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8" r:id="rId1"/>
  </p:sldMasterIdLst>
  <p:notesMasterIdLst>
    <p:notesMasterId r:id="rId52"/>
  </p:notesMasterIdLst>
  <p:sldIdLst>
    <p:sldId id="329" r:id="rId2"/>
    <p:sldId id="314" r:id="rId3"/>
    <p:sldId id="257" r:id="rId4"/>
    <p:sldId id="258" r:id="rId5"/>
    <p:sldId id="259" r:id="rId6"/>
    <p:sldId id="260" r:id="rId7"/>
    <p:sldId id="261" r:id="rId8"/>
    <p:sldId id="310" r:id="rId9"/>
    <p:sldId id="262" r:id="rId10"/>
    <p:sldId id="315" r:id="rId11"/>
    <p:sldId id="265" r:id="rId12"/>
    <p:sldId id="327" r:id="rId13"/>
    <p:sldId id="267" r:id="rId14"/>
    <p:sldId id="268" r:id="rId15"/>
    <p:sldId id="269" r:id="rId16"/>
    <p:sldId id="270" r:id="rId17"/>
    <p:sldId id="271" r:id="rId18"/>
    <p:sldId id="272" r:id="rId19"/>
    <p:sldId id="273" r:id="rId20"/>
    <p:sldId id="324" r:id="rId21"/>
    <p:sldId id="316" r:id="rId22"/>
    <p:sldId id="274" r:id="rId23"/>
    <p:sldId id="279" r:id="rId24"/>
    <p:sldId id="280" r:id="rId25"/>
    <p:sldId id="281" r:id="rId26"/>
    <p:sldId id="282" r:id="rId27"/>
    <p:sldId id="283" r:id="rId28"/>
    <p:sldId id="284" r:id="rId29"/>
    <p:sldId id="313" r:id="rId30"/>
    <p:sldId id="285" r:id="rId31"/>
    <p:sldId id="286" r:id="rId32"/>
    <p:sldId id="326" r:id="rId33"/>
    <p:sldId id="287" r:id="rId34"/>
    <p:sldId id="288" r:id="rId35"/>
    <p:sldId id="290" r:id="rId36"/>
    <p:sldId id="318" r:id="rId37"/>
    <p:sldId id="292" r:id="rId38"/>
    <p:sldId id="296" r:id="rId39"/>
    <p:sldId id="320" r:id="rId40"/>
    <p:sldId id="319" r:id="rId41"/>
    <p:sldId id="317" r:id="rId42"/>
    <p:sldId id="298" r:id="rId43"/>
    <p:sldId id="321" r:id="rId44"/>
    <p:sldId id="301" r:id="rId45"/>
    <p:sldId id="322" r:id="rId46"/>
    <p:sldId id="303" r:id="rId47"/>
    <p:sldId id="304" r:id="rId48"/>
    <p:sldId id="305"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0033CC"/>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7" d="100"/>
          <a:sy n="107" d="100"/>
        </p:scale>
        <p:origin x="-1092" y="-96"/>
      </p:cViewPr>
      <p:guideLst>
        <p:guide orient="horz" pos="2160"/>
        <p:guide pos="2880"/>
      </p:guideLst>
    </p:cSldViewPr>
  </p:slideViewPr>
  <p:notesTextViewPr>
    <p:cViewPr>
      <p:scale>
        <a:sx n="1" d="1"/>
        <a:sy n="1" d="1"/>
      </p:scale>
      <p:origin x="0" y="0"/>
    </p:cViewPr>
  </p:notesTextViewPr>
  <p:sorterViewPr>
    <p:cViewPr>
      <p:scale>
        <a:sx n="66" d="100"/>
        <a:sy n="66" d="100"/>
      </p:scale>
      <p:origin x="0" y="1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Pr>
        <a:bodyPr/>
        <a:lstStyle/>
        <a:p>
          <a:pPr>
            <a:defRPr sz="3600"/>
          </a:pPr>
          <a:endParaRPr lang="en-US"/>
        </a:p>
      </c:txPr>
    </c:title>
    <c:plotArea>
      <c:layout>
        <c:manualLayout>
          <c:layoutTarget val="inner"/>
          <c:xMode val="edge"/>
          <c:yMode val="edge"/>
          <c:x val="3.9641825722537223E-2"/>
          <c:y val="0.22454816642339959"/>
          <c:w val="0.6073153486200682"/>
          <c:h val="0.71431893901954702"/>
        </c:manualLayout>
      </c:layout>
      <c:pieChart>
        <c:varyColors val="1"/>
        <c:ser>
          <c:idx val="0"/>
          <c:order val="0"/>
          <c:tx>
            <c:strRef>
              <c:f>Sheet1!$B$1</c:f>
              <c:strCache>
                <c:ptCount val="1"/>
                <c:pt idx="0">
                  <c:v>Childline Annual Review 2005</c:v>
                </c:pt>
              </c:strCache>
            </c:strRef>
          </c:tx>
          <c:spPr>
            <a:solidFill>
              <a:srgbClr val="CC0000"/>
            </a:solidFill>
          </c:spPr>
          <c:dPt>
            <c:idx val="1"/>
            <c:spPr>
              <a:solidFill>
                <a:srgbClr val="FFC000"/>
              </a:solidFill>
            </c:spPr>
          </c:dPt>
          <c:dPt>
            <c:idx val="2"/>
            <c:spPr>
              <a:solidFill>
                <a:srgbClr val="009900"/>
              </a:solidFill>
            </c:spPr>
          </c:dPt>
          <c:dPt>
            <c:idx val="3"/>
            <c:spPr>
              <a:solidFill>
                <a:srgbClr val="0070C0"/>
              </a:solidFill>
            </c:spPr>
          </c:dPt>
          <c:dLbls>
            <c:dLbl>
              <c:idx val="0"/>
              <c:layout>
                <c:manualLayout>
                  <c:x val="-0.17478448743838673"/>
                  <c:y val="-2.1544062154013645E-2"/>
                </c:manualLayout>
              </c:layout>
              <c:showVal val="1"/>
            </c:dLbl>
            <c:dLbl>
              <c:idx val="1"/>
              <c:layout>
                <c:manualLayout>
                  <c:x val="4.1512496471456904E-2"/>
                  <c:y val="-0.12116581554795319"/>
                </c:manualLayout>
              </c:layout>
              <c:showVal val="1"/>
            </c:dLbl>
            <c:dLbl>
              <c:idx val="2"/>
              <c:layout>
                <c:manualLayout>
                  <c:x val="7.1916188956202901E-2"/>
                  <c:y val="-9.5462573124059327E-2"/>
                </c:manualLayout>
              </c:layout>
              <c:showVal val="1"/>
            </c:dLbl>
            <c:dLbl>
              <c:idx val="3"/>
              <c:layout>
                <c:manualLayout>
                  <c:x val="0.11152598636353803"/>
                  <c:y val="8.3433098748925724E-2"/>
                </c:manualLayout>
              </c:layout>
              <c:showVal val="1"/>
            </c:dLbl>
            <c:delete val="1"/>
            <c:txPr>
              <a:bodyPr/>
              <a:lstStyle/>
              <a:p>
                <a:pPr>
                  <a:defRPr sz="2400"/>
                </a:pPr>
                <a:endParaRPr lang="en-US"/>
              </a:p>
            </c:txPr>
          </c:dLbls>
          <c:cat>
            <c:strRef>
              <c:f>Sheet1!$A$2:$A$5</c:f>
              <c:strCache>
                <c:ptCount val="4"/>
                <c:pt idx="0">
                  <c:v>Within family</c:v>
                </c:pt>
                <c:pt idx="1">
                  <c:v>Stranger</c:v>
                </c:pt>
                <c:pt idx="2">
                  <c:v>Not disclosed</c:v>
                </c:pt>
                <c:pt idx="3">
                  <c:v>Known but not family member</c:v>
                </c:pt>
              </c:strCache>
            </c:strRef>
          </c:cat>
          <c:val>
            <c:numRef>
              <c:f>Sheet1!$B$2:$B$5</c:f>
              <c:numCache>
                <c:formatCode>General</c:formatCode>
                <c:ptCount val="4"/>
                <c:pt idx="0">
                  <c:v>51</c:v>
                </c:pt>
                <c:pt idx="1">
                  <c:v>7</c:v>
                </c:pt>
                <c:pt idx="2">
                  <c:v>9</c:v>
                </c:pt>
                <c:pt idx="3">
                  <c:v>33</c:v>
                </c:pt>
              </c:numCache>
            </c:numRef>
          </c:val>
        </c:ser>
        <c:firstSliceAng val="0"/>
      </c:pieChart>
    </c:plotArea>
    <c:legend>
      <c:legendPos val="r"/>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egendEntry>
        <c:idx val="3"/>
        <c:txPr>
          <a:bodyPr/>
          <a:lstStyle/>
          <a:p>
            <a:pPr>
              <a:defRPr sz="2400"/>
            </a:pPr>
            <a:endParaRPr lang="en-US"/>
          </a:p>
        </c:txPr>
      </c:legendEntry>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05548-D275-492D-9BBF-0FECE59FA44D}" type="doc">
      <dgm:prSet loTypeId="urn:microsoft.com/office/officeart/2008/layout/VerticalCircleList" loCatId="list" qsTypeId="urn:microsoft.com/office/officeart/2005/8/quickstyle/simple3" qsCatId="simple" csTypeId="urn:microsoft.com/office/officeart/2005/8/colors/accent0_3" csCatId="mainScheme" phldr="1"/>
      <dgm:spPr/>
      <dgm:t>
        <a:bodyPr/>
        <a:lstStyle/>
        <a:p>
          <a:endParaRPr lang="en-GB"/>
        </a:p>
      </dgm:t>
    </dgm:pt>
    <dgm:pt modelId="{06327911-5D68-41CF-89C3-E6DF4EC36D6D}">
      <dgm:prSet phldrT="[Text]"/>
      <dgm:spPr/>
      <dgm:t>
        <a:bodyPr/>
        <a:lstStyle/>
        <a:p>
          <a:r>
            <a:rPr lang="en-GB" b="1" dirty="0" smtClean="0"/>
            <a:t>FIXATED</a:t>
          </a:r>
          <a:endParaRPr lang="en-GB" b="1" dirty="0"/>
        </a:p>
      </dgm:t>
    </dgm:pt>
    <dgm:pt modelId="{4617B197-7EF3-4F5D-9F50-285A12E44FD6}" type="parTrans" cxnId="{B9794DC4-C01B-4223-B68F-437AEFE67D10}">
      <dgm:prSet/>
      <dgm:spPr/>
      <dgm:t>
        <a:bodyPr/>
        <a:lstStyle/>
        <a:p>
          <a:endParaRPr lang="en-GB"/>
        </a:p>
      </dgm:t>
    </dgm:pt>
    <dgm:pt modelId="{8A9D0A9A-0693-47FD-AC76-F1C4FB844AB9}" type="sibTrans" cxnId="{B9794DC4-C01B-4223-B68F-437AEFE67D10}">
      <dgm:prSet/>
      <dgm:spPr/>
      <dgm:t>
        <a:bodyPr/>
        <a:lstStyle/>
        <a:p>
          <a:endParaRPr lang="en-GB"/>
        </a:p>
      </dgm:t>
    </dgm:pt>
    <dgm:pt modelId="{FA761B48-866B-4C84-B0CC-236F20F15EB9}">
      <dgm:prSet phldrT="[Text]"/>
      <dgm:spPr/>
      <dgm:t>
        <a:bodyPr/>
        <a:lstStyle/>
        <a:p>
          <a:endParaRPr lang="en-GB" dirty="0" smtClean="0"/>
        </a:p>
        <a:p>
          <a:r>
            <a:rPr lang="en-GB" dirty="0" smtClean="0"/>
            <a:t>Also known as invariant or obligatory</a:t>
          </a:r>
          <a:endParaRPr lang="en-GB" dirty="0"/>
        </a:p>
      </dgm:t>
    </dgm:pt>
    <dgm:pt modelId="{784F53AD-6325-4AB0-8362-F8C48261161F}" type="parTrans" cxnId="{2FCC3054-595E-4C99-BC48-F6920B9BCD49}">
      <dgm:prSet/>
      <dgm:spPr/>
      <dgm:t>
        <a:bodyPr/>
        <a:lstStyle/>
        <a:p>
          <a:endParaRPr lang="en-GB"/>
        </a:p>
      </dgm:t>
    </dgm:pt>
    <dgm:pt modelId="{5BD4E683-07A1-4C27-A2C5-75C315CD507B}" type="sibTrans" cxnId="{2FCC3054-595E-4C99-BC48-F6920B9BCD49}">
      <dgm:prSet/>
      <dgm:spPr/>
      <dgm:t>
        <a:bodyPr/>
        <a:lstStyle/>
        <a:p>
          <a:endParaRPr lang="en-GB"/>
        </a:p>
      </dgm:t>
    </dgm:pt>
    <dgm:pt modelId="{6AF27EE5-5B30-4EE1-88C0-859A1182B707}">
      <dgm:prSet phldrT="[Text]"/>
      <dgm:spPr/>
      <dgm:t>
        <a:bodyPr/>
        <a:lstStyle/>
        <a:p>
          <a:r>
            <a:rPr lang="en-GB" b="1" dirty="0" smtClean="0"/>
            <a:t>REGRESSIONAL</a:t>
          </a:r>
          <a:endParaRPr lang="en-GB" b="1" dirty="0"/>
        </a:p>
      </dgm:t>
    </dgm:pt>
    <dgm:pt modelId="{54B3D83D-5942-45BB-9810-73521AFD6FD7}" type="parTrans" cxnId="{438E496C-86B6-410B-9074-771056892DB1}">
      <dgm:prSet/>
      <dgm:spPr/>
      <dgm:t>
        <a:bodyPr/>
        <a:lstStyle/>
        <a:p>
          <a:endParaRPr lang="en-GB"/>
        </a:p>
      </dgm:t>
    </dgm:pt>
    <dgm:pt modelId="{8BFB5A06-2821-4233-9C81-DC4FA00FC558}" type="sibTrans" cxnId="{438E496C-86B6-410B-9074-771056892DB1}">
      <dgm:prSet/>
      <dgm:spPr/>
      <dgm:t>
        <a:bodyPr/>
        <a:lstStyle/>
        <a:p>
          <a:endParaRPr lang="en-GB"/>
        </a:p>
      </dgm:t>
    </dgm:pt>
    <dgm:pt modelId="{17965D77-96D3-4EE7-B8A2-6CF350F56C1E}">
      <dgm:prSet phldrT="[Text]"/>
      <dgm:spPr/>
      <dgm:t>
        <a:bodyPr/>
        <a:lstStyle/>
        <a:p>
          <a:endParaRPr lang="en-GB" dirty="0" smtClean="0"/>
        </a:p>
        <a:p>
          <a:r>
            <a:rPr lang="en-GB" dirty="0" smtClean="0"/>
            <a:t>Also known as pseudo neurotic or situational </a:t>
          </a:r>
          <a:endParaRPr lang="en-GB" dirty="0"/>
        </a:p>
      </dgm:t>
    </dgm:pt>
    <dgm:pt modelId="{166EE75A-86A1-449C-9249-934A6AEEBCE5}" type="parTrans" cxnId="{2592494B-B347-4DD2-B034-0992C124A6EF}">
      <dgm:prSet/>
      <dgm:spPr/>
      <dgm:t>
        <a:bodyPr/>
        <a:lstStyle/>
        <a:p>
          <a:endParaRPr lang="en-GB"/>
        </a:p>
      </dgm:t>
    </dgm:pt>
    <dgm:pt modelId="{E3B65D37-8168-4CA3-B9E9-E455E3CECCEF}" type="sibTrans" cxnId="{2592494B-B347-4DD2-B034-0992C124A6EF}">
      <dgm:prSet/>
      <dgm:spPr/>
      <dgm:t>
        <a:bodyPr/>
        <a:lstStyle/>
        <a:p>
          <a:endParaRPr lang="en-GB"/>
        </a:p>
      </dgm:t>
    </dgm:pt>
    <dgm:pt modelId="{26BA66DF-1FC3-43A3-A83B-EB63B9127E46}" type="pres">
      <dgm:prSet presAssocID="{10105548-D275-492D-9BBF-0FECE59FA44D}" presName="Name0" presStyleCnt="0">
        <dgm:presLayoutVars>
          <dgm:dir/>
        </dgm:presLayoutVars>
      </dgm:prSet>
      <dgm:spPr/>
      <dgm:t>
        <a:bodyPr/>
        <a:lstStyle/>
        <a:p>
          <a:endParaRPr lang="en-GB"/>
        </a:p>
      </dgm:t>
    </dgm:pt>
    <dgm:pt modelId="{165FA6F8-849F-4E0D-B993-2840ACCE4039}" type="pres">
      <dgm:prSet presAssocID="{06327911-5D68-41CF-89C3-E6DF4EC36D6D}" presName="withChildren" presStyleCnt="0"/>
      <dgm:spPr/>
    </dgm:pt>
    <dgm:pt modelId="{125BBADF-20CA-4C80-8AA8-2E762B2AC081}" type="pres">
      <dgm:prSet presAssocID="{06327911-5D68-41CF-89C3-E6DF4EC36D6D}" presName="bigCircle" presStyleLbl="vennNode1" presStyleIdx="0" presStyleCnt="4"/>
      <dgm:spPr/>
    </dgm:pt>
    <dgm:pt modelId="{E424967C-603B-49E2-8D9C-FFA67CE6475A}" type="pres">
      <dgm:prSet presAssocID="{06327911-5D68-41CF-89C3-E6DF4EC36D6D}" presName="medCircle" presStyleLbl="vennNode1" presStyleIdx="1" presStyleCnt="4"/>
      <dgm:spPr/>
    </dgm:pt>
    <dgm:pt modelId="{EE383AF8-9E9C-4E7C-A8BB-97CB5ED7C175}" type="pres">
      <dgm:prSet presAssocID="{06327911-5D68-41CF-89C3-E6DF4EC36D6D}" presName="txLvl1" presStyleLbl="revTx" presStyleIdx="0" presStyleCnt="4"/>
      <dgm:spPr/>
      <dgm:t>
        <a:bodyPr/>
        <a:lstStyle/>
        <a:p>
          <a:endParaRPr lang="en-GB"/>
        </a:p>
      </dgm:t>
    </dgm:pt>
    <dgm:pt modelId="{0BAC49CF-076E-4931-B545-943097233BA0}" type="pres">
      <dgm:prSet presAssocID="{06327911-5D68-41CF-89C3-E6DF4EC36D6D}" presName="lin" presStyleCnt="0"/>
      <dgm:spPr/>
    </dgm:pt>
    <dgm:pt modelId="{04E29078-A6DC-4164-BB22-A9D2BA1EE58A}" type="pres">
      <dgm:prSet presAssocID="{FA761B48-866B-4C84-B0CC-236F20F15EB9}" presName="txLvl2" presStyleLbl="revTx" presStyleIdx="1" presStyleCnt="4"/>
      <dgm:spPr/>
      <dgm:t>
        <a:bodyPr/>
        <a:lstStyle/>
        <a:p>
          <a:endParaRPr lang="en-GB"/>
        </a:p>
      </dgm:t>
    </dgm:pt>
    <dgm:pt modelId="{EFAB52F3-5DE9-4B4D-86FE-E7E97FAEF1EC}" type="pres">
      <dgm:prSet presAssocID="{06327911-5D68-41CF-89C3-E6DF4EC36D6D}" presName="overlap" presStyleCnt="0"/>
      <dgm:spPr/>
    </dgm:pt>
    <dgm:pt modelId="{88AADFE9-84DF-408B-BFAB-1978E1E32CFA}" type="pres">
      <dgm:prSet presAssocID="{6AF27EE5-5B30-4EE1-88C0-859A1182B707}" presName="withChildren" presStyleCnt="0"/>
      <dgm:spPr/>
    </dgm:pt>
    <dgm:pt modelId="{1F84E643-ED2D-4668-A73F-5E7CC8710DDA}" type="pres">
      <dgm:prSet presAssocID="{6AF27EE5-5B30-4EE1-88C0-859A1182B707}" presName="bigCircle" presStyleLbl="vennNode1" presStyleIdx="2" presStyleCnt="4"/>
      <dgm:spPr/>
    </dgm:pt>
    <dgm:pt modelId="{73E16704-781E-4498-A838-E67FFBAFE4D5}" type="pres">
      <dgm:prSet presAssocID="{6AF27EE5-5B30-4EE1-88C0-859A1182B707}" presName="medCircle" presStyleLbl="vennNode1" presStyleIdx="3" presStyleCnt="4"/>
      <dgm:spPr/>
    </dgm:pt>
    <dgm:pt modelId="{B4A0498F-A635-4BF1-888B-D65F166AD9BA}" type="pres">
      <dgm:prSet presAssocID="{6AF27EE5-5B30-4EE1-88C0-859A1182B707}" presName="txLvl1" presStyleLbl="revTx" presStyleIdx="2" presStyleCnt="4"/>
      <dgm:spPr/>
      <dgm:t>
        <a:bodyPr/>
        <a:lstStyle/>
        <a:p>
          <a:endParaRPr lang="en-GB"/>
        </a:p>
      </dgm:t>
    </dgm:pt>
    <dgm:pt modelId="{A55C65A1-949D-4DD3-BC26-7B3446A70E9F}" type="pres">
      <dgm:prSet presAssocID="{6AF27EE5-5B30-4EE1-88C0-859A1182B707}" presName="lin" presStyleCnt="0"/>
      <dgm:spPr/>
    </dgm:pt>
    <dgm:pt modelId="{653A6377-73C5-48F6-86FE-53AA7DC2A865}" type="pres">
      <dgm:prSet presAssocID="{17965D77-96D3-4EE7-B8A2-6CF350F56C1E}" presName="txLvl2" presStyleLbl="revTx" presStyleIdx="3" presStyleCnt="4"/>
      <dgm:spPr/>
      <dgm:t>
        <a:bodyPr/>
        <a:lstStyle/>
        <a:p>
          <a:endParaRPr lang="en-GB"/>
        </a:p>
      </dgm:t>
    </dgm:pt>
  </dgm:ptLst>
  <dgm:cxnLst>
    <dgm:cxn modelId="{B9794DC4-C01B-4223-B68F-437AEFE67D10}" srcId="{10105548-D275-492D-9BBF-0FECE59FA44D}" destId="{06327911-5D68-41CF-89C3-E6DF4EC36D6D}" srcOrd="0" destOrd="0" parTransId="{4617B197-7EF3-4F5D-9F50-285A12E44FD6}" sibTransId="{8A9D0A9A-0693-47FD-AC76-F1C4FB844AB9}"/>
    <dgm:cxn modelId="{7C177EA8-1568-49DB-8EFA-DFA6A7500116}" type="presOf" srcId="{FA761B48-866B-4C84-B0CC-236F20F15EB9}" destId="{04E29078-A6DC-4164-BB22-A9D2BA1EE58A}" srcOrd="0" destOrd="0" presId="urn:microsoft.com/office/officeart/2008/layout/VerticalCircleList"/>
    <dgm:cxn modelId="{2592494B-B347-4DD2-B034-0992C124A6EF}" srcId="{6AF27EE5-5B30-4EE1-88C0-859A1182B707}" destId="{17965D77-96D3-4EE7-B8A2-6CF350F56C1E}" srcOrd="0" destOrd="0" parTransId="{166EE75A-86A1-449C-9249-934A6AEEBCE5}" sibTransId="{E3B65D37-8168-4CA3-B9E9-E455E3CECCEF}"/>
    <dgm:cxn modelId="{1C559586-1CC2-4D6E-8245-00A41FCDC21D}" type="presOf" srcId="{17965D77-96D3-4EE7-B8A2-6CF350F56C1E}" destId="{653A6377-73C5-48F6-86FE-53AA7DC2A865}" srcOrd="0" destOrd="0" presId="urn:microsoft.com/office/officeart/2008/layout/VerticalCircleList"/>
    <dgm:cxn modelId="{946FD7D3-F19D-4C6C-B600-925787ACE3A3}" type="presOf" srcId="{6AF27EE5-5B30-4EE1-88C0-859A1182B707}" destId="{B4A0498F-A635-4BF1-888B-D65F166AD9BA}" srcOrd="0" destOrd="0" presId="urn:microsoft.com/office/officeart/2008/layout/VerticalCircleList"/>
    <dgm:cxn modelId="{438E496C-86B6-410B-9074-771056892DB1}" srcId="{10105548-D275-492D-9BBF-0FECE59FA44D}" destId="{6AF27EE5-5B30-4EE1-88C0-859A1182B707}" srcOrd="1" destOrd="0" parTransId="{54B3D83D-5942-45BB-9810-73521AFD6FD7}" sibTransId="{8BFB5A06-2821-4233-9C81-DC4FA00FC558}"/>
    <dgm:cxn modelId="{7087C031-6F5E-42CF-9667-7C8F4FFD0824}" type="presOf" srcId="{06327911-5D68-41CF-89C3-E6DF4EC36D6D}" destId="{EE383AF8-9E9C-4E7C-A8BB-97CB5ED7C175}" srcOrd="0" destOrd="0" presId="urn:microsoft.com/office/officeart/2008/layout/VerticalCircleList"/>
    <dgm:cxn modelId="{D780DEC3-0613-4696-8097-33FB3397727D}" type="presOf" srcId="{10105548-D275-492D-9BBF-0FECE59FA44D}" destId="{26BA66DF-1FC3-43A3-A83B-EB63B9127E46}" srcOrd="0" destOrd="0" presId="urn:microsoft.com/office/officeart/2008/layout/VerticalCircleList"/>
    <dgm:cxn modelId="{2FCC3054-595E-4C99-BC48-F6920B9BCD49}" srcId="{06327911-5D68-41CF-89C3-E6DF4EC36D6D}" destId="{FA761B48-866B-4C84-B0CC-236F20F15EB9}" srcOrd="0" destOrd="0" parTransId="{784F53AD-6325-4AB0-8362-F8C48261161F}" sibTransId="{5BD4E683-07A1-4C27-A2C5-75C315CD507B}"/>
    <dgm:cxn modelId="{D1251CF3-49AA-45D8-BEE1-7FD8B8737BAD}" type="presParOf" srcId="{26BA66DF-1FC3-43A3-A83B-EB63B9127E46}" destId="{165FA6F8-849F-4E0D-B993-2840ACCE4039}" srcOrd="0" destOrd="0" presId="urn:microsoft.com/office/officeart/2008/layout/VerticalCircleList"/>
    <dgm:cxn modelId="{B5F28275-E926-440A-A781-03FDB718AD4F}" type="presParOf" srcId="{165FA6F8-849F-4E0D-B993-2840ACCE4039}" destId="{125BBADF-20CA-4C80-8AA8-2E762B2AC081}" srcOrd="0" destOrd="0" presId="urn:microsoft.com/office/officeart/2008/layout/VerticalCircleList"/>
    <dgm:cxn modelId="{E21D554C-858C-4751-925F-204F147D0B1D}" type="presParOf" srcId="{165FA6F8-849F-4E0D-B993-2840ACCE4039}" destId="{E424967C-603B-49E2-8D9C-FFA67CE6475A}" srcOrd="1" destOrd="0" presId="urn:microsoft.com/office/officeart/2008/layout/VerticalCircleList"/>
    <dgm:cxn modelId="{BCFB5FAC-7845-46E1-B4B8-AD22EF6E2375}" type="presParOf" srcId="{165FA6F8-849F-4E0D-B993-2840ACCE4039}" destId="{EE383AF8-9E9C-4E7C-A8BB-97CB5ED7C175}" srcOrd="2" destOrd="0" presId="urn:microsoft.com/office/officeart/2008/layout/VerticalCircleList"/>
    <dgm:cxn modelId="{CEA8D304-2E61-4E18-88CD-1D7A296CF0FB}" type="presParOf" srcId="{165FA6F8-849F-4E0D-B993-2840ACCE4039}" destId="{0BAC49CF-076E-4931-B545-943097233BA0}" srcOrd="3" destOrd="0" presId="urn:microsoft.com/office/officeart/2008/layout/VerticalCircleList"/>
    <dgm:cxn modelId="{7EFF5585-5400-4DDE-B4A1-78DFE62711F4}" type="presParOf" srcId="{0BAC49CF-076E-4931-B545-943097233BA0}" destId="{04E29078-A6DC-4164-BB22-A9D2BA1EE58A}" srcOrd="0" destOrd="0" presId="urn:microsoft.com/office/officeart/2008/layout/VerticalCircleList"/>
    <dgm:cxn modelId="{5BFE3944-DF6D-4F80-BAFE-B8D91DDBA2C4}" type="presParOf" srcId="{26BA66DF-1FC3-43A3-A83B-EB63B9127E46}" destId="{EFAB52F3-5DE9-4B4D-86FE-E7E97FAEF1EC}" srcOrd="1" destOrd="0" presId="urn:microsoft.com/office/officeart/2008/layout/VerticalCircleList"/>
    <dgm:cxn modelId="{381AF177-3E49-4548-B59D-D4800FA7F3BE}" type="presParOf" srcId="{26BA66DF-1FC3-43A3-A83B-EB63B9127E46}" destId="{88AADFE9-84DF-408B-BFAB-1978E1E32CFA}" srcOrd="2" destOrd="0" presId="urn:microsoft.com/office/officeart/2008/layout/VerticalCircleList"/>
    <dgm:cxn modelId="{D189A171-93EE-428D-AB65-6557F5EB55EB}" type="presParOf" srcId="{88AADFE9-84DF-408B-BFAB-1978E1E32CFA}" destId="{1F84E643-ED2D-4668-A73F-5E7CC8710DDA}" srcOrd="0" destOrd="0" presId="urn:microsoft.com/office/officeart/2008/layout/VerticalCircleList"/>
    <dgm:cxn modelId="{1B8F5720-24EA-4B73-B2F3-B348B9651057}" type="presParOf" srcId="{88AADFE9-84DF-408B-BFAB-1978E1E32CFA}" destId="{73E16704-781E-4498-A838-E67FFBAFE4D5}" srcOrd="1" destOrd="0" presId="urn:microsoft.com/office/officeart/2008/layout/VerticalCircleList"/>
    <dgm:cxn modelId="{46F88655-EC04-49FD-931F-D614DEB09EC8}" type="presParOf" srcId="{88AADFE9-84DF-408B-BFAB-1978E1E32CFA}" destId="{B4A0498F-A635-4BF1-888B-D65F166AD9BA}" srcOrd="2" destOrd="0" presId="urn:microsoft.com/office/officeart/2008/layout/VerticalCircleList"/>
    <dgm:cxn modelId="{F8E6B323-85C5-44E5-99F9-E07D2130D7A5}" type="presParOf" srcId="{88AADFE9-84DF-408B-BFAB-1978E1E32CFA}" destId="{A55C65A1-949D-4DD3-BC26-7B3446A70E9F}" srcOrd="3" destOrd="0" presId="urn:microsoft.com/office/officeart/2008/layout/VerticalCircleList"/>
    <dgm:cxn modelId="{A0590E86-15B3-441F-A893-9637F05BDB98}" type="presParOf" srcId="{A55C65A1-949D-4DD3-BC26-7B3446A70E9F}" destId="{653A6377-73C5-48F6-86FE-53AA7DC2A865}" srcOrd="0"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02A12F-C11C-467C-866C-BA591A6C1FB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28113D51-4AB5-48A4-8FC1-FA95DF7093E8}">
      <dgm:prSet phldrT="[Text]"/>
      <dgm:spPr>
        <a:solidFill>
          <a:schemeClr val="tx2">
            <a:lumMod val="75000"/>
          </a:schemeClr>
        </a:solidFill>
        <a:ln>
          <a:solidFill>
            <a:schemeClr val="tx1"/>
          </a:solidFill>
        </a:ln>
      </dgm:spPr>
      <dgm:t>
        <a:bodyPr/>
        <a:lstStyle/>
        <a:p>
          <a:r>
            <a:rPr lang="en-GB" dirty="0" smtClean="0"/>
            <a:t>Abuse</a:t>
          </a:r>
          <a:endParaRPr lang="en-GB" dirty="0"/>
        </a:p>
      </dgm:t>
    </dgm:pt>
    <dgm:pt modelId="{1707ECDA-CEFE-436C-BA09-C56B5C4EA269}" type="parTrans" cxnId="{8EFF13D7-CE89-4DEB-A4A3-20027BC188A6}">
      <dgm:prSet/>
      <dgm:spPr/>
      <dgm:t>
        <a:bodyPr/>
        <a:lstStyle/>
        <a:p>
          <a:endParaRPr lang="en-GB"/>
        </a:p>
      </dgm:t>
    </dgm:pt>
    <dgm:pt modelId="{CFFF42E1-2E00-4FC5-B759-F9CA8E235C70}" type="sibTrans" cxnId="{8EFF13D7-CE89-4DEB-A4A3-20027BC188A6}">
      <dgm:prSet/>
      <dgm:spPr/>
      <dgm:t>
        <a:bodyPr/>
        <a:lstStyle/>
        <a:p>
          <a:endParaRPr lang="en-GB"/>
        </a:p>
      </dgm:t>
    </dgm:pt>
    <dgm:pt modelId="{A6849D36-2390-4CD6-ABE6-BA68A781FF4F}">
      <dgm:prSet phldrT="[Text]" custT="1"/>
      <dgm:spPr>
        <a:ln>
          <a:solidFill>
            <a:schemeClr val="tx1">
              <a:alpha val="90000"/>
            </a:schemeClr>
          </a:solidFill>
        </a:ln>
      </dgm:spPr>
      <dgm:t>
        <a:bodyPr anchor="ctr"/>
        <a:lstStyle/>
        <a:p>
          <a:pPr>
            <a:lnSpc>
              <a:spcPct val="100000"/>
            </a:lnSpc>
            <a:spcAft>
              <a:spcPts val="0"/>
            </a:spcAft>
          </a:pPr>
          <a:r>
            <a:rPr lang="en-GB" sz="2000" dirty="0" smtClean="0"/>
            <a:t>Boundary violation commences by hugging when greeting and tickling, which the child accepts to eventually sexual touching. </a:t>
          </a:r>
          <a:endParaRPr lang="en-GB" sz="2000" dirty="0"/>
        </a:p>
      </dgm:t>
    </dgm:pt>
    <dgm:pt modelId="{C641E37A-666F-4A23-9B04-3C5B8C0CB8B8}" type="parTrans" cxnId="{82472908-33B1-44FB-B887-724107C59934}">
      <dgm:prSet/>
      <dgm:spPr/>
      <dgm:t>
        <a:bodyPr/>
        <a:lstStyle/>
        <a:p>
          <a:endParaRPr lang="en-GB"/>
        </a:p>
      </dgm:t>
    </dgm:pt>
    <dgm:pt modelId="{DB722F03-1A72-43EA-B48A-68077B82662D}" type="sibTrans" cxnId="{82472908-33B1-44FB-B887-724107C59934}">
      <dgm:prSet/>
      <dgm:spPr/>
      <dgm:t>
        <a:bodyPr/>
        <a:lstStyle/>
        <a:p>
          <a:endParaRPr lang="en-GB"/>
        </a:p>
      </dgm:t>
    </dgm:pt>
    <dgm:pt modelId="{F8E11E2C-7C64-4810-93E1-60B737DBE677}">
      <dgm:prSet custT="1"/>
      <dgm:spPr>
        <a:ln>
          <a:solidFill>
            <a:schemeClr val="tx1">
              <a:alpha val="90000"/>
            </a:schemeClr>
          </a:solidFill>
        </a:ln>
      </dgm:spPr>
      <dgm:t>
        <a:bodyPr anchor="ctr"/>
        <a:lstStyle/>
        <a:p>
          <a:pPr>
            <a:lnSpc>
              <a:spcPct val="100000"/>
            </a:lnSpc>
            <a:spcAft>
              <a:spcPts val="0"/>
            </a:spcAft>
          </a:pPr>
          <a:r>
            <a:rPr lang="en-GB" sz="2000" dirty="0" smtClean="0"/>
            <a:t>Conversations become eroticised and physical fondling is reciprocated. </a:t>
          </a:r>
          <a:endParaRPr lang="en-GB" sz="2000" dirty="0"/>
        </a:p>
      </dgm:t>
    </dgm:pt>
    <dgm:pt modelId="{A20A0E8F-3F2C-4FF2-8396-E6F1F6366592}" type="parTrans" cxnId="{D80D1EDF-14B5-43AF-94CF-F5536E5549D9}">
      <dgm:prSet/>
      <dgm:spPr/>
      <dgm:t>
        <a:bodyPr/>
        <a:lstStyle/>
        <a:p>
          <a:endParaRPr lang="en-GB"/>
        </a:p>
      </dgm:t>
    </dgm:pt>
    <dgm:pt modelId="{9EC64A20-2D7B-4819-936E-322015E5A068}" type="sibTrans" cxnId="{D80D1EDF-14B5-43AF-94CF-F5536E5549D9}">
      <dgm:prSet/>
      <dgm:spPr/>
      <dgm:t>
        <a:bodyPr/>
        <a:lstStyle/>
        <a:p>
          <a:endParaRPr lang="en-GB"/>
        </a:p>
      </dgm:t>
    </dgm:pt>
    <dgm:pt modelId="{CFD38E34-1318-4E40-95F0-7E2D4689FC82}" type="pres">
      <dgm:prSet presAssocID="{9F02A12F-C11C-467C-866C-BA591A6C1FB6}" presName="Name0" presStyleCnt="0">
        <dgm:presLayoutVars>
          <dgm:dir/>
          <dgm:animLvl val="lvl"/>
          <dgm:resizeHandles/>
        </dgm:presLayoutVars>
      </dgm:prSet>
      <dgm:spPr/>
      <dgm:t>
        <a:bodyPr/>
        <a:lstStyle/>
        <a:p>
          <a:endParaRPr lang="en-GB"/>
        </a:p>
      </dgm:t>
    </dgm:pt>
    <dgm:pt modelId="{26AAAC19-A1D1-4B0E-8875-04FD9C59E91B}" type="pres">
      <dgm:prSet presAssocID="{28113D51-4AB5-48A4-8FC1-FA95DF7093E8}" presName="linNode" presStyleCnt="0"/>
      <dgm:spPr/>
    </dgm:pt>
    <dgm:pt modelId="{A13923B1-E772-4C6D-95BF-E72B004622D5}" type="pres">
      <dgm:prSet presAssocID="{28113D51-4AB5-48A4-8FC1-FA95DF7093E8}" presName="parentShp" presStyleLbl="node1" presStyleIdx="0" presStyleCnt="1">
        <dgm:presLayoutVars>
          <dgm:bulletEnabled val="1"/>
        </dgm:presLayoutVars>
      </dgm:prSet>
      <dgm:spPr/>
      <dgm:t>
        <a:bodyPr/>
        <a:lstStyle/>
        <a:p>
          <a:endParaRPr lang="en-GB"/>
        </a:p>
      </dgm:t>
    </dgm:pt>
    <dgm:pt modelId="{38C6CA4B-F1AE-4AFB-999E-E70037D25AD8}" type="pres">
      <dgm:prSet presAssocID="{28113D51-4AB5-48A4-8FC1-FA95DF7093E8}" presName="childShp" presStyleLbl="bgAccFollowNode1" presStyleIdx="0" presStyleCnt="1" custScaleX="163226">
        <dgm:presLayoutVars>
          <dgm:bulletEnabled val="1"/>
        </dgm:presLayoutVars>
      </dgm:prSet>
      <dgm:spPr/>
      <dgm:t>
        <a:bodyPr/>
        <a:lstStyle/>
        <a:p>
          <a:endParaRPr lang="en-GB"/>
        </a:p>
      </dgm:t>
    </dgm:pt>
  </dgm:ptLst>
  <dgm:cxnLst>
    <dgm:cxn modelId="{82472908-33B1-44FB-B887-724107C59934}" srcId="{28113D51-4AB5-48A4-8FC1-FA95DF7093E8}" destId="{A6849D36-2390-4CD6-ABE6-BA68A781FF4F}" srcOrd="0" destOrd="0" parTransId="{C641E37A-666F-4A23-9B04-3C5B8C0CB8B8}" sibTransId="{DB722F03-1A72-43EA-B48A-68077B82662D}"/>
    <dgm:cxn modelId="{D80D1EDF-14B5-43AF-94CF-F5536E5549D9}" srcId="{28113D51-4AB5-48A4-8FC1-FA95DF7093E8}" destId="{F8E11E2C-7C64-4810-93E1-60B737DBE677}" srcOrd="1" destOrd="0" parTransId="{A20A0E8F-3F2C-4FF2-8396-E6F1F6366592}" sibTransId="{9EC64A20-2D7B-4819-936E-322015E5A068}"/>
    <dgm:cxn modelId="{8EFF13D7-CE89-4DEB-A4A3-20027BC188A6}" srcId="{9F02A12F-C11C-467C-866C-BA591A6C1FB6}" destId="{28113D51-4AB5-48A4-8FC1-FA95DF7093E8}" srcOrd="0" destOrd="0" parTransId="{1707ECDA-CEFE-436C-BA09-C56B5C4EA269}" sibTransId="{CFFF42E1-2E00-4FC5-B759-F9CA8E235C70}"/>
    <dgm:cxn modelId="{5AABC6E6-05A3-41D6-88FA-C15E9F385B33}" type="presOf" srcId="{A6849D36-2390-4CD6-ABE6-BA68A781FF4F}" destId="{38C6CA4B-F1AE-4AFB-999E-E70037D25AD8}" srcOrd="0" destOrd="0" presId="urn:microsoft.com/office/officeart/2005/8/layout/vList6"/>
    <dgm:cxn modelId="{7AC02F5B-0136-40D6-9745-C50B2D53E604}" type="presOf" srcId="{F8E11E2C-7C64-4810-93E1-60B737DBE677}" destId="{38C6CA4B-F1AE-4AFB-999E-E70037D25AD8}" srcOrd="0" destOrd="1" presId="urn:microsoft.com/office/officeart/2005/8/layout/vList6"/>
    <dgm:cxn modelId="{F73C5DFB-4A8E-411F-8901-15BD9C2A6B38}" type="presOf" srcId="{28113D51-4AB5-48A4-8FC1-FA95DF7093E8}" destId="{A13923B1-E772-4C6D-95BF-E72B004622D5}" srcOrd="0" destOrd="0" presId="urn:microsoft.com/office/officeart/2005/8/layout/vList6"/>
    <dgm:cxn modelId="{3442DB68-063A-4030-98F7-35E4101E4010}" type="presOf" srcId="{9F02A12F-C11C-467C-866C-BA591A6C1FB6}" destId="{CFD38E34-1318-4E40-95F0-7E2D4689FC82}" srcOrd="0" destOrd="0" presId="urn:microsoft.com/office/officeart/2005/8/layout/vList6"/>
    <dgm:cxn modelId="{A8AED6E5-FA41-4EF5-BE9B-67323E2A7373}" type="presParOf" srcId="{CFD38E34-1318-4E40-95F0-7E2D4689FC82}" destId="{26AAAC19-A1D1-4B0E-8875-04FD9C59E91B}" srcOrd="0" destOrd="0" presId="urn:microsoft.com/office/officeart/2005/8/layout/vList6"/>
    <dgm:cxn modelId="{8EA7552E-9A62-47DC-AF00-8BFDC58526F1}" type="presParOf" srcId="{26AAAC19-A1D1-4B0E-8875-04FD9C59E91B}" destId="{A13923B1-E772-4C6D-95BF-E72B004622D5}" srcOrd="0" destOrd="0" presId="urn:microsoft.com/office/officeart/2005/8/layout/vList6"/>
    <dgm:cxn modelId="{BAC63746-BF5D-4090-9872-5B4ACAACE096}" type="presParOf" srcId="{26AAAC19-A1D1-4B0E-8875-04FD9C59E91B}" destId="{38C6CA4B-F1AE-4AFB-999E-E70037D25AD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7AD69-B278-45CC-84BE-4F48C11052F3}" type="doc">
      <dgm:prSet loTypeId="urn:microsoft.com/office/officeart/2008/layout/VerticalCircleList" loCatId="list" qsTypeId="urn:microsoft.com/office/officeart/2005/8/quickstyle/simple3" qsCatId="simple" csTypeId="urn:microsoft.com/office/officeart/2005/8/colors/accent0_3" csCatId="mainScheme" phldr="1"/>
      <dgm:spPr/>
      <dgm:t>
        <a:bodyPr/>
        <a:lstStyle/>
        <a:p>
          <a:endParaRPr lang="en-GB"/>
        </a:p>
      </dgm:t>
    </dgm:pt>
    <dgm:pt modelId="{6EDFEE98-9822-4111-8EC7-09138EF0455F}">
      <dgm:prSet phldrT="[Text]" custT="1"/>
      <dgm:spPr/>
      <dgm:t>
        <a:bodyPr/>
        <a:lstStyle/>
        <a:p>
          <a:r>
            <a:rPr lang="en-GB" sz="2400" b="1" dirty="0" smtClean="0"/>
            <a:t>FIXATED</a:t>
          </a:r>
          <a:endParaRPr lang="en-GB" sz="2400" b="1" dirty="0"/>
        </a:p>
      </dgm:t>
    </dgm:pt>
    <dgm:pt modelId="{26D4F917-8683-44CB-9DD0-FB3D72303C23}" type="sibTrans" cxnId="{5BCA085D-2CC0-4D70-AD03-DBB5AB59F12D}">
      <dgm:prSet/>
      <dgm:spPr/>
      <dgm:t>
        <a:bodyPr/>
        <a:lstStyle/>
        <a:p>
          <a:endParaRPr lang="en-GB"/>
        </a:p>
      </dgm:t>
    </dgm:pt>
    <dgm:pt modelId="{AE8DBC91-75AD-46F8-B76D-01A440F5AE52}" type="parTrans" cxnId="{5BCA085D-2CC0-4D70-AD03-DBB5AB59F12D}">
      <dgm:prSet/>
      <dgm:spPr/>
      <dgm:t>
        <a:bodyPr/>
        <a:lstStyle/>
        <a:p>
          <a:endParaRPr lang="en-GB"/>
        </a:p>
      </dgm:t>
    </dgm:pt>
    <dgm:pt modelId="{0C1909AA-94C9-4D38-86B1-3F4508B57BD4}">
      <dgm:prSet phldrT="[Text]"/>
      <dgm:spPr/>
      <dgm:t>
        <a:bodyPr/>
        <a:lstStyle/>
        <a:p>
          <a:pPr>
            <a:lnSpc>
              <a:spcPct val="100000"/>
            </a:lnSpc>
            <a:spcAft>
              <a:spcPts val="1200"/>
            </a:spcAft>
          </a:pPr>
          <a:r>
            <a:rPr lang="en-GB" dirty="0" smtClean="0"/>
            <a:t>Persons who only have relationships with children, including sexual relationships. </a:t>
          </a:r>
        </a:p>
        <a:p>
          <a:pPr>
            <a:lnSpc>
              <a:spcPct val="100000"/>
            </a:lnSpc>
            <a:spcAft>
              <a:spcPts val="1200"/>
            </a:spcAft>
          </a:pPr>
          <a:r>
            <a:rPr lang="en-GB" dirty="0" smtClean="0"/>
            <a:t>They have distorted perspectives over these relationships and rationalise any guilt which they may feel. </a:t>
          </a:r>
        </a:p>
        <a:p>
          <a:pPr>
            <a:lnSpc>
              <a:spcPct val="100000"/>
            </a:lnSpc>
            <a:spcAft>
              <a:spcPts val="1200"/>
            </a:spcAft>
          </a:pPr>
          <a:r>
            <a:rPr lang="en-GB" dirty="0" smtClean="0"/>
            <a:t>They have no interest in sex with adults. </a:t>
          </a:r>
        </a:p>
        <a:p>
          <a:pPr>
            <a:lnSpc>
              <a:spcPct val="100000"/>
            </a:lnSpc>
            <a:spcAft>
              <a:spcPts val="1200"/>
            </a:spcAft>
          </a:pPr>
          <a:r>
            <a:rPr lang="en-GB" dirty="0" smtClean="0"/>
            <a:t>They generally reside alone and have an isolated existence. </a:t>
          </a:r>
          <a:endParaRPr lang="en-GB" dirty="0"/>
        </a:p>
      </dgm:t>
    </dgm:pt>
    <dgm:pt modelId="{56136239-DD98-4BB6-9349-3B4EB7B307CB}" type="sibTrans" cxnId="{FB0FD01C-C9F9-4B83-A18F-A989D269D721}">
      <dgm:prSet/>
      <dgm:spPr/>
      <dgm:t>
        <a:bodyPr/>
        <a:lstStyle/>
        <a:p>
          <a:endParaRPr lang="en-GB"/>
        </a:p>
      </dgm:t>
    </dgm:pt>
    <dgm:pt modelId="{CDC2D836-636A-4C54-9252-1F20DD7B1255}" type="parTrans" cxnId="{FB0FD01C-C9F9-4B83-A18F-A989D269D721}">
      <dgm:prSet/>
      <dgm:spPr/>
      <dgm:t>
        <a:bodyPr/>
        <a:lstStyle/>
        <a:p>
          <a:endParaRPr lang="en-GB"/>
        </a:p>
      </dgm:t>
    </dgm:pt>
    <dgm:pt modelId="{C0CB7CAF-83D6-4CF2-A515-8BCF5B7E5997}">
      <dgm:prSet phldrT="[Text]"/>
      <dgm:spPr/>
      <dgm:t>
        <a:bodyPr/>
        <a:lstStyle/>
        <a:p>
          <a:r>
            <a:rPr lang="en-GB" dirty="0" smtClean="0"/>
            <a:t> </a:t>
          </a:r>
          <a:endParaRPr lang="en-GB" dirty="0"/>
        </a:p>
      </dgm:t>
    </dgm:pt>
    <dgm:pt modelId="{B2C36E4D-665E-4252-A1FA-675AC8FC76A4}" type="sibTrans" cxnId="{F3F701DF-E80A-4F8B-8685-C79F70AB8C2D}">
      <dgm:prSet/>
      <dgm:spPr/>
      <dgm:t>
        <a:bodyPr/>
        <a:lstStyle/>
        <a:p>
          <a:endParaRPr lang="en-GB"/>
        </a:p>
      </dgm:t>
    </dgm:pt>
    <dgm:pt modelId="{A1CB92D9-906C-407A-8898-92B68DFD9F0E}" type="parTrans" cxnId="{F3F701DF-E80A-4F8B-8685-C79F70AB8C2D}">
      <dgm:prSet/>
      <dgm:spPr/>
      <dgm:t>
        <a:bodyPr/>
        <a:lstStyle/>
        <a:p>
          <a:endParaRPr lang="en-GB"/>
        </a:p>
      </dgm:t>
    </dgm:pt>
    <dgm:pt modelId="{B21D0707-D87A-44D3-94A5-C72737FCE9F1}" type="pres">
      <dgm:prSet presAssocID="{D5B7AD69-B278-45CC-84BE-4F48C11052F3}" presName="Name0" presStyleCnt="0">
        <dgm:presLayoutVars>
          <dgm:dir/>
        </dgm:presLayoutVars>
      </dgm:prSet>
      <dgm:spPr/>
      <dgm:t>
        <a:bodyPr/>
        <a:lstStyle/>
        <a:p>
          <a:endParaRPr lang="en-GB"/>
        </a:p>
      </dgm:t>
    </dgm:pt>
    <dgm:pt modelId="{6F88BA30-8690-4DCA-8227-E92F5E27B891}" type="pres">
      <dgm:prSet presAssocID="{6EDFEE98-9822-4111-8EC7-09138EF0455F}" presName="withChildren" presStyleCnt="0"/>
      <dgm:spPr/>
      <dgm:t>
        <a:bodyPr/>
        <a:lstStyle/>
        <a:p>
          <a:endParaRPr lang="en-GB"/>
        </a:p>
      </dgm:t>
    </dgm:pt>
    <dgm:pt modelId="{6CD5F448-7561-453C-87BB-43C614581532}" type="pres">
      <dgm:prSet presAssocID="{6EDFEE98-9822-4111-8EC7-09138EF0455F}" presName="bigCircle" presStyleLbl="vennNode1" presStyleIdx="0" presStyleCnt="3"/>
      <dgm:spPr/>
      <dgm:t>
        <a:bodyPr/>
        <a:lstStyle/>
        <a:p>
          <a:endParaRPr lang="en-GB"/>
        </a:p>
      </dgm:t>
    </dgm:pt>
    <dgm:pt modelId="{B0D28AEF-2F33-4993-9477-3E105BADC0E6}" type="pres">
      <dgm:prSet presAssocID="{6EDFEE98-9822-4111-8EC7-09138EF0455F}" presName="medCircle" presStyleLbl="vennNode1" presStyleIdx="1" presStyleCnt="3"/>
      <dgm:spPr/>
      <dgm:t>
        <a:bodyPr/>
        <a:lstStyle/>
        <a:p>
          <a:endParaRPr lang="en-GB"/>
        </a:p>
      </dgm:t>
    </dgm:pt>
    <dgm:pt modelId="{15CD636A-5711-44E2-A680-EEE1FBED46A2}" type="pres">
      <dgm:prSet presAssocID="{6EDFEE98-9822-4111-8EC7-09138EF0455F}" presName="txLvl1" presStyleLbl="revTx" presStyleIdx="0" presStyleCnt="3"/>
      <dgm:spPr/>
      <dgm:t>
        <a:bodyPr/>
        <a:lstStyle/>
        <a:p>
          <a:endParaRPr lang="en-GB"/>
        </a:p>
      </dgm:t>
    </dgm:pt>
    <dgm:pt modelId="{9AA56F62-DDC5-4E53-A413-8EC48688E3F5}" type="pres">
      <dgm:prSet presAssocID="{6EDFEE98-9822-4111-8EC7-09138EF0455F}" presName="lin" presStyleCnt="0"/>
      <dgm:spPr/>
      <dgm:t>
        <a:bodyPr/>
        <a:lstStyle/>
        <a:p>
          <a:endParaRPr lang="en-GB"/>
        </a:p>
      </dgm:t>
    </dgm:pt>
    <dgm:pt modelId="{B9AFDC25-8BF0-4B20-AFEE-502596A3FAF8}" type="pres">
      <dgm:prSet presAssocID="{0C1909AA-94C9-4D38-86B1-3F4508B57BD4}" presName="txLvl2" presStyleLbl="revTx" presStyleIdx="1" presStyleCnt="3"/>
      <dgm:spPr/>
      <dgm:t>
        <a:bodyPr/>
        <a:lstStyle/>
        <a:p>
          <a:endParaRPr lang="en-GB"/>
        </a:p>
      </dgm:t>
    </dgm:pt>
    <dgm:pt modelId="{DB07905D-5E84-40A1-911C-7FD53E6B5EF1}" type="pres">
      <dgm:prSet presAssocID="{56136239-DD98-4BB6-9349-3B4EB7B307CB}" presName="smCircle" presStyleLbl="vennNode1" presStyleIdx="2" presStyleCnt="3" custScaleX="187460" custScaleY="187458" custLinFactX="-248427" custLinFactY="-51819" custLinFactNeighborX="-300000" custLinFactNeighborY="-100000"/>
      <dgm:spPr/>
      <dgm:t>
        <a:bodyPr/>
        <a:lstStyle/>
        <a:p>
          <a:endParaRPr lang="en-GB"/>
        </a:p>
      </dgm:t>
    </dgm:pt>
    <dgm:pt modelId="{EED00436-03AC-4763-BEE3-54985F79D081}" type="pres">
      <dgm:prSet presAssocID="{C0CB7CAF-83D6-4CF2-A515-8BCF5B7E5997}" presName="txLvl2" presStyleLbl="revTx" presStyleIdx="2" presStyleCnt="3"/>
      <dgm:spPr/>
      <dgm:t>
        <a:bodyPr/>
        <a:lstStyle/>
        <a:p>
          <a:endParaRPr lang="en-GB"/>
        </a:p>
      </dgm:t>
    </dgm:pt>
  </dgm:ptLst>
  <dgm:cxnLst>
    <dgm:cxn modelId="{30180F09-D94F-4032-AC37-89A9F4570337}" type="presOf" srcId="{C0CB7CAF-83D6-4CF2-A515-8BCF5B7E5997}" destId="{EED00436-03AC-4763-BEE3-54985F79D081}" srcOrd="0" destOrd="0" presId="urn:microsoft.com/office/officeart/2008/layout/VerticalCircleList"/>
    <dgm:cxn modelId="{C04646D8-62A7-43A8-B0C2-AEBEF338AF6A}" type="presOf" srcId="{6EDFEE98-9822-4111-8EC7-09138EF0455F}" destId="{15CD636A-5711-44E2-A680-EEE1FBED46A2}" srcOrd="0" destOrd="0" presId="urn:microsoft.com/office/officeart/2008/layout/VerticalCircleList"/>
    <dgm:cxn modelId="{4819046C-6DDE-47D5-9503-66680A791905}" type="presOf" srcId="{D5B7AD69-B278-45CC-84BE-4F48C11052F3}" destId="{B21D0707-D87A-44D3-94A5-C72737FCE9F1}" srcOrd="0" destOrd="0" presId="urn:microsoft.com/office/officeart/2008/layout/VerticalCircleList"/>
    <dgm:cxn modelId="{F3F701DF-E80A-4F8B-8685-C79F70AB8C2D}" srcId="{6EDFEE98-9822-4111-8EC7-09138EF0455F}" destId="{C0CB7CAF-83D6-4CF2-A515-8BCF5B7E5997}" srcOrd="1" destOrd="0" parTransId="{A1CB92D9-906C-407A-8898-92B68DFD9F0E}" sibTransId="{B2C36E4D-665E-4252-A1FA-675AC8FC76A4}"/>
    <dgm:cxn modelId="{CC9DC184-AA69-4A1B-8967-B8CC22CC0816}" type="presOf" srcId="{0C1909AA-94C9-4D38-86B1-3F4508B57BD4}" destId="{B9AFDC25-8BF0-4B20-AFEE-502596A3FAF8}" srcOrd="0" destOrd="0" presId="urn:microsoft.com/office/officeart/2008/layout/VerticalCircleList"/>
    <dgm:cxn modelId="{FB0FD01C-C9F9-4B83-A18F-A989D269D721}" srcId="{6EDFEE98-9822-4111-8EC7-09138EF0455F}" destId="{0C1909AA-94C9-4D38-86B1-3F4508B57BD4}" srcOrd="0" destOrd="0" parTransId="{CDC2D836-636A-4C54-9252-1F20DD7B1255}" sibTransId="{56136239-DD98-4BB6-9349-3B4EB7B307CB}"/>
    <dgm:cxn modelId="{5BCA085D-2CC0-4D70-AD03-DBB5AB59F12D}" srcId="{D5B7AD69-B278-45CC-84BE-4F48C11052F3}" destId="{6EDFEE98-9822-4111-8EC7-09138EF0455F}" srcOrd="0" destOrd="0" parTransId="{AE8DBC91-75AD-46F8-B76D-01A440F5AE52}" sibTransId="{26D4F917-8683-44CB-9DD0-FB3D72303C23}"/>
    <dgm:cxn modelId="{C65A101B-C614-4D75-A8DF-7E94A6174952}" type="presParOf" srcId="{B21D0707-D87A-44D3-94A5-C72737FCE9F1}" destId="{6F88BA30-8690-4DCA-8227-E92F5E27B891}" srcOrd="0" destOrd="0" presId="urn:microsoft.com/office/officeart/2008/layout/VerticalCircleList"/>
    <dgm:cxn modelId="{900F0A65-FDFB-4578-92F8-AD66CEDBD600}" type="presParOf" srcId="{6F88BA30-8690-4DCA-8227-E92F5E27B891}" destId="{6CD5F448-7561-453C-87BB-43C614581532}" srcOrd="0" destOrd="0" presId="urn:microsoft.com/office/officeart/2008/layout/VerticalCircleList"/>
    <dgm:cxn modelId="{9006B913-7316-48A4-B80B-FE6A6AD548AD}" type="presParOf" srcId="{6F88BA30-8690-4DCA-8227-E92F5E27B891}" destId="{B0D28AEF-2F33-4993-9477-3E105BADC0E6}" srcOrd="1" destOrd="0" presId="urn:microsoft.com/office/officeart/2008/layout/VerticalCircleList"/>
    <dgm:cxn modelId="{52F5B4D3-6621-4C94-9B43-34FF1171729B}" type="presParOf" srcId="{6F88BA30-8690-4DCA-8227-E92F5E27B891}" destId="{15CD636A-5711-44E2-A680-EEE1FBED46A2}" srcOrd="2" destOrd="0" presId="urn:microsoft.com/office/officeart/2008/layout/VerticalCircleList"/>
    <dgm:cxn modelId="{EE69EA58-4840-4BC7-A7EC-2D87233E3B5A}" type="presParOf" srcId="{6F88BA30-8690-4DCA-8227-E92F5E27B891}" destId="{9AA56F62-DDC5-4E53-A413-8EC48688E3F5}" srcOrd="3" destOrd="0" presId="urn:microsoft.com/office/officeart/2008/layout/VerticalCircleList"/>
    <dgm:cxn modelId="{F756A87A-3659-472D-8F4B-62827791C6B8}" type="presParOf" srcId="{9AA56F62-DDC5-4E53-A413-8EC48688E3F5}" destId="{B9AFDC25-8BF0-4B20-AFEE-502596A3FAF8}" srcOrd="0" destOrd="0" presId="urn:microsoft.com/office/officeart/2008/layout/VerticalCircleList"/>
    <dgm:cxn modelId="{B116CE35-4491-4AF2-B758-830257154968}" type="presParOf" srcId="{9AA56F62-DDC5-4E53-A413-8EC48688E3F5}" destId="{DB07905D-5E84-40A1-911C-7FD53E6B5EF1}" srcOrd="1" destOrd="0" presId="urn:microsoft.com/office/officeart/2008/layout/VerticalCircleList"/>
    <dgm:cxn modelId="{07677291-0ECE-4593-BA17-00B7483DBE9E}" type="presParOf" srcId="{9AA56F62-DDC5-4E53-A413-8EC48688E3F5}" destId="{EED00436-03AC-4763-BEE3-54985F79D081}"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8D425-61F6-4073-80BD-A3FC4517FA7A}" type="doc">
      <dgm:prSet loTypeId="urn:microsoft.com/office/officeart/2008/layout/VerticalCircleList" loCatId="list" qsTypeId="urn:microsoft.com/office/officeart/2005/8/quickstyle/simple3" qsCatId="simple" csTypeId="urn:microsoft.com/office/officeart/2005/8/colors/accent0_3" csCatId="mainScheme" phldr="1"/>
      <dgm:spPr/>
      <dgm:t>
        <a:bodyPr/>
        <a:lstStyle/>
        <a:p>
          <a:endParaRPr lang="en-GB"/>
        </a:p>
      </dgm:t>
    </dgm:pt>
    <dgm:pt modelId="{51528D70-71E6-4F18-AC00-BAEB83B7B135}">
      <dgm:prSet phldrT="[Text]" custT="1"/>
      <dgm:spPr/>
      <dgm:t>
        <a:bodyPr/>
        <a:lstStyle/>
        <a:p>
          <a:r>
            <a:rPr lang="en-GB" sz="2400" b="1" dirty="0" smtClean="0"/>
            <a:t>REGRESSIONAL</a:t>
          </a:r>
          <a:endParaRPr lang="en-GB" sz="2400" b="1" dirty="0"/>
        </a:p>
      </dgm:t>
    </dgm:pt>
    <dgm:pt modelId="{5D4813C5-3754-4E7B-9345-B6ADC5531070}" type="parTrans" cxnId="{BDBC4A7F-E5F3-4C95-8960-232C9E00F110}">
      <dgm:prSet/>
      <dgm:spPr/>
      <dgm:t>
        <a:bodyPr/>
        <a:lstStyle/>
        <a:p>
          <a:endParaRPr lang="en-GB"/>
        </a:p>
      </dgm:t>
    </dgm:pt>
    <dgm:pt modelId="{7AF55589-A8D3-4051-A1F3-BA88B6059164}" type="sibTrans" cxnId="{BDBC4A7F-E5F3-4C95-8960-232C9E00F110}">
      <dgm:prSet/>
      <dgm:spPr/>
      <dgm:t>
        <a:bodyPr/>
        <a:lstStyle/>
        <a:p>
          <a:endParaRPr lang="en-GB"/>
        </a:p>
      </dgm:t>
    </dgm:pt>
    <dgm:pt modelId="{D0EE5F9C-838F-4E62-BD8C-7BC374D545A0}">
      <dgm:prSet phldrT="[Text]" custT="1"/>
      <dgm:spPr/>
      <dgm:t>
        <a:bodyPr vert="horz"/>
        <a:lstStyle/>
        <a:p>
          <a:pPr>
            <a:lnSpc>
              <a:spcPct val="100000"/>
            </a:lnSpc>
            <a:spcAft>
              <a:spcPts val="1200"/>
            </a:spcAft>
          </a:pPr>
          <a:r>
            <a:rPr lang="en-GB" sz="1800" dirty="0" smtClean="0"/>
            <a:t>Persons who do have relationships with adults, but on occasions, will have sexual relationships with children. </a:t>
          </a:r>
        </a:p>
        <a:p>
          <a:pPr>
            <a:lnSpc>
              <a:spcPct val="100000"/>
            </a:lnSpc>
            <a:spcAft>
              <a:spcPts val="1200"/>
            </a:spcAft>
          </a:pPr>
          <a:r>
            <a:rPr lang="en-GB" sz="1800" dirty="0" smtClean="0"/>
            <a:t>They enjoy the relationships with the children, although they may experience guilt. </a:t>
          </a:r>
        </a:p>
        <a:p>
          <a:pPr>
            <a:lnSpc>
              <a:spcPct val="100000"/>
            </a:lnSpc>
            <a:spcAft>
              <a:spcPts val="1200"/>
            </a:spcAft>
          </a:pPr>
          <a:r>
            <a:rPr lang="en-GB" sz="1800" dirty="0" smtClean="0"/>
            <a:t>Will offend when the opportunity arises and under their sway of emotions and personal stressors, such as financial, emotional or social.</a:t>
          </a:r>
          <a:endParaRPr lang="en-GB" sz="1800" dirty="0"/>
        </a:p>
      </dgm:t>
    </dgm:pt>
    <dgm:pt modelId="{1B37DC0F-E144-4879-A3B4-FD8A81D26BD3}" type="parTrans" cxnId="{517CC6E8-95AD-4675-A42F-873A790E1211}">
      <dgm:prSet/>
      <dgm:spPr/>
      <dgm:t>
        <a:bodyPr/>
        <a:lstStyle/>
        <a:p>
          <a:endParaRPr lang="en-GB"/>
        </a:p>
      </dgm:t>
    </dgm:pt>
    <dgm:pt modelId="{F49B465B-C38F-4A82-949D-49E1343D8518}" type="sibTrans" cxnId="{517CC6E8-95AD-4675-A42F-873A790E1211}">
      <dgm:prSet/>
      <dgm:spPr/>
      <dgm:t>
        <a:bodyPr/>
        <a:lstStyle/>
        <a:p>
          <a:endParaRPr lang="en-GB"/>
        </a:p>
      </dgm:t>
    </dgm:pt>
    <dgm:pt modelId="{5A27F226-3850-449F-9BDF-9C0BDE60072D}">
      <dgm:prSet phldrT="[Text]"/>
      <dgm:spPr/>
      <dgm:t>
        <a:bodyPr/>
        <a:lstStyle/>
        <a:p>
          <a:r>
            <a:rPr lang="en-GB" dirty="0" smtClean="0"/>
            <a:t> </a:t>
          </a:r>
          <a:endParaRPr lang="en-GB" dirty="0"/>
        </a:p>
      </dgm:t>
    </dgm:pt>
    <dgm:pt modelId="{9A309DF2-4F5D-4FCB-A90F-2DCE6D4195BB}" type="parTrans" cxnId="{D639D7E7-F90E-49BD-A5AA-A16F9B8407B8}">
      <dgm:prSet/>
      <dgm:spPr/>
      <dgm:t>
        <a:bodyPr/>
        <a:lstStyle/>
        <a:p>
          <a:endParaRPr lang="en-GB"/>
        </a:p>
      </dgm:t>
    </dgm:pt>
    <dgm:pt modelId="{30874C2C-C13A-4D0E-9BAF-775777F7D5C9}" type="sibTrans" cxnId="{D639D7E7-F90E-49BD-A5AA-A16F9B8407B8}">
      <dgm:prSet/>
      <dgm:spPr/>
      <dgm:t>
        <a:bodyPr/>
        <a:lstStyle/>
        <a:p>
          <a:endParaRPr lang="en-GB"/>
        </a:p>
      </dgm:t>
    </dgm:pt>
    <dgm:pt modelId="{4EE8699D-3C75-4702-A172-DA187EAEDD4C}" type="pres">
      <dgm:prSet presAssocID="{9C38D425-61F6-4073-80BD-A3FC4517FA7A}" presName="Name0" presStyleCnt="0">
        <dgm:presLayoutVars>
          <dgm:dir/>
        </dgm:presLayoutVars>
      </dgm:prSet>
      <dgm:spPr/>
      <dgm:t>
        <a:bodyPr/>
        <a:lstStyle/>
        <a:p>
          <a:endParaRPr lang="en-GB"/>
        </a:p>
      </dgm:t>
    </dgm:pt>
    <dgm:pt modelId="{1A90E298-49CD-4E28-8BE9-A055089468B6}" type="pres">
      <dgm:prSet presAssocID="{51528D70-71E6-4F18-AC00-BAEB83B7B135}" presName="withChildren" presStyleCnt="0"/>
      <dgm:spPr/>
      <dgm:t>
        <a:bodyPr/>
        <a:lstStyle/>
        <a:p>
          <a:endParaRPr lang="en-GB"/>
        </a:p>
      </dgm:t>
    </dgm:pt>
    <dgm:pt modelId="{9046225D-0EFA-4C61-9F64-3E476CB1BB37}" type="pres">
      <dgm:prSet presAssocID="{51528D70-71E6-4F18-AC00-BAEB83B7B135}" presName="bigCircle" presStyleLbl="vennNode1" presStyleIdx="0" presStyleCnt="3"/>
      <dgm:spPr/>
      <dgm:t>
        <a:bodyPr/>
        <a:lstStyle/>
        <a:p>
          <a:endParaRPr lang="en-GB"/>
        </a:p>
      </dgm:t>
    </dgm:pt>
    <dgm:pt modelId="{39372D42-9A24-4D45-9E80-E204BBBAFBDA}" type="pres">
      <dgm:prSet presAssocID="{51528D70-71E6-4F18-AC00-BAEB83B7B135}" presName="medCircle" presStyleLbl="vennNode1" presStyleIdx="1" presStyleCnt="3"/>
      <dgm:spPr/>
      <dgm:t>
        <a:bodyPr/>
        <a:lstStyle/>
        <a:p>
          <a:endParaRPr lang="en-GB"/>
        </a:p>
      </dgm:t>
    </dgm:pt>
    <dgm:pt modelId="{C5DF5579-ADC5-4511-98C4-4327BD2C506A}" type="pres">
      <dgm:prSet presAssocID="{51528D70-71E6-4F18-AC00-BAEB83B7B135}" presName="txLvl1" presStyleLbl="revTx" presStyleIdx="0" presStyleCnt="3"/>
      <dgm:spPr/>
      <dgm:t>
        <a:bodyPr/>
        <a:lstStyle/>
        <a:p>
          <a:endParaRPr lang="en-GB"/>
        </a:p>
      </dgm:t>
    </dgm:pt>
    <dgm:pt modelId="{C162907A-3C0D-42ED-B40A-FBCA68943CC5}" type="pres">
      <dgm:prSet presAssocID="{51528D70-71E6-4F18-AC00-BAEB83B7B135}" presName="lin" presStyleCnt="0"/>
      <dgm:spPr/>
      <dgm:t>
        <a:bodyPr/>
        <a:lstStyle/>
        <a:p>
          <a:endParaRPr lang="en-GB"/>
        </a:p>
      </dgm:t>
    </dgm:pt>
    <dgm:pt modelId="{23954D94-3445-4A46-ACDE-9ACCA6842E47}" type="pres">
      <dgm:prSet presAssocID="{D0EE5F9C-838F-4E62-BD8C-7BC374D545A0}" presName="txLvl2" presStyleLbl="revTx" presStyleIdx="1" presStyleCnt="3" custScaleY="108332" custLinFactY="23907" custLinFactNeighborX="-538" custLinFactNeighborY="100000"/>
      <dgm:spPr/>
      <dgm:t>
        <a:bodyPr/>
        <a:lstStyle/>
        <a:p>
          <a:endParaRPr lang="en-GB"/>
        </a:p>
      </dgm:t>
    </dgm:pt>
    <dgm:pt modelId="{3A17E996-36A8-434C-9978-1205D3E8C9C6}" type="pres">
      <dgm:prSet presAssocID="{F49B465B-C38F-4A82-949D-49E1343D8518}" presName="smCircle" presStyleLbl="vennNode1" presStyleIdx="2" presStyleCnt="3" custFlipVert="1" custFlipHor="1" custScaleX="100536" custScaleY="100002" custLinFactX="-100000" custLinFactNeighborX="-179590" custLinFactNeighborY="88940"/>
      <dgm:spPr/>
      <dgm:t>
        <a:bodyPr/>
        <a:lstStyle/>
        <a:p>
          <a:endParaRPr lang="en-GB"/>
        </a:p>
      </dgm:t>
    </dgm:pt>
    <dgm:pt modelId="{C2F260CD-6C39-4DF4-A22B-A27581BAF6E4}" type="pres">
      <dgm:prSet presAssocID="{5A27F226-3850-449F-9BDF-9C0BDE60072D}" presName="txLvl2" presStyleLbl="revTx" presStyleIdx="2" presStyleCnt="3"/>
      <dgm:spPr/>
      <dgm:t>
        <a:bodyPr/>
        <a:lstStyle/>
        <a:p>
          <a:endParaRPr lang="en-GB"/>
        </a:p>
      </dgm:t>
    </dgm:pt>
  </dgm:ptLst>
  <dgm:cxnLst>
    <dgm:cxn modelId="{B7C51EA7-43B3-4CD7-B382-4C6D985B511B}" type="presOf" srcId="{9C38D425-61F6-4073-80BD-A3FC4517FA7A}" destId="{4EE8699D-3C75-4702-A172-DA187EAEDD4C}" srcOrd="0" destOrd="0" presId="urn:microsoft.com/office/officeart/2008/layout/VerticalCircleList"/>
    <dgm:cxn modelId="{95DCDFD2-4186-4545-96B2-DF52BD973A50}" type="presOf" srcId="{51528D70-71E6-4F18-AC00-BAEB83B7B135}" destId="{C5DF5579-ADC5-4511-98C4-4327BD2C506A}" srcOrd="0" destOrd="0" presId="urn:microsoft.com/office/officeart/2008/layout/VerticalCircleList"/>
    <dgm:cxn modelId="{B6214D41-F3D8-413D-85FF-AEDAC56FB0A1}" type="presOf" srcId="{5A27F226-3850-449F-9BDF-9C0BDE60072D}" destId="{C2F260CD-6C39-4DF4-A22B-A27581BAF6E4}" srcOrd="0" destOrd="0" presId="urn:microsoft.com/office/officeart/2008/layout/VerticalCircleList"/>
    <dgm:cxn modelId="{517CC6E8-95AD-4675-A42F-873A790E1211}" srcId="{51528D70-71E6-4F18-AC00-BAEB83B7B135}" destId="{D0EE5F9C-838F-4E62-BD8C-7BC374D545A0}" srcOrd="0" destOrd="0" parTransId="{1B37DC0F-E144-4879-A3B4-FD8A81D26BD3}" sibTransId="{F49B465B-C38F-4A82-949D-49E1343D8518}"/>
    <dgm:cxn modelId="{D639D7E7-F90E-49BD-A5AA-A16F9B8407B8}" srcId="{51528D70-71E6-4F18-AC00-BAEB83B7B135}" destId="{5A27F226-3850-449F-9BDF-9C0BDE60072D}" srcOrd="1" destOrd="0" parTransId="{9A309DF2-4F5D-4FCB-A90F-2DCE6D4195BB}" sibTransId="{30874C2C-C13A-4D0E-9BAF-775777F7D5C9}"/>
    <dgm:cxn modelId="{BDBC4A7F-E5F3-4C95-8960-232C9E00F110}" srcId="{9C38D425-61F6-4073-80BD-A3FC4517FA7A}" destId="{51528D70-71E6-4F18-AC00-BAEB83B7B135}" srcOrd="0" destOrd="0" parTransId="{5D4813C5-3754-4E7B-9345-B6ADC5531070}" sibTransId="{7AF55589-A8D3-4051-A1F3-BA88B6059164}"/>
    <dgm:cxn modelId="{ECA27F72-38F0-4E3C-99C1-16F12D99A898}" type="presOf" srcId="{D0EE5F9C-838F-4E62-BD8C-7BC374D545A0}" destId="{23954D94-3445-4A46-ACDE-9ACCA6842E47}" srcOrd="0" destOrd="0" presId="urn:microsoft.com/office/officeart/2008/layout/VerticalCircleList"/>
    <dgm:cxn modelId="{235B4726-6057-401C-9582-E13DE53CF344}" type="presParOf" srcId="{4EE8699D-3C75-4702-A172-DA187EAEDD4C}" destId="{1A90E298-49CD-4E28-8BE9-A055089468B6}" srcOrd="0" destOrd="0" presId="urn:microsoft.com/office/officeart/2008/layout/VerticalCircleList"/>
    <dgm:cxn modelId="{8C366ADA-C69D-4192-AE72-698537E7902F}" type="presParOf" srcId="{1A90E298-49CD-4E28-8BE9-A055089468B6}" destId="{9046225D-0EFA-4C61-9F64-3E476CB1BB37}" srcOrd="0" destOrd="0" presId="urn:microsoft.com/office/officeart/2008/layout/VerticalCircleList"/>
    <dgm:cxn modelId="{BA496BCF-6012-4DC4-9E24-64A2FF2B6A8B}" type="presParOf" srcId="{1A90E298-49CD-4E28-8BE9-A055089468B6}" destId="{39372D42-9A24-4D45-9E80-E204BBBAFBDA}" srcOrd="1" destOrd="0" presId="urn:microsoft.com/office/officeart/2008/layout/VerticalCircleList"/>
    <dgm:cxn modelId="{21ABB6A6-998A-4AA6-9A93-2D9FB64C4B38}" type="presParOf" srcId="{1A90E298-49CD-4E28-8BE9-A055089468B6}" destId="{C5DF5579-ADC5-4511-98C4-4327BD2C506A}" srcOrd="2" destOrd="0" presId="urn:microsoft.com/office/officeart/2008/layout/VerticalCircleList"/>
    <dgm:cxn modelId="{3BDAE6F4-2FB1-4209-A2BB-784C323C783F}" type="presParOf" srcId="{1A90E298-49CD-4E28-8BE9-A055089468B6}" destId="{C162907A-3C0D-42ED-B40A-FBCA68943CC5}" srcOrd="3" destOrd="0" presId="urn:microsoft.com/office/officeart/2008/layout/VerticalCircleList"/>
    <dgm:cxn modelId="{DFFDD7CB-868B-4652-8FAF-FAD6BB1E76DC}" type="presParOf" srcId="{C162907A-3C0D-42ED-B40A-FBCA68943CC5}" destId="{23954D94-3445-4A46-ACDE-9ACCA6842E47}" srcOrd="0" destOrd="0" presId="urn:microsoft.com/office/officeart/2008/layout/VerticalCircleList"/>
    <dgm:cxn modelId="{D8697B2B-FF38-45FF-8A45-4CADB6FE2C4F}" type="presParOf" srcId="{C162907A-3C0D-42ED-B40A-FBCA68943CC5}" destId="{3A17E996-36A8-434C-9978-1205D3E8C9C6}" srcOrd="1" destOrd="0" presId="urn:microsoft.com/office/officeart/2008/layout/VerticalCircleList"/>
    <dgm:cxn modelId="{ECA9F48B-6DA9-481F-9185-CC323577D979}" type="presParOf" srcId="{C162907A-3C0D-42ED-B40A-FBCA68943CC5}" destId="{C2F260CD-6C39-4DF4-A22B-A27581BAF6E4}"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7A3F95-ED1D-41FF-BB38-B115E3941F94}" type="doc">
      <dgm:prSet loTypeId="urn:microsoft.com/office/officeart/2005/8/layout/hProcess9" loCatId="process" qsTypeId="urn:microsoft.com/office/officeart/2005/8/quickstyle/simple1" qsCatId="simple" csTypeId="urn:microsoft.com/office/officeart/2005/8/colors/accent0_3" csCatId="mainScheme" phldr="1"/>
      <dgm:spPr/>
    </dgm:pt>
    <dgm:pt modelId="{A074919F-5FBA-4D13-B5D1-90107E0E6C85}">
      <dgm:prSet phldrT="[Text]"/>
      <dgm:spPr>
        <a:solidFill>
          <a:schemeClr val="accent3">
            <a:lumMod val="75000"/>
          </a:schemeClr>
        </a:solidFill>
        <a:ln>
          <a:solidFill>
            <a:schemeClr val="tx1"/>
          </a:solidFill>
        </a:ln>
      </dgm:spPr>
      <dgm:t>
        <a:bodyPr/>
        <a:lstStyle/>
        <a:p>
          <a:r>
            <a:rPr lang="en-GB" dirty="0" smtClean="0">
              <a:solidFill>
                <a:schemeClr val="bg1"/>
              </a:solidFill>
            </a:rPr>
            <a:t>Target</a:t>
          </a:r>
          <a:endParaRPr lang="en-GB" dirty="0">
            <a:solidFill>
              <a:schemeClr val="bg1"/>
            </a:solidFill>
          </a:endParaRPr>
        </a:p>
      </dgm:t>
    </dgm:pt>
    <dgm:pt modelId="{95B9D997-68FD-4A79-AA75-F06794B492C8}" type="parTrans" cxnId="{EB680EBD-B489-4D45-9526-297DB7414051}">
      <dgm:prSet/>
      <dgm:spPr/>
      <dgm:t>
        <a:bodyPr/>
        <a:lstStyle/>
        <a:p>
          <a:endParaRPr lang="en-GB"/>
        </a:p>
      </dgm:t>
    </dgm:pt>
    <dgm:pt modelId="{33F594AC-56B6-4DC5-AFBC-6551D7B8FB30}" type="sibTrans" cxnId="{EB680EBD-B489-4D45-9526-297DB7414051}">
      <dgm:prSet/>
      <dgm:spPr/>
      <dgm:t>
        <a:bodyPr/>
        <a:lstStyle/>
        <a:p>
          <a:endParaRPr lang="en-GB"/>
        </a:p>
      </dgm:t>
    </dgm:pt>
    <dgm:pt modelId="{541EF7EA-CA56-4FA4-8368-9F09587F400C}">
      <dgm:prSet phldrT="[Text]"/>
      <dgm:spPr>
        <a:solidFill>
          <a:srgbClr val="FFC000"/>
        </a:solidFill>
        <a:ln>
          <a:solidFill>
            <a:schemeClr val="tx1"/>
          </a:solidFill>
        </a:ln>
      </dgm:spPr>
      <dgm:t>
        <a:bodyPr/>
        <a:lstStyle/>
        <a:p>
          <a:r>
            <a:rPr lang="en-GB" dirty="0" smtClean="0">
              <a:solidFill>
                <a:schemeClr val="bg1"/>
              </a:solidFill>
            </a:rPr>
            <a:t>Groom</a:t>
          </a:r>
          <a:endParaRPr lang="en-GB" dirty="0">
            <a:solidFill>
              <a:schemeClr val="bg1"/>
            </a:solidFill>
          </a:endParaRPr>
        </a:p>
      </dgm:t>
    </dgm:pt>
    <dgm:pt modelId="{C3179388-A020-435F-B9EE-6162B365FEBB}" type="parTrans" cxnId="{E89282B3-AB6B-47FC-87AB-4CF550ADA309}">
      <dgm:prSet/>
      <dgm:spPr/>
      <dgm:t>
        <a:bodyPr/>
        <a:lstStyle/>
        <a:p>
          <a:endParaRPr lang="en-GB"/>
        </a:p>
      </dgm:t>
    </dgm:pt>
    <dgm:pt modelId="{8E897952-39DE-4C77-89C3-1D218A05C2E1}" type="sibTrans" cxnId="{E89282B3-AB6B-47FC-87AB-4CF550ADA309}">
      <dgm:prSet/>
      <dgm:spPr/>
      <dgm:t>
        <a:bodyPr/>
        <a:lstStyle/>
        <a:p>
          <a:endParaRPr lang="en-GB"/>
        </a:p>
      </dgm:t>
    </dgm:pt>
    <dgm:pt modelId="{122EC8C2-F30C-4C46-8204-00FF8A18365D}">
      <dgm:prSet phldrT="[Text]"/>
      <dgm:spPr>
        <a:solidFill>
          <a:schemeClr val="tx2">
            <a:lumMod val="75000"/>
          </a:schemeClr>
        </a:solidFill>
        <a:ln>
          <a:solidFill>
            <a:schemeClr val="tx1"/>
          </a:solidFill>
        </a:ln>
      </dgm:spPr>
      <dgm:t>
        <a:bodyPr/>
        <a:lstStyle/>
        <a:p>
          <a:r>
            <a:rPr lang="en-GB" dirty="0" smtClean="0">
              <a:solidFill>
                <a:schemeClr val="bg1"/>
              </a:solidFill>
            </a:rPr>
            <a:t>Abuse</a:t>
          </a:r>
          <a:endParaRPr lang="en-GB" dirty="0">
            <a:solidFill>
              <a:schemeClr val="bg1"/>
            </a:solidFill>
          </a:endParaRPr>
        </a:p>
      </dgm:t>
    </dgm:pt>
    <dgm:pt modelId="{F66F0DA0-7281-4D27-B8EE-DE6F8380F530}" type="parTrans" cxnId="{DBB43FB4-5327-48ED-9903-D0B0557E3434}">
      <dgm:prSet/>
      <dgm:spPr/>
      <dgm:t>
        <a:bodyPr/>
        <a:lstStyle/>
        <a:p>
          <a:endParaRPr lang="en-GB"/>
        </a:p>
      </dgm:t>
    </dgm:pt>
    <dgm:pt modelId="{BCD72E75-6512-49E5-AC7A-C1E2DEE5032B}" type="sibTrans" cxnId="{DBB43FB4-5327-48ED-9903-D0B0557E3434}">
      <dgm:prSet/>
      <dgm:spPr/>
      <dgm:t>
        <a:bodyPr/>
        <a:lstStyle/>
        <a:p>
          <a:endParaRPr lang="en-GB"/>
        </a:p>
      </dgm:t>
    </dgm:pt>
    <dgm:pt modelId="{83823B7C-86CA-4D0A-964F-3C938B5CCC58}" type="pres">
      <dgm:prSet presAssocID="{627A3F95-ED1D-41FF-BB38-B115E3941F94}" presName="CompostProcess" presStyleCnt="0">
        <dgm:presLayoutVars>
          <dgm:dir/>
          <dgm:resizeHandles val="exact"/>
        </dgm:presLayoutVars>
      </dgm:prSet>
      <dgm:spPr/>
    </dgm:pt>
    <dgm:pt modelId="{B1AB0A35-7040-4DF6-9F44-A05B1D93C8AE}" type="pres">
      <dgm:prSet presAssocID="{627A3F95-ED1D-41FF-BB38-B115E3941F94}" presName="arrow" presStyleLbl="bgShp" presStyleIdx="0" presStyleCnt="1"/>
      <dgm:spPr>
        <a:solidFill>
          <a:schemeClr val="bg1">
            <a:lumMod val="65000"/>
          </a:schemeClr>
        </a:solidFill>
        <a:ln>
          <a:solidFill>
            <a:schemeClr val="tx1"/>
          </a:solidFill>
        </a:ln>
      </dgm:spPr>
    </dgm:pt>
    <dgm:pt modelId="{2E8A3ABF-E2C4-4F93-849F-93858055827C}" type="pres">
      <dgm:prSet presAssocID="{627A3F95-ED1D-41FF-BB38-B115E3941F94}" presName="linearProcess" presStyleCnt="0"/>
      <dgm:spPr/>
    </dgm:pt>
    <dgm:pt modelId="{5DBF092B-F143-48B9-BA22-66C856DED37F}" type="pres">
      <dgm:prSet presAssocID="{A074919F-5FBA-4D13-B5D1-90107E0E6C85}" presName="textNode" presStyleLbl="node1" presStyleIdx="0" presStyleCnt="3">
        <dgm:presLayoutVars>
          <dgm:bulletEnabled val="1"/>
        </dgm:presLayoutVars>
      </dgm:prSet>
      <dgm:spPr/>
      <dgm:t>
        <a:bodyPr/>
        <a:lstStyle/>
        <a:p>
          <a:endParaRPr lang="en-GB"/>
        </a:p>
      </dgm:t>
    </dgm:pt>
    <dgm:pt modelId="{1DB70533-FA0C-48B5-AB08-C977C281E624}" type="pres">
      <dgm:prSet presAssocID="{33F594AC-56B6-4DC5-AFBC-6551D7B8FB30}" presName="sibTrans" presStyleCnt="0"/>
      <dgm:spPr/>
    </dgm:pt>
    <dgm:pt modelId="{F72DA237-8DEC-4ECD-84B0-964F3E67BB26}" type="pres">
      <dgm:prSet presAssocID="{541EF7EA-CA56-4FA4-8368-9F09587F400C}" presName="textNode" presStyleLbl="node1" presStyleIdx="1" presStyleCnt="3">
        <dgm:presLayoutVars>
          <dgm:bulletEnabled val="1"/>
        </dgm:presLayoutVars>
      </dgm:prSet>
      <dgm:spPr/>
      <dgm:t>
        <a:bodyPr/>
        <a:lstStyle/>
        <a:p>
          <a:endParaRPr lang="en-GB"/>
        </a:p>
      </dgm:t>
    </dgm:pt>
    <dgm:pt modelId="{66E07691-5E9B-434A-A85D-654026EDF6B1}" type="pres">
      <dgm:prSet presAssocID="{8E897952-39DE-4C77-89C3-1D218A05C2E1}" presName="sibTrans" presStyleCnt="0"/>
      <dgm:spPr/>
    </dgm:pt>
    <dgm:pt modelId="{0E25D9AC-953B-4E90-A93F-348E36F7ABEC}" type="pres">
      <dgm:prSet presAssocID="{122EC8C2-F30C-4C46-8204-00FF8A18365D}" presName="textNode" presStyleLbl="node1" presStyleIdx="2" presStyleCnt="3">
        <dgm:presLayoutVars>
          <dgm:bulletEnabled val="1"/>
        </dgm:presLayoutVars>
      </dgm:prSet>
      <dgm:spPr/>
      <dgm:t>
        <a:bodyPr/>
        <a:lstStyle/>
        <a:p>
          <a:endParaRPr lang="en-GB"/>
        </a:p>
      </dgm:t>
    </dgm:pt>
  </dgm:ptLst>
  <dgm:cxnLst>
    <dgm:cxn modelId="{E89282B3-AB6B-47FC-87AB-4CF550ADA309}" srcId="{627A3F95-ED1D-41FF-BB38-B115E3941F94}" destId="{541EF7EA-CA56-4FA4-8368-9F09587F400C}" srcOrd="1" destOrd="0" parTransId="{C3179388-A020-435F-B9EE-6162B365FEBB}" sibTransId="{8E897952-39DE-4C77-89C3-1D218A05C2E1}"/>
    <dgm:cxn modelId="{68B84A51-20D7-4D75-A59E-50C143A90F61}" type="presOf" srcId="{122EC8C2-F30C-4C46-8204-00FF8A18365D}" destId="{0E25D9AC-953B-4E90-A93F-348E36F7ABEC}" srcOrd="0" destOrd="0" presId="urn:microsoft.com/office/officeart/2005/8/layout/hProcess9"/>
    <dgm:cxn modelId="{1DF48E7E-E0F2-4BF0-B152-146C294FBADB}" type="presOf" srcId="{541EF7EA-CA56-4FA4-8368-9F09587F400C}" destId="{F72DA237-8DEC-4ECD-84B0-964F3E67BB26}" srcOrd="0" destOrd="0" presId="urn:microsoft.com/office/officeart/2005/8/layout/hProcess9"/>
    <dgm:cxn modelId="{DBB43FB4-5327-48ED-9903-D0B0557E3434}" srcId="{627A3F95-ED1D-41FF-BB38-B115E3941F94}" destId="{122EC8C2-F30C-4C46-8204-00FF8A18365D}" srcOrd="2" destOrd="0" parTransId="{F66F0DA0-7281-4D27-B8EE-DE6F8380F530}" sibTransId="{BCD72E75-6512-49E5-AC7A-C1E2DEE5032B}"/>
    <dgm:cxn modelId="{EB680EBD-B489-4D45-9526-297DB7414051}" srcId="{627A3F95-ED1D-41FF-BB38-B115E3941F94}" destId="{A074919F-5FBA-4D13-B5D1-90107E0E6C85}" srcOrd="0" destOrd="0" parTransId="{95B9D997-68FD-4A79-AA75-F06794B492C8}" sibTransId="{33F594AC-56B6-4DC5-AFBC-6551D7B8FB30}"/>
    <dgm:cxn modelId="{5E691635-FAC1-4DA0-A343-F06EF13A12B5}" type="presOf" srcId="{A074919F-5FBA-4D13-B5D1-90107E0E6C85}" destId="{5DBF092B-F143-48B9-BA22-66C856DED37F}" srcOrd="0" destOrd="0" presId="urn:microsoft.com/office/officeart/2005/8/layout/hProcess9"/>
    <dgm:cxn modelId="{3E1367BA-E6B1-44AA-9F89-49980C9A2E0B}" type="presOf" srcId="{627A3F95-ED1D-41FF-BB38-B115E3941F94}" destId="{83823B7C-86CA-4D0A-964F-3C938B5CCC58}" srcOrd="0" destOrd="0" presId="urn:microsoft.com/office/officeart/2005/8/layout/hProcess9"/>
    <dgm:cxn modelId="{477B5810-7548-4D37-964E-F08C3F0CAC76}" type="presParOf" srcId="{83823B7C-86CA-4D0A-964F-3C938B5CCC58}" destId="{B1AB0A35-7040-4DF6-9F44-A05B1D93C8AE}" srcOrd="0" destOrd="0" presId="urn:microsoft.com/office/officeart/2005/8/layout/hProcess9"/>
    <dgm:cxn modelId="{D14E8344-60B9-464A-9B2E-BA0DF7C00988}" type="presParOf" srcId="{83823B7C-86CA-4D0A-964F-3C938B5CCC58}" destId="{2E8A3ABF-E2C4-4F93-849F-93858055827C}" srcOrd="1" destOrd="0" presId="urn:microsoft.com/office/officeart/2005/8/layout/hProcess9"/>
    <dgm:cxn modelId="{34E4E254-4089-4DC9-8B19-F00258CA41DD}" type="presParOf" srcId="{2E8A3ABF-E2C4-4F93-849F-93858055827C}" destId="{5DBF092B-F143-48B9-BA22-66C856DED37F}" srcOrd="0" destOrd="0" presId="urn:microsoft.com/office/officeart/2005/8/layout/hProcess9"/>
    <dgm:cxn modelId="{682A32C0-8BBD-4CBD-8770-18070A9599D1}" type="presParOf" srcId="{2E8A3ABF-E2C4-4F93-849F-93858055827C}" destId="{1DB70533-FA0C-48B5-AB08-C977C281E624}" srcOrd="1" destOrd="0" presId="urn:microsoft.com/office/officeart/2005/8/layout/hProcess9"/>
    <dgm:cxn modelId="{79006874-315C-4254-B833-61260D1E0B4D}" type="presParOf" srcId="{2E8A3ABF-E2C4-4F93-849F-93858055827C}" destId="{F72DA237-8DEC-4ECD-84B0-964F3E67BB26}" srcOrd="2" destOrd="0" presId="urn:microsoft.com/office/officeart/2005/8/layout/hProcess9"/>
    <dgm:cxn modelId="{1BF4AB81-B52D-4708-B539-97AC7042E731}" type="presParOf" srcId="{2E8A3ABF-E2C4-4F93-849F-93858055827C}" destId="{66E07691-5E9B-434A-A85D-654026EDF6B1}" srcOrd="3" destOrd="0" presId="urn:microsoft.com/office/officeart/2005/8/layout/hProcess9"/>
    <dgm:cxn modelId="{86E3149B-19E4-40BC-8D07-91B5F2882035}" type="presParOf" srcId="{2E8A3ABF-E2C4-4F93-849F-93858055827C}" destId="{0E25D9AC-953B-4E90-A93F-348E36F7ABEC}" srcOrd="4" destOrd="0" presId="urn:microsoft.com/office/officeart/2005/8/layout/hProcess9"/>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02E942-8CE7-4215-989E-41DE220A903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96449AED-74FF-4641-8592-9C7502AD36E5}">
      <dgm:prSet phldrT="[Text]"/>
      <dgm:spPr>
        <a:solidFill>
          <a:schemeClr val="accent3">
            <a:lumMod val="75000"/>
          </a:schemeClr>
        </a:solidFill>
        <a:ln>
          <a:solidFill>
            <a:schemeClr val="tx1"/>
          </a:solidFill>
        </a:ln>
      </dgm:spPr>
      <dgm:t>
        <a:bodyPr/>
        <a:lstStyle/>
        <a:p>
          <a:r>
            <a:rPr lang="en-GB" dirty="0" smtClean="0"/>
            <a:t>Targeting</a:t>
          </a:r>
          <a:endParaRPr lang="en-GB" dirty="0"/>
        </a:p>
      </dgm:t>
    </dgm:pt>
    <dgm:pt modelId="{155EEAE1-CCC0-4F45-8BD6-2ED631240EFB}" type="parTrans" cxnId="{F51454B4-126D-4C0B-84BD-E4A301945193}">
      <dgm:prSet/>
      <dgm:spPr/>
      <dgm:t>
        <a:bodyPr/>
        <a:lstStyle/>
        <a:p>
          <a:endParaRPr lang="en-GB"/>
        </a:p>
      </dgm:t>
    </dgm:pt>
    <dgm:pt modelId="{9F095DFF-4CCB-4941-8DCF-BCB9976FF4CB}" type="sibTrans" cxnId="{F51454B4-126D-4C0B-84BD-E4A301945193}">
      <dgm:prSet/>
      <dgm:spPr/>
      <dgm:t>
        <a:bodyPr/>
        <a:lstStyle/>
        <a:p>
          <a:endParaRPr lang="en-GB"/>
        </a:p>
      </dgm:t>
    </dgm:pt>
    <dgm:pt modelId="{2E363E8B-706C-419B-8778-9A317ED58EB0}">
      <dgm:prSet phldrT="[Text]" custT="1"/>
      <dgm:spPr>
        <a:ln>
          <a:solidFill>
            <a:schemeClr val="tx1">
              <a:alpha val="90000"/>
            </a:schemeClr>
          </a:solidFill>
        </a:ln>
      </dgm:spPr>
      <dgm:t>
        <a:bodyPr anchor="ctr"/>
        <a:lstStyle/>
        <a:p>
          <a:pPr algn="l"/>
          <a:r>
            <a:rPr lang="en-GB" sz="2000" dirty="0" smtClean="0"/>
            <a:t>Victim is selected long before the abuse occurs. </a:t>
          </a:r>
          <a:endParaRPr lang="en-GB" sz="2000" dirty="0"/>
        </a:p>
      </dgm:t>
    </dgm:pt>
    <dgm:pt modelId="{2220FE0D-81B6-435B-8D66-BDC1925525E3}" type="parTrans" cxnId="{FE894771-C8F0-4E14-B864-17FA621AE886}">
      <dgm:prSet/>
      <dgm:spPr/>
      <dgm:t>
        <a:bodyPr/>
        <a:lstStyle/>
        <a:p>
          <a:endParaRPr lang="en-GB"/>
        </a:p>
      </dgm:t>
    </dgm:pt>
    <dgm:pt modelId="{130810D1-B57D-4F74-93B1-729018030BF8}" type="sibTrans" cxnId="{FE894771-C8F0-4E14-B864-17FA621AE886}">
      <dgm:prSet/>
      <dgm:spPr/>
      <dgm:t>
        <a:bodyPr/>
        <a:lstStyle/>
        <a:p>
          <a:endParaRPr lang="en-GB"/>
        </a:p>
      </dgm:t>
    </dgm:pt>
    <dgm:pt modelId="{5AD394E6-9BC3-4143-96DA-A9F27AF6EBC2}">
      <dgm:prSet phldrT="[Text]" custT="1"/>
      <dgm:spPr>
        <a:ln>
          <a:solidFill>
            <a:schemeClr val="tx1">
              <a:alpha val="90000"/>
            </a:schemeClr>
          </a:solidFill>
        </a:ln>
      </dgm:spPr>
      <dgm:t>
        <a:bodyPr anchor="ctr"/>
        <a:lstStyle/>
        <a:p>
          <a:pPr algn="l"/>
          <a:r>
            <a:rPr lang="en-GB" sz="2000" dirty="0" smtClean="0"/>
            <a:t>Victim more likely to be emotionally/physically lonely, easily led, too trusting or described as vulnerable. </a:t>
          </a:r>
          <a:endParaRPr lang="en-GB" sz="2000" dirty="0"/>
        </a:p>
      </dgm:t>
    </dgm:pt>
    <dgm:pt modelId="{C2E4EA21-6627-4191-B0A4-7FFB4CFBFED1}" type="parTrans" cxnId="{80D5EA9B-E654-42D9-9464-570BC109B36A}">
      <dgm:prSet/>
      <dgm:spPr/>
    </dgm:pt>
    <dgm:pt modelId="{6743E91C-DBEC-448E-B403-41F7759DA37A}" type="sibTrans" cxnId="{80D5EA9B-E654-42D9-9464-570BC109B36A}">
      <dgm:prSet/>
      <dgm:spPr/>
    </dgm:pt>
    <dgm:pt modelId="{50D4BACB-601A-427D-978D-0C959A1A251C}">
      <dgm:prSet phldrT="[Text]" custT="1"/>
      <dgm:spPr>
        <a:ln>
          <a:solidFill>
            <a:schemeClr val="tx1">
              <a:alpha val="90000"/>
            </a:schemeClr>
          </a:solidFill>
        </a:ln>
      </dgm:spPr>
      <dgm:t>
        <a:bodyPr anchor="ctr"/>
        <a:lstStyle/>
        <a:p>
          <a:pPr algn="l"/>
          <a:r>
            <a:rPr lang="en-GB" sz="2000" dirty="0" smtClean="0"/>
            <a:t>Perpetrator fantasises and masturbates to a mental picture of the child. </a:t>
          </a:r>
          <a:endParaRPr lang="en-GB" sz="2000" dirty="0"/>
        </a:p>
      </dgm:t>
    </dgm:pt>
    <dgm:pt modelId="{AB356AC2-4B26-4C02-B77A-29CA9823490A}" type="parTrans" cxnId="{852114C0-001F-4BF6-B175-3BF4F6A559C5}">
      <dgm:prSet/>
      <dgm:spPr/>
    </dgm:pt>
    <dgm:pt modelId="{A85E78D5-5355-417D-8585-0D382A64C878}" type="sibTrans" cxnId="{852114C0-001F-4BF6-B175-3BF4F6A559C5}">
      <dgm:prSet/>
      <dgm:spPr/>
    </dgm:pt>
    <dgm:pt modelId="{DFD62903-8965-4A31-991B-1F66EACF345F}">
      <dgm:prSet phldrT="[Text]" custT="1"/>
      <dgm:spPr>
        <a:ln>
          <a:solidFill>
            <a:schemeClr val="tx1">
              <a:alpha val="90000"/>
            </a:schemeClr>
          </a:solidFill>
        </a:ln>
      </dgm:spPr>
      <dgm:t>
        <a:bodyPr anchor="ctr"/>
        <a:lstStyle/>
        <a:p>
          <a:pPr algn="l"/>
          <a:r>
            <a:rPr lang="en-GB" sz="2000" dirty="0" smtClean="0"/>
            <a:t>Perpetrator will create casual and informal meetings with the child.  </a:t>
          </a:r>
          <a:endParaRPr lang="en-GB" sz="2000" dirty="0"/>
        </a:p>
      </dgm:t>
    </dgm:pt>
    <dgm:pt modelId="{341028F1-4103-4C5C-8809-12B4FE679F3D}" type="parTrans" cxnId="{0948C685-ECA1-445D-AE16-8E9B84117EA2}">
      <dgm:prSet/>
      <dgm:spPr/>
    </dgm:pt>
    <dgm:pt modelId="{8CB2BBA3-7B8D-46D7-A675-95E6933CAB15}" type="sibTrans" cxnId="{0948C685-ECA1-445D-AE16-8E9B84117EA2}">
      <dgm:prSet/>
      <dgm:spPr/>
    </dgm:pt>
    <dgm:pt modelId="{00FFB9BB-65CC-4481-8111-1693E0BFCCCB}" type="pres">
      <dgm:prSet presAssocID="{2B02E942-8CE7-4215-989E-41DE220A9031}" presName="Name0" presStyleCnt="0">
        <dgm:presLayoutVars>
          <dgm:dir/>
          <dgm:animLvl val="lvl"/>
          <dgm:resizeHandles/>
        </dgm:presLayoutVars>
      </dgm:prSet>
      <dgm:spPr/>
      <dgm:t>
        <a:bodyPr/>
        <a:lstStyle/>
        <a:p>
          <a:endParaRPr lang="en-GB"/>
        </a:p>
      </dgm:t>
    </dgm:pt>
    <dgm:pt modelId="{CFEF1C90-4507-4B49-BAF4-278DE14E5538}" type="pres">
      <dgm:prSet presAssocID="{96449AED-74FF-4641-8592-9C7502AD36E5}" presName="linNode" presStyleCnt="0"/>
      <dgm:spPr/>
    </dgm:pt>
    <dgm:pt modelId="{99044AB0-F614-40E7-AAA4-6B22C091D8C5}" type="pres">
      <dgm:prSet presAssocID="{96449AED-74FF-4641-8592-9C7502AD36E5}" presName="parentShp" presStyleLbl="node1" presStyleIdx="0" presStyleCnt="1">
        <dgm:presLayoutVars>
          <dgm:bulletEnabled val="1"/>
        </dgm:presLayoutVars>
      </dgm:prSet>
      <dgm:spPr/>
      <dgm:t>
        <a:bodyPr/>
        <a:lstStyle/>
        <a:p>
          <a:endParaRPr lang="en-GB"/>
        </a:p>
      </dgm:t>
    </dgm:pt>
    <dgm:pt modelId="{52F7896C-51FC-46D0-93A8-48E9ABB39FE6}" type="pres">
      <dgm:prSet presAssocID="{96449AED-74FF-4641-8592-9C7502AD36E5}" presName="childShp" presStyleLbl="bgAccFollowNode1" presStyleIdx="0" presStyleCnt="1" custScaleX="163226" custLinFactNeighborX="2316">
        <dgm:presLayoutVars>
          <dgm:bulletEnabled val="1"/>
        </dgm:presLayoutVars>
      </dgm:prSet>
      <dgm:spPr/>
      <dgm:t>
        <a:bodyPr/>
        <a:lstStyle/>
        <a:p>
          <a:endParaRPr lang="en-GB"/>
        </a:p>
      </dgm:t>
    </dgm:pt>
  </dgm:ptLst>
  <dgm:cxnLst>
    <dgm:cxn modelId="{852114C0-001F-4BF6-B175-3BF4F6A559C5}" srcId="{96449AED-74FF-4641-8592-9C7502AD36E5}" destId="{50D4BACB-601A-427D-978D-0C959A1A251C}" srcOrd="2" destOrd="0" parTransId="{AB356AC2-4B26-4C02-B77A-29CA9823490A}" sibTransId="{A85E78D5-5355-417D-8585-0D382A64C878}"/>
    <dgm:cxn modelId="{DDA16A56-41B7-41EE-B8AF-CE8FEBD24728}" type="presOf" srcId="{2E363E8B-706C-419B-8778-9A317ED58EB0}" destId="{52F7896C-51FC-46D0-93A8-48E9ABB39FE6}" srcOrd="0" destOrd="0" presId="urn:microsoft.com/office/officeart/2005/8/layout/vList6"/>
    <dgm:cxn modelId="{F51454B4-126D-4C0B-84BD-E4A301945193}" srcId="{2B02E942-8CE7-4215-989E-41DE220A9031}" destId="{96449AED-74FF-4641-8592-9C7502AD36E5}" srcOrd="0" destOrd="0" parTransId="{155EEAE1-CCC0-4F45-8BD6-2ED631240EFB}" sibTransId="{9F095DFF-4CCB-4941-8DCF-BCB9976FF4CB}"/>
    <dgm:cxn modelId="{0F68C630-3117-4181-92E2-95353A95AC64}" type="presOf" srcId="{96449AED-74FF-4641-8592-9C7502AD36E5}" destId="{99044AB0-F614-40E7-AAA4-6B22C091D8C5}" srcOrd="0" destOrd="0" presId="urn:microsoft.com/office/officeart/2005/8/layout/vList6"/>
    <dgm:cxn modelId="{0948C685-ECA1-445D-AE16-8E9B84117EA2}" srcId="{96449AED-74FF-4641-8592-9C7502AD36E5}" destId="{DFD62903-8965-4A31-991B-1F66EACF345F}" srcOrd="3" destOrd="0" parTransId="{341028F1-4103-4C5C-8809-12B4FE679F3D}" sibTransId="{8CB2BBA3-7B8D-46D7-A675-95E6933CAB15}"/>
    <dgm:cxn modelId="{0A2DC5C3-8600-42CE-B2C1-B1FC5D92C7EF}" type="presOf" srcId="{50D4BACB-601A-427D-978D-0C959A1A251C}" destId="{52F7896C-51FC-46D0-93A8-48E9ABB39FE6}" srcOrd="0" destOrd="2" presId="urn:microsoft.com/office/officeart/2005/8/layout/vList6"/>
    <dgm:cxn modelId="{872C51C4-6737-40A1-B8CB-06A2459913F4}" type="presOf" srcId="{5AD394E6-9BC3-4143-96DA-A9F27AF6EBC2}" destId="{52F7896C-51FC-46D0-93A8-48E9ABB39FE6}" srcOrd="0" destOrd="1" presId="urn:microsoft.com/office/officeart/2005/8/layout/vList6"/>
    <dgm:cxn modelId="{80D5EA9B-E654-42D9-9464-570BC109B36A}" srcId="{96449AED-74FF-4641-8592-9C7502AD36E5}" destId="{5AD394E6-9BC3-4143-96DA-A9F27AF6EBC2}" srcOrd="1" destOrd="0" parTransId="{C2E4EA21-6627-4191-B0A4-7FFB4CFBFED1}" sibTransId="{6743E91C-DBEC-448E-B403-41F7759DA37A}"/>
    <dgm:cxn modelId="{F9952100-4552-4A3E-A0C0-05BBBEC053C6}" type="presOf" srcId="{2B02E942-8CE7-4215-989E-41DE220A9031}" destId="{00FFB9BB-65CC-4481-8111-1693E0BFCCCB}" srcOrd="0" destOrd="0" presId="urn:microsoft.com/office/officeart/2005/8/layout/vList6"/>
    <dgm:cxn modelId="{1676B85A-6B94-40CE-905A-FF4B2801110C}" type="presOf" srcId="{DFD62903-8965-4A31-991B-1F66EACF345F}" destId="{52F7896C-51FC-46D0-93A8-48E9ABB39FE6}" srcOrd="0" destOrd="3" presId="urn:microsoft.com/office/officeart/2005/8/layout/vList6"/>
    <dgm:cxn modelId="{FE894771-C8F0-4E14-B864-17FA621AE886}" srcId="{96449AED-74FF-4641-8592-9C7502AD36E5}" destId="{2E363E8B-706C-419B-8778-9A317ED58EB0}" srcOrd="0" destOrd="0" parTransId="{2220FE0D-81B6-435B-8D66-BDC1925525E3}" sibTransId="{130810D1-B57D-4F74-93B1-729018030BF8}"/>
    <dgm:cxn modelId="{B4F4A27E-66B3-40C3-9472-1D975EF71856}" type="presParOf" srcId="{00FFB9BB-65CC-4481-8111-1693E0BFCCCB}" destId="{CFEF1C90-4507-4B49-BAF4-278DE14E5538}" srcOrd="0" destOrd="0" presId="urn:microsoft.com/office/officeart/2005/8/layout/vList6"/>
    <dgm:cxn modelId="{8CE670BB-6E73-43D1-BCA7-F8C79CFC633D}" type="presParOf" srcId="{CFEF1C90-4507-4B49-BAF4-278DE14E5538}" destId="{99044AB0-F614-40E7-AAA4-6B22C091D8C5}" srcOrd="0" destOrd="0" presId="urn:microsoft.com/office/officeart/2005/8/layout/vList6"/>
    <dgm:cxn modelId="{698D0FFA-E7CD-49D3-A89B-164C733EDE61}" type="presParOf" srcId="{CFEF1C90-4507-4B49-BAF4-278DE14E5538}" destId="{52F7896C-51FC-46D0-93A8-48E9ABB39FE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1EEFAF-1533-4570-9860-66C3EC59EBB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8D4C67CF-F285-4586-911A-D6909E16DFD9}">
      <dgm:prSet phldrT="[Text]"/>
      <dgm:spPr>
        <a:solidFill>
          <a:schemeClr val="accent3">
            <a:lumMod val="75000"/>
          </a:schemeClr>
        </a:solidFill>
        <a:ln>
          <a:solidFill>
            <a:schemeClr val="tx1"/>
          </a:solidFill>
        </a:ln>
      </dgm:spPr>
      <dgm:t>
        <a:bodyPr/>
        <a:lstStyle/>
        <a:p>
          <a:r>
            <a:rPr lang="en-GB" dirty="0" smtClean="0"/>
            <a:t>Targeting</a:t>
          </a:r>
          <a:endParaRPr lang="en-GB" dirty="0"/>
        </a:p>
      </dgm:t>
    </dgm:pt>
    <dgm:pt modelId="{CDB2CD33-EF38-43CB-A403-AA894FC15C80}" type="parTrans" cxnId="{923B8726-0974-407D-AACC-C014FAF2D859}">
      <dgm:prSet/>
      <dgm:spPr/>
      <dgm:t>
        <a:bodyPr/>
        <a:lstStyle/>
        <a:p>
          <a:endParaRPr lang="en-GB"/>
        </a:p>
      </dgm:t>
    </dgm:pt>
    <dgm:pt modelId="{5C6BAE8D-9FED-40D4-8C38-F905AA9B0F80}" type="sibTrans" cxnId="{923B8726-0974-407D-AACC-C014FAF2D859}">
      <dgm:prSet/>
      <dgm:spPr/>
      <dgm:t>
        <a:bodyPr/>
        <a:lstStyle/>
        <a:p>
          <a:endParaRPr lang="en-GB"/>
        </a:p>
      </dgm:t>
    </dgm:pt>
    <dgm:pt modelId="{3CFAB354-9BDE-4CD7-82A5-848CA3B59563}">
      <dgm:prSet phldrT="[Text]" custT="1"/>
      <dgm:spPr>
        <a:ln>
          <a:solidFill>
            <a:schemeClr val="tx1">
              <a:alpha val="90000"/>
            </a:schemeClr>
          </a:solidFill>
        </a:ln>
      </dgm:spPr>
      <dgm:t>
        <a:bodyPr anchor="ctr"/>
        <a:lstStyle/>
        <a:p>
          <a:r>
            <a:rPr lang="en-GB" sz="2000" dirty="0" smtClean="0"/>
            <a:t>Meets and gains the trust of the child’s family or carers, becomes a family friend. </a:t>
          </a:r>
          <a:endParaRPr lang="en-GB" sz="2000" dirty="0"/>
        </a:p>
      </dgm:t>
    </dgm:pt>
    <dgm:pt modelId="{4B0DF813-99F1-4EEE-8AC9-D4437867BE8B}" type="parTrans" cxnId="{F6D1CBEC-39FE-45F1-8E74-473C48A5D157}">
      <dgm:prSet/>
      <dgm:spPr/>
      <dgm:t>
        <a:bodyPr/>
        <a:lstStyle/>
        <a:p>
          <a:endParaRPr lang="en-GB"/>
        </a:p>
      </dgm:t>
    </dgm:pt>
    <dgm:pt modelId="{AF09E5DB-C94B-4EE6-B4D6-AAB2AB6A1AED}" type="sibTrans" cxnId="{F6D1CBEC-39FE-45F1-8E74-473C48A5D157}">
      <dgm:prSet/>
      <dgm:spPr/>
      <dgm:t>
        <a:bodyPr/>
        <a:lstStyle/>
        <a:p>
          <a:endParaRPr lang="en-GB"/>
        </a:p>
      </dgm:t>
    </dgm:pt>
    <dgm:pt modelId="{EE239A9A-8053-4DAA-A847-3C5D78379F0E}">
      <dgm:prSet phldrT="[Text]" custT="1"/>
      <dgm:spPr>
        <a:ln>
          <a:solidFill>
            <a:schemeClr val="tx1">
              <a:alpha val="90000"/>
            </a:schemeClr>
          </a:solidFill>
        </a:ln>
      </dgm:spPr>
      <dgm:t>
        <a:bodyPr anchor="ctr"/>
        <a:lstStyle/>
        <a:p>
          <a:r>
            <a:rPr lang="en-GB" sz="2000" dirty="0" smtClean="0"/>
            <a:t>Visits to the perpetrators home are openly made with the child’s family. </a:t>
          </a:r>
          <a:endParaRPr lang="en-GB" sz="2000" dirty="0"/>
        </a:p>
      </dgm:t>
    </dgm:pt>
    <dgm:pt modelId="{F2E3EA16-8F57-45DF-B2B3-C323890D1CD2}" type="parTrans" cxnId="{020FB01D-9BD3-49DA-A3BF-E44E9A4237F8}">
      <dgm:prSet/>
      <dgm:spPr/>
    </dgm:pt>
    <dgm:pt modelId="{681E9F52-DCDD-4641-8E6B-D89DB4BE2993}" type="sibTrans" cxnId="{020FB01D-9BD3-49DA-A3BF-E44E9A4237F8}">
      <dgm:prSet/>
      <dgm:spPr/>
    </dgm:pt>
    <dgm:pt modelId="{0D2969D0-6C0A-44EF-961C-8D9CB053A162}">
      <dgm:prSet phldrT="[Text]" custT="1"/>
      <dgm:spPr>
        <a:ln>
          <a:solidFill>
            <a:schemeClr val="tx1">
              <a:alpha val="90000"/>
            </a:schemeClr>
          </a:solidFill>
        </a:ln>
      </dgm:spPr>
      <dgm:t>
        <a:bodyPr anchor="ctr"/>
        <a:lstStyle/>
        <a:p>
          <a:r>
            <a:rPr lang="en-GB" sz="2000" dirty="0" smtClean="0"/>
            <a:t>Has parental consent to be alone with the child, babysitting or taking child out. </a:t>
          </a:r>
          <a:endParaRPr lang="en-GB" sz="2000" dirty="0"/>
        </a:p>
      </dgm:t>
    </dgm:pt>
    <dgm:pt modelId="{7E74781F-DA9C-4F8A-B2BA-605A7EFC30AD}" type="parTrans" cxnId="{E7540A2F-C5EF-4292-BB86-7B66374EDCDD}">
      <dgm:prSet/>
      <dgm:spPr/>
    </dgm:pt>
    <dgm:pt modelId="{24E9E83F-3007-49E4-AB02-E8354FD69CA8}" type="sibTrans" cxnId="{E7540A2F-C5EF-4292-BB86-7B66374EDCDD}">
      <dgm:prSet/>
      <dgm:spPr/>
    </dgm:pt>
    <dgm:pt modelId="{4149B97C-7E0C-41E1-B54F-DE6E6AC449C7}">
      <dgm:prSet phldrT="[Text]" custT="1"/>
      <dgm:spPr>
        <a:ln>
          <a:solidFill>
            <a:schemeClr val="tx1">
              <a:alpha val="90000"/>
            </a:schemeClr>
          </a:solidFill>
        </a:ln>
      </dgm:spPr>
      <dgm:t>
        <a:bodyPr anchor="ctr"/>
        <a:lstStyle/>
        <a:p>
          <a:r>
            <a:rPr lang="en-GB" sz="2000" dirty="0" smtClean="0"/>
            <a:t>If met with resistance the perpetrator moves on and the entire process starts again. </a:t>
          </a:r>
          <a:endParaRPr lang="en-GB" sz="2000" dirty="0"/>
        </a:p>
      </dgm:t>
    </dgm:pt>
    <dgm:pt modelId="{67992C2F-3343-4AF6-AAF3-76043F3F83C9}" type="parTrans" cxnId="{8E9FF2BA-A056-498D-8E15-D20D66A6D55C}">
      <dgm:prSet/>
      <dgm:spPr/>
    </dgm:pt>
    <dgm:pt modelId="{8A42CA92-1B17-4BC8-A390-21FB58D02773}" type="sibTrans" cxnId="{8E9FF2BA-A056-498D-8E15-D20D66A6D55C}">
      <dgm:prSet/>
      <dgm:spPr/>
    </dgm:pt>
    <dgm:pt modelId="{AD2F15FF-7357-4998-A4CA-73BC4839823E}" type="pres">
      <dgm:prSet presAssocID="{AA1EEFAF-1533-4570-9860-66C3EC59EBBC}" presName="Name0" presStyleCnt="0">
        <dgm:presLayoutVars>
          <dgm:dir/>
          <dgm:animLvl val="lvl"/>
          <dgm:resizeHandles/>
        </dgm:presLayoutVars>
      </dgm:prSet>
      <dgm:spPr/>
      <dgm:t>
        <a:bodyPr/>
        <a:lstStyle/>
        <a:p>
          <a:endParaRPr lang="en-GB"/>
        </a:p>
      </dgm:t>
    </dgm:pt>
    <dgm:pt modelId="{2FE0A9FE-5E04-476E-87EF-EE667D8EB4FB}" type="pres">
      <dgm:prSet presAssocID="{8D4C67CF-F285-4586-911A-D6909E16DFD9}" presName="linNode" presStyleCnt="0"/>
      <dgm:spPr/>
    </dgm:pt>
    <dgm:pt modelId="{819AEBAB-6E66-4934-915F-06D6F390BBC8}" type="pres">
      <dgm:prSet presAssocID="{8D4C67CF-F285-4586-911A-D6909E16DFD9}" presName="parentShp" presStyleLbl="node1" presStyleIdx="0" presStyleCnt="1">
        <dgm:presLayoutVars>
          <dgm:bulletEnabled val="1"/>
        </dgm:presLayoutVars>
      </dgm:prSet>
      <dgm:spPr/>
      <dgm:t>
        <a:bodyPr/>
        <a:lstStyle/>
        <a:p>
          <a:endParaRPr lang="en-GB"/>
        </a:p>
      </dgm:t>
    </dgm:pt>
    <dgm:pt modelId="{F24DDBAD-BE47-4CA1-86FE-436CCC65DBE6}" type="pres">
      <dgm:prSet presAssocID="{8D4C67CF-F285-4586-911A-D6909E16DFD9}" presName="childShp" presStyleLbl="bgAccFollowNode1" presStyleIdx="0" presStyleCnt="1" custScaleX="163226">
        <dgm:presLayoutVars>
          <dgm:bulletEnabled val="1"/>
        </dgm:presLayoutVars>
      </dgm:prSet>
      <dgm:spPr/>
      <dgm:t>
        <a:bodyPr/>
        <a:lstStyle/>
        <a:p>
          <a:endParaRPr lang="en-GB"/>
        </a:p>
      </dgm:t>
    </dgm:pt>
  </dgm:ptLst>
  <dgm:cxnLst>
    <dgm:cxn modelId="{93C13C90-B952-4093-A4FB-D4CB708438F5}" type="presOf" srcId="{AA1EEFAF-1533-4570-9860-66C3EC59EBBC}" destId="{AD2F15FF-7357-4998-A4CA-73BC4839823E}" srcOrd="0" destOrd="0" presId="urn:microsoft.com/office/officeart/2005/8/layout/vList6"/>
    <dgm:cxn modelId="{AA6B013F-CCEA-4745-BA7B-30EF4BBF893B}" type="presOf" srcId="{EE239A9A-8053-4DAA-A847-3C5D78379F0E}" destId="{F24DDBAD-BE47-4CA1-86FE-436CCC65DBE6}" srcOrd="0" destOrd="1" presId="urn:microsoft.com/office/officeart/2005/8/layout/vList6"/>
    <dgm:cxn modelId="{F6D1CBEC-39FE-45F1-8E74-473C48A5D157}" srcId="{8D4C67CF-F285-4586-911A-D6909E16DFD9}" destId="{3CFAB354-9BDE-4CD7-82A5-848CA3B59563}" srcOrd="0" destOrd="0" parTransId="{4B0DF813-99F1-4EEE-8AC9-D4437867BE8B}" sibTransId="{AF09E5DB-C94B-4EE6-B4D6-AAB2AB6A1AED}"/>
    <dgm:cxn modelId="{E7540A2F-C5EF-4292-BB86-7B66374EDCDD}" srcId="{8D4C67CF-F285-4586-911A-D6909E16DFD9}" destId="{0D2969D0-6C0A-44EF-961C-8D9CB053A162}" srcOrd="2" destOrd="0" parTransId="{7E74781F-DA9C-4F8A-B2BA-605A7EFC30AD}" sibTransId="{24E9E83F-3007-49E4-AB02-E8354FD69CA8}"/>
    <dgm:cxn modelId="{020FB01D-9BD3-49DA-A3BF-E44E9A4237F8}" srcId="{8D4C67CF-F285-4586-911A-D6909E16DFD9}" destId="{EE239A9A-8053-4DAA-A847-3C5D78379F0E}" srcOrd="1" destOrd="0" parTransId="{F2E3EA16-8F57-45DF-B2B3-C323890D1CD2}" sibTransId="{681E9F52-DCDD-4641-8E6B-D89DB4BE2993}"/>
    <dgm:cxn modelId="{E82EA707-89CE-4295-BEFA-0BF67A35D993}" type="presOf" srcId="{0D2969D0-6C0A-44EF-961C-8D9CB053A162}" destId="{F24DDBAD-BE47-4CA1-86FE-436CCC65DBE6}" srcOrd="0" destOrd="2" presId="urn:microsoft.com/office/officeart/2005/8/layout/vList6"/>
    <dgm:cxn modelId="{B5995FE0-3F48-468B-B075-BFFB469FB0C1}" type="presOf" srcId="{3CFAB354-9BDE-4CD7-82A5-848CA3B59563}" destId="{F24DDBAD-BE47-4CA1-86FE-436CCC65DBE6}" srcOrd="0" destOrd="0" presId="urn:microsoft.com/office/officeart/2005/8/layout/vList6"/>
    <dgm:cxn modelId="{F3BD52C6-D6E9-4905-B242-EF972A5B392D}" type="presOf" srcId="{8D4C67CF-F285-4586-911A-D6909E16DFD9}" destId="{819AEBAB-6E66-4934-915F-06D6F390BBC8}" srcOrd="0" destOrd="0" presId="urn:microsoft.com/office/officeart/2005/8/layout/vList6"/>
    <dgm:cxn modelId="{8E9FF2BA-A056-498D-8E15-D20D66A6D55C}" srcId="{8D4C67CF-F285-4586-911A-D6909E16DFD9}" destId="{4149B97C-7E0C-41E1-B54F-DE6E6AC449C7}" srcOrd="3" destOrd="0" parTransId="{67992C2F-3343-4AF6-AAF3-76043F3F83C9}" sibTransId="{8A42CA92-1B17-4BC8-A390-21FB58D02773}"/>
    <dgm:cxn modelId="{923B8726-0974-407D-AACC-C014FAF2D859}" srcId="{AA1EEFAF-1533-4570-9860-66C3EC59EBBC}" destId="{8D4C67CF-F285-4586-911A-D6909E16DFD9}" srcOrd="0" destOrd="0" parTransId="{CDB2CD33-EF38-43CB-A403-AA894FC15C80}" sibTransId="{5C6BAE8D-9FED-40D4-8C38-F905AA9B0F80}"/>
    <dgm:cxn modelId="{F49499F1-9818-423D-9FE1-996C432BB11C}" type="presOf" srcId="{4149B97C-7E0C-41E1-B54F-DE6E6AC449C7}" destId="{F24DDBAD-BE47-4CA1-86FE-436CCC65DBE6}" srcOrd="0" destOrd="3" presId="urn:microsoft.com/office/officeart/2005/8/layout/vList6"/>
    <dgm:cxn modelId="{1A367335-FC34-45EC-85C3-3A4DFE57EBD0}" type="presParOf" srcId="{AD2F15FF-7357-4998-A4CA-73BC4839823E}" destId="{2FE0A9FE-5E04-476E-87EF-EE667D8EB4FB}" srcOrd="0" destOrd="0" presId="urn:microsoft.com/office/officeart/2005/8/layout/vList6"/>
    <dgm:cxn modelId="{B670C5B8-96ED-4C17-9EEE-198F5ADB8EB8}" type="presParOf" srcId="{2FE0A9FE-5E04-476E-87EF-EE667D8EB4FB}" destId="{819AEBAB-6E66-4934-915F-06D6F390BBC8}" srcOrd="0" destOrd="0" presId="urn:microsoft.com/office/officeart/2005/8/layout/vList6"/>
    <dgm:cxn modelId="{599CC1C5-9A3A-46BD-A447-7D096F73137E}" type="presParOf" srcId="{2FE0A9FE-5E04-476E-87EF-EE667D8EB4FB}" destId="{F24DDBAD-BE47-4CA1-86FE-436CCC65DBE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194209-AA10-42CE-912A-DC7E6CD5378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21E2A87D-91C7-4570-AEBA-75E5A47CB5F1}">
      <dgm:prSet phldrT="[Text]"/>
      <dgm:spPr>
        <a:solidFill>
          <a:srgbClr val="FFC000"/>
        </a:solidFill>
        <a:ln>
          <a:solidFill>
            <a:schemeClr val="tx1"/>
          </a:solidFill>
        </a:ln>
      </dgm:spPr>
      <dgm:t>
        <a:bodyPr/>
        <a:lstStyle/>
        <a:p>
          <a:r>
            <a:rPr lang="en-GB" dirty="0" smtClean="0"/>
            <a:t>Grooming</a:t>
          </a:r>
          <a:endParaRPr lang="en-GB" dirty="0"/>
        </a:p>
      </dgm:t>
    </dgm:pt>
    <dgm:pt modelId="{F66F939F-3BF7-4758-B2AA-2D8F4D4AB53C}" type="parTrans" cxnId="{2AEE6B0A-4E14-48A2-A30E-A4731F584315}">
      <dgm:prSet/>
      <dgm:spPr/>
      <dgm:t>
        <a:bodyPr/>
        <a:lstStyle/>
        <a:p>
          <a:endParaRPr lang="en-GB"/>
        </a:p>
      </dgm:t>
    </dgm:pt>
    <dgm:pt modelId="{D341ADFC-B609-47F3-B441-5330B32C7491}" type="sibTrans" cxnId="{2AEE6B0A-4E14-48A2-A30E-A4731F584315}">
      <dgm:prSet/>
      <dgm:spPr/>
      <dgm:t>
        <a:bodyPr/>
        <a:lstStyle/>
        <a:p>
          <a:endParaRPr lang="en-GB"/>
        </a:p>
      </dgm:t>
    </dgm:pt>
    <dgm:pt modelId="{41B27CEC-623E-414B-80B7-BC418D68FBD9}">
      <dgm:prSet phldrT="[Text]" custT="1"/>
      <dgm:spPr>
        <a:ln>
          <a:solidFill>
            <a:schemeClr val="tx1">
              <a:alpha val="90000"/>
            </a:schemeClr>
          </a:solidFill>
        </a:ln>
      </dgm:spPr>
      <dgm:t>
        <a:bodyPr anchor="ctr"/>
        <a:lstStyle/>
        <a:p>
          <a:r>
            <a:rPr lang="en-GB" sz="2000" dirty="0" smtClean="0"/>
            <a:t>The child will be made to feel special, by receiving positive attention or material goods. </a:t>
          </a:r>
          <a:endParaRPr lang="en-GB" sz="2000" dirty="0"/>
        </a:p>
      </dgm:t>
    </dgm:pt>
    <dgm:pt modelId="{BE62C0CD-16FD-45EF-93A8-1BA89D00D442}" type="parTrans" cxnId="{2F3C7158-2BE2-4A94-8EC5-B9BDE5E96869}">
      <dgm:prSet/>
      <dgm:spPr/>
      <dgm:t>
        <a:bodyPr/>
        <a:lstStyle/>
        <a:p>
          <a:endParaRPr lang="en-GB"/>
        </a:p>
      </dgm:t>
    </dgm:pt>
    <dgm:pt modelId="{28ABE5BD-FF29-4AC9-8AA8-90980B221B33}" type="sibTrans" cxnId="{2F3C7158-2BE2-4A94-8EC5-B9BDE5E96869}">
      <dgm:prSet/>
      <dgm:spPr/>
      <dgm:t>
        <a:bodyPr/>
        <a:lstStyle/>
        <a:p>
          <a:endParaRPr lang="en-GB"/>
        </a:p>
      </dgm:t>
    </dgm:pt>
    <dgm:pt modelId="{F8381F0E-D717-42E3-B4FE-EB8122ECB504}">
      <dgm:prSet phldrT="[Text]" custT="1"/>
      <dgm:spPr>
        <a:ln>
          <a:solidFill>
            <a:schemeClr val="tx1">
              <a:alpha val="90000"/>
            </a:schemeClr>
          </a:solidFill>
        </a:ln>
      </dgm:spPr>
      <dgm:t>
        <a:bodyPr anchor="ctr"/>
        <a:lstStyle/>
        <a:p>
          <a:r>
            <a:rPr lang="en-GB" sz="2000" dirty="0" smtClean="0"/>
            <a:t>Communication of child is trivialised and distorted, suggests to parents that the child lies, which will be a foundation to his defence if caught. </a:t>
          </a:r>
          <a:endParaRPr lang="en-GB" sz="2000" dirty="0"/>
        </a:p>
      </dgm:t>
    </dgm:pt>
    <dgm:pt modelId="{A7629F01-3163-4BF5-8083-0F7B6981F0B0}" type="parTrans" cxnId="{6DC7390D-80B9-411D-ACCA-E8D3C4CDA3FE}">
      <dgm:prSet/>
      <dgm:spPr/>
    </dgm:pt>
    <dgm:pt modelId="{D1A2B4D4-6B62-402B-A39A-74F8E46860E4}" type="sibTrans" cxnId="{6DC7390D-80B9-411D-ACCA-E8D3C4CDA3FE}">
      <dgm:prSet/>
      <dgm:spPr/>
    </dgm:pt>
    <dgm:pt modelId="{2E9CDAB8-2139-431A-AA52-25610B0D86FD}">
      <dgm:prSet phldrT="[Text]" custT="1"/>
      <dgm:spPr>
        <a:ln>
          <a:solidFill>
            <a:schemeClr val="tx1">
              <a:alpha val="90000"/>
            </a:schemeClr>
          </a:solidFill>
        </a:ln>
      </dgm:spPr>
      <dgm:t>
        <a:bodyPr anchor="ctr"/>
        <a:lstStyle/>
        <a:p>
          <a:r>
            <a:rPr lang="en-GB" sz="2000" dirty="0" smtClean="0"/>
            <a:t>Controls the child and punishes dependence on anyone other than himself. </a:t>
          </a:r>
          <a:endParaRPr lang="en-GB" sz="2000" dirty="0"/>
        </a:p>
      </dgm:t>
    </dgm:pt>
    <dgm:pt modelId="{30A0AF94-59E6-4D01-BEA8-ACEC89A51A95}" type="parTrans" cxnId="{02DC07A9-59E8-44F5-9D51-C3880D77BBDE}">
      <dgm:prSet/>
      <dgm:spPr/>
    </dgm:pt>
    <dgm:pt modelId="{17C4EB1E-3C32-4F2B-8F6E-92AA8B329A01}" type="sibTrans" cxnId="{02DC07A9-59E8-44F5-9D51-C3880D77BBDE}">
      <dgm:prSet/>
      <dgm:spPr/>
    </dgm:pt>
    <dgm:pt modelId="{BA215696-BE11-400D-88AD-91D15A1A030A}" type="pres">
      <dgm:prSet presAssocID="{93194209-AA10-42CE-912A-DC7E6CD53788}" presName="Name0" presStyleCnt="0">
        <dgm:presLayoutVars>
          <dgm:dir/>
          <dgm:animLvl val="lvl"/>
          <dgm:resizeHandles/>
        </dgm:presLayoutVars>
      </dgm:prSet>
      <dgm:spPr/>
      <dgm:t>
        <a:bodyPr/>
        <a:lstStyle/>
        <a:p>
          <a:endParaRPr lang="en-GB"/>
        </a:p>
      </dgm:t>
    </dgm:pt>
    <dgm:pt modelId="{4602DA98-D6CA-4259-9ECE-524BBEA4EE2F}" type="pres">
      <dgm:prSet presAssocID="{21E2A87D-91C7-4570-AEBA-75E5A47CB5F1}" presName="linNode" presStyleCnt="0"/>
      <dgm:spPr/>
    </dgm:pt>
    <dgm:pt modelId="{BD51A5F2-C112-4B6A-B16D-8A1EFBB44227}" type="pres">
      <dgm:prSet presAssocID="{21E2A87D-91C7-4570-AEBA-75E5A47CB5F1}" presName="parentShp" presStyleLbl="node1" presStyleIdx="0" presStyleCnt="1">
        <dgm:presLayoutVars>
          <dgm:bulletEnabled val="1"/>
        </dgm:presLayoutVars>
      </dgm:prSet>
      <dgm:spPr/>
      <dgm:t>
        <a:bodyPr/>
        <a:lstStyle/>
        <a:p>
          <a:endParaRPr lang="en-GB"/>
        </a:p>
      </dgm:t>
    </dgm:pt>
    <dgm:pt modelId="{9450259D-882F-4CFB-AD01-A02649A5D715}" type="pres">
      <dgm:prSet presAssocID="{21E2A87D-91C7-4570-AEBA-75E5A47CB5F1}" presName="childShp" presStyleLbl="bgAccFollowNode1" presStyleIdx="0" presStyleCnt="1" custScaleX="163226">
        <dgm:presLayoutVars>
          <dgm:bulletEnabled val="1"/>
        </dgm:presLayoutVars>
      </dgm:prSet>
      <dgm:spPr/>
      <dgm:t>
        <a:bodyPr/>
        <a:lstStyle/>
        <a:p>
          <a:endParaRPr lang="en-GB"/>
        </a:p>
      </dgm:t>
    </dgm:pt>
  </dgm:ptLst>
  <dgm:cxnLst>
    <dgm:cxn modelId="{2F3C7158-2BE2-4A94-8EC5-B9BDE5E96869}" srcId="{21E2A87D-91C7-4570-AEBA-75E5A47CB5F1}" destId="{41B27CEC-623E-414B-80B7-BC418D68FBD9}" srcOrd="0" destOrd="0" parTransId="{BE62C0CD-16FD-45EF-93A8-1BA89D00D442}" sibTransId="{28ABE5BD-FF29-4AC9-8AA8-90980B221B33}"/>
    <dgm:cxn modelId="{FBF95432-3E6A-416F-BFD0-ACDD0B1615EC}" type="presOf" srcId="{21E2A87D-91C7-4570-AEBA-75E5A47CB5F1}" destId="{BD51A5F2-C112-4B6A-B16D-8A1EFBB44227}" srcOrd="0" destOrd="0" presId="urn:microsoft.com/office/officeart/2005/8/layout/vList6"/>
    <dgm:cxn modelId="{3B8649EA-C995-4D04-BC45-66B34199763C}" type="presOf" srcId="{2E9CDAB8-2139-431A-AA52-25610B0D86FD}" destId="{9450259D-882F-4CFB-AD01-A02649A5D715}" srcOrd="0" destOrd="2" presId="urn:microsoft.com/office/officeart/2005/8/layout/vList6"/>
    <dgm:cxn modelId="{5D192C88-544C-4761-A3F5-9B269EB93FAC}" type="presOf" srcId="{41B27CEC-623E-414B-80B7-BC418D68FBD9}" destId="{9450259D-882F-4CFB-AD01-A02649A5D715}" srcOrd="0" destOrd="0" presId="urn:microsoft.com/office/officeart/2005/8/layout/vList6"/>
    <dgm:cxn modelId="{02DC07A9-59E8-44F5-9D51-C3880D77BBDE}" srcId="{21E2A87D-91C7-4570-AEBA-75E5A47CB5F1}" destId="{2E9CDAB8-2139-431A-AA52-25610B0D86FD}" srcOrd="2" destOrd="0" parTransId="{30A0AF94-59E6-4D01-BEA8-ACEC89A51A95}" sibTransId="{17C4EB1E-3C32-4F2B-8F6E-92AA8B329A01}"/>
    <dgm:cxn modelId="{26AD0B5C-513B-452D-9B78-C2DBB68F81C7}" type="presOf" srcId="{93194209-AA10-42CE-912A-DC7E6CD53788}" destId="{BA215696-BE11-400D-88AD-91D15A1A030A}" srcOrd="0" destOrd="0" presId="urn:microsoft.com/office/officeart/2005/8/layout/vList6"/>
    <dgm:cxn modelId="{2AEE6B0A-4E14-48A2-A30E-A4731F584315}" srcId="{93194209-AA10-42CE-912A-DC7E6CD53788}" destId="{21E2A87D-91C7-4570-AEBA-75E5A47CB5F1}" srcOrd="0" destOrd="0" parTransId="{F66F939F-3BF7-4758-B2AA-2D8F4D4AB53C}" sibTransId="{D341ADFC-B609-47F3-B441-5330B32C7491}"/>
    <dgm:cxn modelId="{6DC7390D-80B9-411D-ACCA-E8D3C4CDA3FE}" srcId="{21E2A87D-91C7-4570-AEBA-75E5A47CB5F1}" destId="{F8381F0E-D717-42E3-B4FE-EB8122ECB504}" srcOrd="1" destOrd="0" parTransId="{A7629F01-3163-4BF5-8083-0F7B6981F0B0}" sibTransId="{D1A2B4D4-6B62-402B-A39A-74F8E46860E4}"/>
    <dgm:cxn modelId="{958C89D8-8895-40C4-BA3C-BF3923EC66AD}" type="presOf" srcId="{F8381F0E-D717-42E3-B4FE-EB8122ECB504}" destId="{9450259D-882F-4CFB-AD01-A02649A5D715}" srcOrd="0" destOrd="1" presId="urn:microsoft.com/office/officeart/2005/8/layout/vList6"/>
    <dgm:cxn modelId="{777346DC-083C-497D-8A78-472E2DDE2937}" type="presParOf" srcId="{BA215696-BE11-400D-88AD-91D15A1A030A}" destId="{4602DA98-D6CA-4259-9ECE-524BBEA4EE2F}" srcOrd="0" destOrd="0" presId="urn:microsoft.com/office/officeart/2005/8/layout/vList6"/>
    <dgm:cxn modelId="{1869A4E6-D777-49F1-883D-62A4B7ADEF65}" type="presParOf" srcId="{4602DA98-D6CA-4259-9ECE-524BBEA4EE2F}" destId="{BD51A5F2-C112-4B6A-B16D-8A1EFBB44227}" srcOrd="0" destOrd="0" presId="urn:microsoft.com/office/officeart/2005/8/layout/vList6"/>
    <dgm:cxn modelId="{D08F6603-5243-48E6-85B9-C7EEB7884B84}" type="presParOf" srcId="{4602DA98-D6CA-4259-9ECE-524BBEA4EE2F}" destId="{9450259D-882F-4CFB-AD01-A02649A5D71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D72236-4AC7-44A2-8E4D-C97F9D8C186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BEFB4BA0-0900-4E72-B343-91A40F6FCC46}">
      <dgm:prSet phldrT="[Text]"/>
      <dgm:spPr>
        <a:solidFill>
          <a:srgbClr val="FFC000"/>
        </a:solidFill>
        <a:ln>
          <a:solidFill>
            <a:schemeClr val="tx1"/>
          </a:solidFill>
        </a:ln>
      </dgm:spPr>
      <dgm:t>
        <a:bodyPr/>
        <a:lstStyle/>
        <a:p>
          <a:r>
            <a:rPr lang="en-GB" dirty="0" smtClean="0"/>
            <a:t>Grooming</a:t>
          </a:r>
          <a:endParaRPr lang="en-GB" dirty="0"/>
        </a:p>
      </dgm:t>
    </dgm:pt>
    <dgm:pt modelId="{3379C3C1-4BC0-45F0-8E19-A72704BE4A6D}" type="parTrans" cxnId="{D9D88FDC-7A8D-4E74-B607-67A248A232B0}">
      <dgm:prSet/>
      <dgm:spPr/>
      <dgm:t>
        <a:bodyPr/>
        <a:lstStyle/>
        <a:p>
          <a:endParaRPr lang="en-GB"/>
        </a:p>
      </dgm:t>
    </dgm:pt>
    <dgm:pt modelId="{CF8A42E8-9939-4125-90C1-C68C397175EF}" type="sibTrans" cxnId="{D9D88FDC-7A8D-4E74-B607-67A248A232B0}">
      <dgm:prSet/>
      <dgm:spPr/>
      <dgm:t>
        <a:bodyPr/>
        <a:lstStyle/>
        <a:p>
          <a:endParaRPr lang="en-GB"/>
        </a:p>
      </dgm:t>
    </dgm:pt>
    <dgm:pt modelId="{F1A518F3-18FF-492B-9F59-12619B8DEAC2}">
      <dgm:prSet phldrT="[Text]" custT="1"/>
      <dgm:spPr>
        <a:ln>
          <a:solidFill>
            <a:schemeClr val="tx1">
              <a:alpha val="90000"/>
            </a:schemeClr>
          </a:solidFill>
        </a:ln>
      </dgm:spPr>
      <dgm:t>
        <a:bodyPr anchor="ctr"/>
        <a:lstStyle/>
        <a:p>
          <a:r>
            <a:rPr lang="en-GB" sz="2000" dirty="0" smtClean="0"/>
            <a:t>Gains the trust of the child by allowing actions and behaviour not accepted by parents (smoking, drinking, etc.). </a:t>
          </a:r>
          <a:endParaRPr lang="en-GB" sz="2000" dirty="0"/>
        </a:p>
      </dgm:t>
    </dgm:pt>
    <dgm:pt modelId="{FEF6BBD5-8056-4CDE-9759-C00D8C19CC72}" type="parTrans" cxnId="{988C3ACE-68CE-4D2B-B407-850CF6246A0E}">
      <dgm:prSet/>
      <dgm:spPr/>
      <dgm:t>
        <a:bodyPr/>
        <a:lstStyle/>
        <a:p>
          <a:endParaRPr lang="en-GB"/>
        </a:p>
      </dgm:t>
    </dgm:pt>
    <dgm:pt modelId="{5BCFA0DC-CB67-41C9-AF16-D80E12FF0E2B}" type="sibTrans" cxnId="{988C3ACE-68CE-4D2B-B407-850CF6246A0E}">
      <dgm:prSet/>
      <dgm:spPr/>
      <dgm:t>
        <a:bodyPr/>
        <a:lstStyle/>
        <a:p>
          <a:endParaRPr lang="en-GB"/>
        </a:p>
      </dgm:t>
    </dgm:pt>
    <dgm:pt modelId="{37F292E2-3022-4AF7-B080-7A3B4B770E40}">
      <dgm:prSet phldrT="[Text]" custT="1"/>
      <dgm:spPr>
        <a:ln>
          <a:solidFill>
            <a:schemeClr val="tx1">
              <a:alpha val="90000"/>
            </a:schemeClr>
          </a:solidFill>
        </a:ln>
      </dgm:spPr>
      <dgm:t>
        <a:bodyPr anchor="ctr"/>
        <a:lstStyle/>
        <a:p>
          <a:r>
            <a:rPr lang="en-GB" sz="2000" dirty="0" smtClean="0"/>
            <a:t>Perpetrator states he is lonely and reveals ‘personal secrets’ about himself, so the child believes they are a special friend. </a:t>
          </a:r>
          <a:endParaRPr lang="en-GB" sz="2000" dirty="0"/>
        </a:p>
      </dgm:t>
    </dgm:pt>
    <dgm:pt modelId="{A88A8F80-9371-4929-9AFD-F10916088B37}" type="parTrans" cxnId="{45C16666-8645-410D-9EFB-2E1491E12803}">
      <dgm:prSet/>
      <dgm:spPr/>
    </dgm:pt>
    <dgm:pt modelId="{29895E6B-C10A-451C-9BA2-0F7F170C79B0}" type="sibTrans" cxnId="{45C16666-8645-410D-9EFB-2E1491E12803}">
      <dgm:prSet/>
      <dgm:spPr/>
    </dgm:pt>
    <dgm:pt modelId="{422A4A2A-5E75-4906-ACB4-DC4EF71008C7}" type="pres">
      <dgm:prSet presAssocID="{AFD72236-4AC7-44A2-8E4D-C97F9D8C1864}" presName="Name0" presStyleCnt="0">
        <dgm:presLayoutVars>
          <dgm:dir/>
          <dgm:animLvl val="lvl"/>
          <dgm:resizeHandles/>
        </dgm:presLayoutVars>
      </dgm:prSet>
      <dgm:spPr/>
      <dgm:t>
        <a:bodyPr/>
        <a:lstStyle/>
        <a:p>
          <a:endParaRPr lang="en-GB"/>
        </a:p>
      </dgm:t>
    </dgm:pt>
    <dgm:pt modelId="{90A16116-072B-4946-8D48-68F1B55EC7BC}" type="pres">
      <dgm:prSet presAssocID="{BEFB4BA0-0900-4E72-B343-91A40F6FCC46}" presName="linNode" presStyleCnt="0"/>
      <dgm:spPr/>
    </dgm:pt>
    <dgm:pt modelId="{F50B27BA-6A19-4BCA-BD8E-D0A7DF0A8284}" type="pres">
      <dgm:prSet presAssocID="{BEFB4BA0-0900-4E72-B343-91A40F6FCC46}" presName="parentShp" presStyleLbl="node1" presStyleIdx="0" presStyleCnt="1">
        <dgm:presLayoutVars>
          <dgm:bulletEnabled val="1"/>
        </dgm:presLayoutVars>
      </dgm:prSet>
      <dgm:spPr/>
      <dgm:t>
        <a:bodyPr/>
        <a:lstStyle/>
        <a:p>
          <a:endParaRPr lang="en-GB"/>
        </a:p>
      </dgm:t>
    </dgm:pt>
    <dgm:pt modelId="{FA505954-E3DD-4393-A031-23AA35A64510}" type="pres">
      <dgm:prSet presAssocID="{BEFB4BA0-0900-4E72-B343-91A40F6FCC46}" presName="childShp" presStyleLbl="bgAccFollowNode1" presStyleIdx="0" presStyleCnt="1" custScaleX="163226">
        <dgm:presLayoutVars>
          <dgm:bulletEnabled val="1"/>
        </dgm:presLayoutVars>
      </dgm:prSet>
      <dgm:spPr/>
      <dgm:t>
        <a:bodyPr/>
        <a:lstStyle/>
        <a:p>
          <a:endParaRPr lang="en-GB"/>
        </a:p>
      </dgm:t>
    </dgm:pt>
  </dgm:ptLst>
  <dgm:cxnLst>
    <dgm:cxn modelId="{F6935E3A-6D58-4710-A33B-69FBE1D01E3A}" type="presOf" srcId="{AFD72236-4AC7-44A2-8E4D-C97F9D8C1864}" destId="{422A4A2A-5E75-4906-ACB4-DC4EF71008C7}" srcOrd="0" destOrd="0" presId="urn:microsoft.com/office/officeart/2005/8/layout/vList6"/>
    <dgm:cxn modelId="{45C16666-8645-410D-9EFB-2E1491E12803}" srcId="{BEFB4BA0-0900-4E72-B343-91A40F6FCC46}" destId="{37F292E2-3022-4AF7-B080-7A3B4B770E40}" srcOrd="1" destOrd="0" parTransId="{A88A8F80-9371-4929-9AFD-F10916088B37}" sibTransId="{29895E6B-C10A-451C-9BA2-0F7F170C79B0}"/>
    <dgm:cxn modelId="{D9D88FDC-7A8D-4E74-B607-67A248A232B0}" srcId="{AFD72236-4AC7-44A2-8E4D-C97F9D8C1864}" destId="{BEFB4BA0-0900-4E72-B343-91A40F6FCC46}" srcOrd="0" destOrd="0" parTransId="{3379C3C1-4BC0-45F0-8E19-A72704BE4A6D}" sibTransId="{CF8A42E8-9939-4125-90C1-C68C397175EF}"/>
    <dgm:cxn modelId="{0E654D6A-0625-4DCE-B9DF-12D0A7008D7E}" type="presOf" srcId="{37F292E2-3022-4AF7-B080-7A3B4B770E40}" destId="{FA505954-E3DD-4393-A031-23AA35A64510}" srcOrd="0" destOrd="1" presId="urn:microsoft.com/office/officeart/2005/8/layout/vList6"/>
    <dgm:cxn modelId="{239BC773-F0EC-40FB-9D28-62A98C66CA85}" type="presOf" srcId="{BEFB4BA0-0900-4E72-B343-91A40F6FCC46}" destId="{F50B27BA-6A19-4BCA-BD8E-D0A7DF0A8284}" srcOrd="0" destOrd="0" presId="urn:microsoft.com/office/officeart/2005/8/layout/vList6"/>
    <dgm:cxn modelId="{44A6D617-5133-4822-8DCD-E2A3CBDED1A0}" type="presOf" srcId="{F1A518F3-18FF-492B-9F59-12619B8DEAC2}" destId="{FA505954-E3DD-4393-A031-23AA35A64510}" srcOrd="0" destOrd="0" presId="urn:microsoft.com/office/officeart/2005/8/layout/vList6"/>
    <dgm:cxn modelId="{988C3ACE-68CE-4D2B-B407-850CF6246A0E}" srcId="{BEFB4BA0-0900-4E72-B343-91A40F6FCC46}" destId="{F1A518F3-18FF-492B-9F59-12619B8DEAC2}" srcOrd="0" destOrd="0" parTransId="{FEF6BBD5-8056-4CDE-9759-C00D8C19CC72}" sibTransId="{5BCFA0DC-CB67-41C9-AF16-D80E12FF0E2B}"/>
    <dgm:cxn modelId="{68A28B1B-02E2-4655-8926-161262B5B068}" type="presParOf" srcId="{422A4A2A-5E75-4906-ACB4-DC4EF71008C7}" destId="{90A16116-072B-4946-8D48-68F1B55EC7BC}" srcOrd="0" destOrd="0" presId="urn:microsoft.com/office/officeart/2005/8/layout/vList6"/>
    <dgm:cxn modelId="{5713913A-E31F-4F38-97D0-9AFE010D3551}" type="presParOf" srcId="{90A16116-072B-4946-8D48-68F1B55EC7BC}" destId="{F50B27BA-6A19-4BCA-BD8E-D0A7DF0A8284}" srcOrd="0" destOrd="0" presId="urn:microsoft.com/office/officeart/2005/8/layout/vList6"/>
    <dgm:cxn modelId="{2E7CDE12-629C-4FE7-9BA6-2565059AE96F}" type="presParOf" srcId="{90A16116-072B-4946-8D48-68F1B55EC7BC}" destId="{FA505954-E3DD-4393-A031-23AA35A6451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618E5-647C-4EBE-8254-61D680C0EB4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47C9E896-FE93-43BB-8255-D4AA529E3C0D}">
      <dgm:prSet phldrT="[Text]"/>
      <dgm:spPr>
        <a:solidFill>
          <a:srgbClr val="FFC000"/>
        </a:solidFill>
        <a:ln>
          <a:solidFill>
            <a:schemeClr val="tx1"/>
          </a:solidFill>
        </a:ln>
      </dgm:spPr>
      <dgm:t>
        <a:bodyPr/>
        <a:lstStyle/>
        <a:p>
          <a:r>
            <a:rPr lang="en-GB" dirty="0" smtClean="0"/>
            <a:t>Grooming</a:t>
          </a:r>
          <a:endParaRPr lang="en-GB" dirty="0"/>
        </a:p>
      </dgm:t>
    </dgm:pt>
    <dgm:pt modelId="{5E824167-80E9-4E8C-AC47-5B6327CEA5EE}" type="parTrans" cxnId="{266AF3D6-9E2C-4AA0-A22D-39082831B0AE}">
      <dgm:prSet/>
      <dgm:spPr/>
      <dgm:t>
        <a:bodyPr/>
        <a:lstStyle/>
        <a:p>
          <a:endParaRPr lang="en-GB"/>
        </a:p>
      </dgm:t>
    </dgm:pt>
    <dgm:pt modelId="{978F13B5-DE62-484B-89C2-BFD439FD267A}" type="sibTrans" cxnId="{266AF3D6-9E2C-4AA0-A22D-39082831B0AE}">
      <dgm:prSet/>
      <dgm:spPr/>
      <dgm:t>
        <a:bodyPr/>
        <a:lstStyle/>
        <a:p>
          <a:endParaRPr lang="en-GB"/>
        </a:p>
      </dgm:t>
    </dgm:pt>
    <dgm:pt modelId="{7737CCFE-2C13-4EA5-B11D-B47D1320D0A3}">
      <dgm:prSet phldrT="[Text]" custT="1"/>
      <dgm:spPr>
        <a:ln>
          <a:solidFill>
            <a:schemeClr val="tx1">
              <a:alpha val="90000"/>
            </a:schemeClr>
          </a:solidFill>
        </a:ln>
      </dgm:spPr>
      <dgm:t>
        <a:bodyPr anchor="ctr"/>
        <a:lstStyle/>
        <a:p>
          <a:r>
            <a:rPr lang="en-GB" sz="2000" dirty="0" smtClean="0"/>
            <a:t>Manages to draw the child emotionally from their parents, by taking advantage of their needs, personality and character. </a:t>
          </a:r>
          <a:endParaRPr lang="en-GB" sz="2000" dirty="0"/>
        </a:p>
      </dgm:t>
    </dgm:pt>
    <dgm:pt modelId="{5B365A00-BF7A-467F-92B7-3F64104DB8E7}" type="parTrans" cxnId="{A83E2533-1638-4CC3-8B86-9ED2CD9233A3}">
      <dgm:prSet/>
      <dgm:spPr/>
      <dgm:t>
        <a:bodyPr/>
        <a:lstStyle/>
        <a:p>
          <a:endParaRPr lang="en-GB"/>
        </a:p>
      </dgm:t>
    </dgm:pt>
    <dgm:pt modelId="{0E2DD59E-5F93-42F3-9E38-E5E3407638BE}" type="sibTrans" cxnId="{A83E2533-1638-4CC3-8B86-9ED2CD9233A3}">
      <dgm:prSet/>
      <dgm:spPr/>
      <dgm:t>
        <a:bodyPr/>
        <a:lstStyle/>
        <a:p>
          <a:endParaRPr lang="en-GB"/>
        </a:p>
      </dgm:t>
    </dgm:pt>
    <dgm:pt modelId="{51CE826C-D386-4D9B-A049-FC2090D13C39}">
      <dgm:prSet phldrT="[Text]" custT="1"/>
      <dgm:spPr>
        <a:ln>
          <a:solidFill>
            <a:schemeClr val="tx1">
              <a:alpha val="90000"/>
            </a:schemeClr>
          </a:solidFill>
        </a:ln>
      </dgm:spPr>
      <dgm:t>
        <a:bodyPr anchor="ctr"/>
        <a:lstStyle/>
        <a:p>
          <a:r>
            <a:rPr lang="en-GB" sz="2000" dirty="0" smtClean="0"/>
            <a:t>Engenders secrecy so the child will tell abuser information regarding themselves and their family. </a:t>
          </a:r>
          <a:endParaRPr lang="en-GB" sz="2000" dirty="0"/>
        </a:p>
      </dgm:t>
    </dgm:pt>
    <dgm:pt modelId="{CFE0321E-4C4F-4948-A460-AA630AED208E}" type="parTrans" cxnId="{36526B4D-CF75-4114-AA8A-5164021C4C1E}">
      <dgm:prSet/>
      <dgm:spPr/>
      <dgm:t>
        <a:bodyPr/>
        <a:lstStyle/>
        <a:p>
          <a:endParaRPr lang="en-GB"/>
        </a:p>
      </dgm:t>
    </dgm:pt>
    <dgm:pt modelId="{CF85B76E-8643-4D4A-A87F-3F4D0F2003D5}" type="sibTrans" cxnId="{36526B4D-CF75-4114-AA8A-5164021C4C1E}">
      <dgm:prSet/>
      <dgm:spPr/>
      <dgm:t>
        <a:bodyPr/>
        <a:lstStyle/>
        <a:p>
          <a:endParaRPr lang="en-GB"/>
        </a:p>
      </dgm:t>
    </dgm:pt>
    <dgm:pt modelId="{5E81BFDB-B4C8-4320-8FC0-AD6F34B7618F}" type="pres">
      <dgm:prSet presAssocID="{F79618E5-647C-4EBE-8254-61D680C0EB4F}" presName="Name0" presStyleCnt="0">
        <dgm:presLayoutVars>
          <dgm:dir/>
          <dgm:animLvl val="lvl"/>
          <dgm:resizeHandles/>
        </dgm:presLayoutVars>
      </dgm:prSet>
      <dgm:spPr/>
      <dgm:t>
        <a:bodyPr/>
        <a:lstStyle/>
        <a:p>
          <a:endParaRPr lang="en-GB"/>
        </a:p>
      </dgm:t>
    </dgm:pt>
    <dgm:pt modelId="{C1599B6A-E52F-4E6E-94D3-030E3AD5994F}" type="pres">
      <dgm:prSet presAssocID="{47C9E896-FE93-43BB-8255-D4AA529E3C0D}" presName="linNode" presStyleCnt="0"/>
      <dgm:spPr/>
    </dgm:pt>
    <dgm:pt modelId="{5B0A8C8E-E323-492B-AF1A-9879C29D9F13}" type="pres">
      <dgm:prSet presAssocID="{47C9E896-FE93-43BB-8255-D4AA529E3C0D}" presName="parentShp" presStyleLbl="node1" presStyleIdx="0" presStyleCnt="1">
        <dgm:presLayoutVars>
          <dgm:bulletEnabled val="1"/>
        </dgm:presLayoutVars>
      </dgm:prSet>
      <dgm:spPr/>
      <dgm:t>
        <a:bodyPr/>
        <a:lstStyle/>
        <a:p>
          <a:endParaRPr lang="en-GB"/>
        </a:p>
      </dgm:t>
    </dgm:pt>
    <dgm:pt modelId="{64E1BDAC-1D6F-453E-9C78-62F7F98A5F15}" type="pres">
      <dgm:prSet presAssocID="{47C9E896-FE93-43BB-8255-D4AA529E3C0D}" presName="childShp" presStyleLbl="bgAccFollowNode1" presStyleIdx="0" presStyleCnt="1" custScaleX="163000" custLinFactNeighborX="-170" custLinFactNeighborY="2352">
        <dgm:presLayoutVars>
          <dgm:bulletEnabled val="1"/>
        </dgm:presLayoutVars>
      </dgm:prSet>
      <dgm:spPr/>
      <dgm:t>
        <a:bodyPr/>
        <a:lstStyle/>
        <a:p>
          <a:endParaRPr lang="en-GB"/>
        </a:p>
      </dgm:t>
    </dgm:pt>
  </dgm:ptLst>
  <dgm:cxnLst>
    <dgm:cxn modelId="{A9DE0393-ED15-4419-998E-CBE505463C6C}" type="presOf" srcId="{47C9E896-FE93-43BB-8255-D4AA529E3C0D}" destId="{5B0A8C8E-E323-492B-AF1A-9879C29D9F13}" srcOrd="0" destOrd="0" presId="urn:microsoft.com/office/officeart/2005/8/layout/vList6"/>
    <dgm:cxn modelId="{266AF3D6-9E2C-4AA0-A22D-39082831B0AE}" srcId="{F79618E5-647C-4EBE-8254-61D680C0EB4F}" destId="{47C9E896-FE93-43BB-8255-D4AA529E3C0D}" srcOrd="0" destOrd="0" parTransId="{5E824167-80E9-4E8C-AC47-5B6327CEA5EE}" sibTransId="{978F13B5-DE62-484B-89C2-BFD439FD267A}"/>
    <dgm:cxn modelId="{C2D891E7-BF2D-4033-B3BA-93066E93FE2D}" type="presOf" srcId="{51CE826C-D386-4D9B-A049-FC2090D13C39}" destId="{64E1BDAC-1D6F-453E-9C78-62F7F98A5F15}" srcOrd="0" destOrd="1" presId="urn:microsoft.com/office/officeart/2005/8/layout/vList6"/>
    <dgm:cxn modelId="{FA302B50-4243-4D28-885B-AB961A3DEE69}" type="presOf" srcId="{7737CCFE-2C13-4EA5-B11D-B47D1320D0A3}" destId="{64E1BDAC-1D6F-453E-9C78-62F7F98A5F15}" srcOrd="0" destOrd="0" presId="urn:microsoft.com/office/officeart/2005/8/layout/vList6"/>
    <dgm:cxn modelId="{C6A2BCBB-6446-4A1A-9199-3D723CDE4379}" type="presOf" srcId="{F79618E5-647C-4EBE-8254-61D680C0EB4F}" destId="{5E81BFDB-B4C8-4320-8FC0-AD6F34B7618F}" srcOrd="0" destOrd="0" presId="urn:microsoft.com/office/officeart/2005/8/layout/vList6"/>
    <dgm:cxn modelId="{A83E2533-1638-4CC3-8B86-9ED2CD9233A3}" srcId="{47C9E896-FE93-43BB-8255-D4AA529E3C0D}" destId="{7737CCFE-2C13-4EA5-B11D-B47D1320D0A3}" srcOrd="0" destOrd="0" parTransId="{5B365A00-BF7A-467F-92B7-3F64104DB8E7}" sibTransId="{0E2DD59E-5F93-42F3-9E38-E5E3407638BE}"/>
    <dgm:cxn modelId="{36526B4D-CF75-4114-AA8A-5164021C4C1E}" srcId="{47C9E896-FE93-43BB-8255-D4AA529E3C0D}" destId="{51CE826C-D386-4D9B-A049-FC2090D13C39}" srcOrd="1" destOrd="0" parTransId="{CFE0321E-4C4F-4948-A460-AA630AED208E}" sibTransId="{CF85B76E-8643-4D4A-A87F-3F4D0F2003D5}"/>
    <dgm:cxn modelId="{7E213E61-CDA4-4A10-94CC-DBC5DF31DB8F}" type="presParOf" srcId="{5E81BFDB-B4C8-4320-8FC0-AD6F34B7618F}" destId="{C1599B6A-E52F-4E6E-94D3-030E3AD5994F}" srcOrd="0" destOrd="0" presId="urn:microsoft.com/office/officeart/2005/8/layout/vList6"/>
    <dgm:cxn modelId="{0656C677-C757-4965-902B-2CB8BB02948B}" type="presParOf" srcId="{C1599B6A-E52F-4E6E-94D3-030E3AD5994F}" destId="{5B0A8C8E-E323-492B-AF1A-9879C29D9F13}" srcOrd="0" destOrd="0" presId="urn:microsoft.com/office/officeart/2005/8/layout/vList6"/>
    <dgm:cxn modelId="{ED5AF104-3F29-4CCE-9812-010521236223}" type="presParOf" srcId="{C1599B6A-E52F-4E6E-94D3-030E3AD5994F}" destId="{64E1BDAC-1D6F-453E-9C78-62F7F98A5F1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16048-A737-49D1-AF64-279F72E90560}" type="datetimeFigureOut">
              <a:rPr lang="en-GB" smtClean="0"/>
              <a:pPr/>
              <a:t>20/02/2012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EF0D7-68F4-449C-B9F4-8DC13DB90832}" type="slidenum">
              <a:rPr lang="en-GB" smtClean="0"/>
              <a:pPr/>
              <a:t>‹#›</a:t>
            </a:fld>
            <a:endParaRPr lang="en-GB" dirty="0"/>
          </a:p>
        </p:txBody>
      </p:sp>
    </p:spTree>
    <p:extLst>
      <p:ext uri="{BB962C8B-B14F-4D97-AF65-F5344CB8AC3E}">
        <p14:creationId xmlns="" xmlns:p14="http://schemas.microsoft.com/office/powerpoint/2010/main" val="31676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EF0D7-68F4-449C-B9F4-8DC13DB90832}" type="slidenum">
              <a:rPr lang="en-GB" smtClean="0"/>
              <a:pPr/>
              <a:t>1</a:t>
            </a:fld>
            <a:endParaRPr lang="en-GB" dirty="0"/>
          </a:p>
        </p:txBody>
      </p:sp>
    </p:spTree>
    <p:extLst>
      <p:ext uri="{BB962C8B-B14F-4D97-AF65-F5344CB8AC3E}">
        <p14:creationId xmlns="" xmlns:p14="http://schemas.microsoft.com/office/powerpoint/2010/main" val="269099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B599A1A-9F5B-4DD7-AE0C-C0DB9F6462E1}" type="datetime1">
              <a:rPr lang="en-GB" smtClean="0"/>
              <a:pPr/>
              <a:t>20/02/2012</a:t>
            </a:fld>
            <a:endParaRPr lang="en-GB"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GB" smtClean="0"/>
              <a:t>Property of Copperex Training. No person has authority to use the material with the prior consent of Copperex Training.</a:t>
            </a:r>
            <a:endParaRPr lang="en-GB"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DAC01A7-5AEA-4B69-AA11-37AF8F87738A}"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868965-E508-4F12-A8D4-2903B834CB99}" type="datetime1">
              <a:rPr lang="en-GB" smtClean="0"/>
              <a:pPr/>
              <a:t>20/02/2012</a:t>
            </a:fld>
            <a:endParaRPr lang="en-GB" dirty="0"/>
          </a:p>
        </p:txBody>
      </p:sp>
      <p:sp>
        <p:nvSpPr>
          <p:cNvPr id="5" name="Footer Placeholder 4"/>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6" name="Slide Number Placeholder 5"/>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F309FD4-671C-49F7-86A5-EB89012C1899}" type="datetime1">
              <a:rPr lang="en-GB" smtClean="0"/>
              <a:pPr/>
              <a:t>20/02/2012</a:t>
            </a:fld>
            <a:endParaRPr lang="en-GB" dirty="0"/>
          </a:p>
        </p:txBody>
      </p:sp>
      <p:sp>
        <p:nvSpPr>
          <p:cNvPr id="5" name="Footer Placeholder 4"/>
          <p:cNvSpPr>
            <a:spLocks noGrp="1"/>
          </p:cNvSpPr>
          <p:nvPr>
            <p:ph type="ftr" sz="quarter" idx="11"/>
          </p:nvPr>
        </p:nvSpPr>
        <p:spPr>
          <a:xfrm>
            <a:off x="457200" y="6556248"/>
            <a:ext cx="3657600" cy="228600"/>
          </a:xfrm>
        </p:spPr>
        <p:txBody>
          <a:bodyPr/>
          <a:lstStyle>
            <a:extLst/>
          </a:lstStyle>
          <a:p>
            <a:r>
              <a:rPr lang="en-GB" smtClean="0"/>
              <a:t>Property of Copperex Training. No person has authority to use the material with the prior consent of Copperex Training.</a:t>
            </a:r>
            <a:endParaRPr lang="en-GB"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DAC01A7-5AEA-4B69-AA11-37AF8F87738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FF6F5D-DBD3-4969-8F55-39BF7FCC20C3}" type="datetime1">
              <a:rPr lang="en-GB" smtClean="0"/>
              <a:pPr/>
              <a:t>20/02/2012</a:t>
            </a:fld>
            <a:endParaRPr lang="en-GB" dirty="0"/>
          </a:p>
        </p:txBody>
      </p:sp>
      <p:sp>
        <p:nvSpPr>
          <p:cNvPr id="5" name="Footer Placeholder 4"/>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6" name="Slide Number Placeholder 5"/>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82E5F5-AA67-4122-B120-6390A3C8E546}" type="datetime1">
              <a:rPr lang="en-GB" smtClean="0"/>
              <a:pPr/>
              <a:t>20/02/2012</a:t>
            </a:fld>
            <a:endParaRPr lang="en-GB"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GB" smtClean="0"/>
              <a:t>Property of Copperex Training. No person has authority to use the material with the prior consent of Copperex Training.</a:t>
            </a:r>
            <a:endParaRPr lang="en-GB"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DAC01A7-5AEA-4B69-AA11-37AF8F87738A}"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2F1DD4-842E-4CE9-9843-1281A413AEEA}" type="datetime1">
              <a:rPr lang="en-GB" smtClean="0"/>
              <a:pPr/>
              <a:t>20/02/2012</a:t>
            </a:fld>
            <a:endParaRPr lang="en-GB" dirty="0"/>
          </a:p>
        </p:txBody>
      </p:sp>
      <p:sp>
        <p:nvSpPr>
          <p:cNvPr id="6" name="Footer Placeholder 5"/>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7" name="Slide Number Placeholder 6"/>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E72EE0-3287-437E-B0C6-E457AC5F4405}" type="datetime1">
              <a:rPr lang="en-GB" smtClean="0"/>
              <a:pPr/>
              <a:t>20/02/2012</a:t>
            </a:fld>
            <a:endParaRPr lang="en-GB" dirty="0"/>
          </a:p>
        </p:txBody>
      </p:sp>
      <p:sp>
        <p:nvSpPr>
          <p:cNvPr id="8" name="Footer Placeholder 7"/>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9" name="Slide Number Placeholder 8"/>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3240E9C-46A8-46E9-BE13-7DFD3AD6BFAB}" type="datetime1">
              <a:rPr lang="en-GB" smtClean="0"/>
              <a:pPr/>
              <a:t>20/02/2012</a:t>
            </a:fld>
            <a:endParaRPr lang="en-GB" dirty="0"/>
          </a:p>
        </p:txBody>
      </p:sp>
      <p:sp>
        <p:nvSpPr>
          <p:cNvPr id="4" name="Footer Placeholder 3"/>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5" name="Slide Number Placeholder 4"/>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64C4156-29FE-4FCC-BB7C-A89C3A99F04F}" type="datetime1">
              <a:rPr lang="en-GB" smtClean="0"/>
              <a:pPr/>
              <a:t>20/02/2012</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GB" smtClean="0"/>
              <a:t>Property of Copperex Training. No person has authority to use the material with the prior consent of Copperex Training.</a:t>
            </a:r>
            <a:endParaRPr lang="en-GB" dirty="0"/>
          </a:p>
        </p:txBody>
      </p:sp>
      <p:sp>
        <p:nvSpPr>
          <p:cNvPr id="4" name="Slide Number Placeholder 3"/>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A8533-2CB3-4B02-B76B-869F6BC70D0E}" type="datetime1">
              <a:rPr lang="en-GB" smtClean="0"/>
              <a:pPr/>
              <a:t>20/02/2012</a:t>
            </a:fld>
            <a:endParaRPr lang="en-GB" dirty="0"/>
          </a:p>
        </p:txBody>
      </p:sp>
      <p:sp>
        <p:nvSpPr>
          <p:cNvPr id="6" name="Footer Placeholder 5"/>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7" name="Slide Number Placeholder 6"/>
          <p:cNvSpPr>
            <a:spLocks noGrp="1"/>
          </p:cNvSpPr>
          <p:nvPr>
            <p:ph type="sldNum" sz="quarter" idx="12"/>
          </p:nvPr>
        </p:nvSpPr>
        <p:spPr/>
        <p:txBody>
          <a:bodyPr/>
          <a:lstStyle>
            <a:extLst/>
          </a:lstStyle>
          <a:p>
            <a:fld id="{FDAC01A7-5AEA-4B69-AA11-37AF8F87738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2CBFB20-6B54-41EC-81F2-2D8AC65474DF}" type="datetime1">
              <a:rPr lang="en-GB" smtClean="0"/>
              <a:pPr/>
              <a:t>20/02/2012</a:t>
            </a:fld>
            <a:endParaRPr lang="en-GB" dirty="0"/>
          </a:p>
        </p:txBody>
      </p:sp>
      <p:sp>
        <p:nvSpPr>
          <p:cNvPr id="6" name="Footer Placeholder 5"/>
          <p:cNvSpPr>
            <a:spLocks noGrp="1"/>
          </p:cNvSpPr>
          <p:nvPr>
            <p:ph type="ftr" sz="quarter" idx="11"/>
          </p:nvPr>
        </p:nvSpPr>
        <p:spPr/>
        <p:txBody>
          <a:bodyPr/>
          <a:lstStyle>
            <a:extLst/>
          </a:lstStyle>
          <a:p>
            <a:r>
              <a:rPr lang="en-GB" smtClean="0"/>
              <a:t>Property of Copperex Training. No person has authority to use the material with the prior consent of Copperex Training.</a:t>
            </a:r>
            <a:endParaRPr lang="en-GB" dirty="0"/>
          </a:p>
        </p:txBody>
      </p:sp>
      <p:sp>
        <p:nvSpPr>
          <p:cNvPr id="7" name="Slide Number Placeholder 6"/>
          <p:cNvSpPr>
            <a:spLocks noGrp="1"/>
          </p:cNvSpPr>
          <p:nvPr>
            <p:ph type="sldNum" sz="quarter" idx="12"/>
          </p:nvPr>
        </p:nvSpPr>
        <p:spPr/>
        <p:txBody>
          <a:bodyPr/>
          <a:lstStyle>
            <a:extLst/>
          </a:lstStyle>
          <a:p>
            <a:fld id="{FDAC01A7-5AEA-4B69-AA11-37AF8F87738A}" type="slidenum">
              <a:rPr lang="en-GB" smtClean="0"/>
              <a:pPr/>
              <a:t>‹#›</a:t>
            </a:fld>
            <a:endParaRPr lang="en-GB"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5C475FB-050D-41FD-B4AE-3D2AE3CC94DA}" type="datetime1">
              <a:rPr lang="en-GB" smtClean="0"/>
              <a:pPr/>
              <a:t>20/02/2012</a:t>
            </a:fld>
            <a:endParaRPr lang="en-GB"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GB" smtClean="0"/>
              <a:t>Property of Copperex Training. No person has authority to use the material with the prior consent of Copperex Training.</a:t>
            </a:r>
            <a:endParaRPr lang="en-GB"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AC01A7-5AEA-4B69-AA11-37AF8F87738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r>
              <a:rPr lang="en-GB" dirty="0" smtClean="0"/>
              <a:t>safeguarding children: paedophile awareness</a:t>
            </a:r>
            <a:endParaRPr lang="en-GB" dirty="0"/>
          </a:p>
        </p:txBody>
      </p:sp>
      <p:sp>
        <p:nvSpPr>
          <p:cNvPr id="3" name="Subtitle 2"/>
          <p:cNvSpPr>
            <a:spLocks noGrp="1"/>
          </p:cNvSpPr>
          <p:nvPr>
            <p:ph type="subTitle" idx="1"/>
          </p:nvPr>
        </p:nvSpPr>
        <p:spPr>
          <a:xfrm>
            <a:off x="3354442" y="3539864"/>
            <a:ext cx="5114778" cy="3129496"/>
          </a:xfrm>
        </p:spPr>
        <p:txBody>
          <a:bodyPr>
            <a:normAutofit/>
          </a:bodyPr>
          <a:lstStyle/>
          <a:p>
            <a:endParaRPr lang="en-GB" dirty="0" smtClean="0"/>
          </a:p>
          <a:p>
            <a:endParaRPr lang="en-GB" dirty="0"/>
          </a:p>
          <a:p>
            <a:r>
              <a:rPr lang="en-GB" dirty="0" smtClean="0"/>
              <a:t>Nick Stoneman and Simon </a:t>
            </a:r>
            <a:r>
              <a:rPr lang="en-GB" dirty="0" err="1" smtClean="0"/>
              <a:t>Moules</a:t>
            </a:r>
            <a:endParaRPr lang="en-GB" dirty="0"/>
          </a:p>
        </p:txBody>
      </p:sp>
      <p:pic>
        <p:nvPicPr>
          <p:cNvPr id="4" name="Picture 4" descr="C:\Users\nick\AppData\Local\Microsoft\Windows\Temporary Internet Files\Content.IE5\Z2OFD0AT\MPj04388110000[1].jpg"/>
          <p:cNvPicPr>
            <a:picLocks noChangeAspect="1" noChangeArrowheads="1"/>
          </p:cNvPicPr>
          <p:nvPr/>
        </p:nvPicPr>
        <p:blipFill>
          <a:blip r:embed="rId3" cstate="print"/>
          <a:srcRect/>
          <a:stretch>
            <a:fillRect/>
          </a:stretch>
        </p:blipFill>
        <p:spPr bwMode="auto">
          <a:xfrm>
            <a:off x="0" y="2235595"/>
            <a:ext cx="2700000" cy="1785950"/>
          </a:xfrm>
          <a:prstGeom prst="rect">
            <a:avLst/>
          </a:prstGeom>
          <a:noFill/>
        </p:spPr>
      </p:pic>
      <p:pic>
        <p:nvPicPr>
          <p:cNvPr id="6" name="Picture 5" descr="copperex (220x73).jpg"/>
          <p:cNvPicPr>
            <a:picLocks noChangeAspect="1"/>
          </p:cNvPicPr>
          <p:nvPr/>
        </p:nvPicPr>
        <p:blipFill>
          <a:blip r:embed="rId4" cstate="print"/>
          <a:stretch>
            <a:fillRect/>
          </a:stretch>
        </p:blipFill>
        <p:spPr>
          <a:xfrm>
            <a:off x="179512" y="5733256"/>
            <a:ext cx="2095500" cy="695325"/>
          </a:xfrm>
          <a:prstGeom prst="rect">
            <a:avLst/>
          </a:prstGeom>
        </p:spPr>
      </p:pic>
    </p:spTree>
    <p:extLst>
      <p:ext uri="{BB962C8B-B14F-4D97-AF65-F5344CB8AC3E}">
        <p14:creationId xmlns="" xmlns:p14="http://schemas.microsoft.com/office/powerpoint/2010/main" val="31922403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 alpine…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Lincolnshire </a:t>
            </a:r>
            <a:r>
              <a:rPr lang="en-GB" dirty="0"/>
              <a:t>police force, which led the operation, said it was the biggest paedophile ring of its kind in the UK and that 132 children had been </a:t>
            </a:r>
            <a:r>
              <a:rPr lang="en-GB" dirty="0" smtClean="0"/>
              <a:t>‘safeguarded’ </a:t>
            </a:r>
            <a:r>
              <a:rPr lang="en-GB" dirty="0"/>
              <a:t>and a number of paedophiles had been removed from positions of trust, including jobs as teachers, doctors and youth workers.</a:t>
            </a:r>
          </a:p>
          <a:p>
            <a:endParaRPr lang="en-GB" dirty="0"/>
          </a:p>
          <a:p>
            <a:pPr marL="0" indent="0">
              <a:buNone/>
            </a:pPr>
            <a:r>
              <a:rPr lang="en-GB" sz="2000" b="1" u="sng" dirty="0" smtClean="0"/>
              <a:t>Police </a:t>
            </a:r>
            <a:r>
              <a:rPr lang="en-GB" sz="2000" b="1" u="sng" dirty="0"/>
              <a:t>Oracle June 2011</a:t>
            </a:r>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09310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 year old paedophile…</a:t>
            </a:r>
            <a:endParaRPr lang="en-GB" dirty="0"/>
          </a:p>
        </p:txBody>
      </p:sp>
      <p:sp>
        <p:nvSpPr>
          <p:cNvPr id="3" name="Content Placeholder 2"/>
          <p:cNvSpPr>
            <a:spLocks noGrp="1"/>
          </p:cNvSpPr>
          <p:nvPr>
            <p:ph idx="1"/>
          </p:nvPr>
        </p:nvSpPr>
        <p:spPr>
          <a:xfrm>
            <a:off x="457200" y="1628800"/>
            <a:ext cx="7239000" cy="4824536"/>
          </a:xfrm>
          <a:ln w="38100">
            <a:noFill/>
          </a:ln>
        </p:spPr>
        <p:txBody>
          <a:bodyPr anchor="t"/>
          <a:lstStyle/>
          <a:p>
            <a:pPr marL="0" indent="0">
              <a:spcBef>
                <a:spcPts val="0"/>
              </a:spcBef>
              <a:buNone/>
            </a:pPr>
            <a:endParaRPr lang="en-GB" dirty="0"/>
          </a:p>
          <a:p>
            <a:pPr marL="0" indent="0">
              <a:spcBef>
                <a:spcPts val="0"/>
              </a:spcBef>
              <a:buNone/>
            </a:pPr>
            <a:r>
              <a:rPr lang="en-GB" dirty="0" smtClean="0"/>
              <a:t>“</a:t>
            </a:r>
            <a:r>
              <a:rPr lang="en-GB" dirty="0"/>
              <a:t>We are wolves in sheep’s clothing...you’d be amazed at how easy it is to fool parents, adults and children...they just have no idea</a:t>
            </a:r>
            <a:r>
              <a:rPr lang="en-GB" dirty="0" smtClean="0"/>
              <a:t>”.</a:t>
            </a:r>
            <a:endParaRPr lang="en-GB" dirty="0"/>
          </a:p>
          <a:p>
            <a:pPr marL="0" indent="0">
              <a:spcBef>
                <a:spcPts val="0"/>
              </a:spcBef>
              <a:buNone/>
            </a:pPr>
            <a:endParaRPr lang="en-GB" dirty="0"/>
          </a:p>
          <a:p>
            <a:pPr marL="0" indent="0">
              <a:spcBef>
                <a:spcPts val="0"/>
              </a:spcBef>
              <a:buNone/>
            </a:pPr>
            <a:r>
              <a:rPr lang="en-GB" sz="2000" b="1" u="sng" dirty="0"/>
              <a:t>Sanderson 2004</a:t>
            </a:r>
          </a:p>
          <a:p>
            <a:pPr marL="0" indent="0">
              <a:spcBef>
                <a:spcPts val="0"/>
              </a:spcBef>
              <a:buNone/>
            </a:pP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9549886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lgn="ctr"/>
            <a:r>
              <a:rPr lang="en-GB" dirty="0" smtClean="0"/>
              <a:t>What is a </a:t>
            </a:r>
            <a:r>
              <a:rPr lang="en-GB" dirty="0" err="1" smtClean="0"/>
              <a:t>PaedophilE</a:t>
            </a:r>
            <a:r>
              <a:rPr lang="en-GB" dirty="0" smtClean="0"/>
              <a:t>?</a:t>
            </a:r>
            <a:endParaRPr lang="en-GB" dirty="0"/>
          </a:p>
        </p:txBody>
      </p:sp>
      <p:sp>
        <p:nvSpPr>
          <p:cNvPr id="3" name="Content Placeholder 2"/>
          <p:cNvSpPr>
            <a:spLocks noGrp="1"/>
          </p:cNvSpPr>
          <p:nvPr>
            <p:ph idx="1"/>
          </p:nvPr>
        </p:nvSpPr>
        <p:spPr>
          <a:solidFill>
            <a:schemeClr val="tx2">
              <a:lumMod val="40000"/>
              <a:lumOff val="60000"/>
            </a:schemeClr>
          </a:solidFill>
        </p:spPr>
        <p:txBody>
          <a:bodyPr anchor="ctr"/>
          <a:lstStyle/>
          <a:p>
            <a:pPr marL="0" indent="0" algn="ctr">
              <a:buNone/>
            </a:pPr>
            <a:r>
              <a:rPr lang="en-GB" dirty="0" smtClean="0"/>
              <a:t>An adult who fantasises about or actually engages in sexual activity with a child</a:t>
            </a:r>
          </a:p>
          <a:p>
            <a:pPr marL="0" indent="0" algn="ctr">
              <a:buNone/>
            </a:pP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p14="http://schemas.microsoft.com/office/powerpoint/2010/main" xmlns="" val="2302034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lgn="ctr"/>
            <a:r>
              <a:rPr lang="en-GB" dirty="0" smtClean="0"/>
              <a:t>Paedophile behaviour</a:t>
            </a:r>
            <a:endParaRPr lang="en-GB" dirty="0"/>
          </a:p>
        </p:txBody>
      </p:sp>
      <p:sp>
        <p:nvSpPr>
          <p:cNvPr id="3" name="Content Placeholder 2"/>
          <p:cNvSpPr>
            <a:spLocks noGrp="1"/>
          </p:cNvSpPr>
          <p:nvPr>
            <p:ph idx="1"/>
          </p:nvPr>
        </p:nvSpPr>
        <p:spPr>
          <a:solidFill>
            <a:schemeClr val="tx2">
              <a:lumMod val="40000"/>
              <a:lumOff val="60000"/>
            </a:schemeClr>
          </a:solidFill>
        </p:spPr>
        <p:txBody>
          <a:bodyPr anchor="t"/>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Is </a:t>
            </a:r>
            <a:r>
              <a:rPr lang="en-GB" b="1" dirty="0"/>
              <a:t>NOT</a:t>
            </a:r>
            <a:r>
              <a:rPr lang="en-GB" dirty="0"/>
              <a:t> a medical illness, but the behaviour is addictive, therefore it cannot be cured, but may be controlled</a:t>
            </a:r>
            <a:r>
              <a:rPr lang="en-GB" dirty="0" smtClean="0"/>
              <a:t>.</a:t>
            </a:r>
          </a:p>
          <a:p>
            <a:pPr marL="0" indent="0" algn="ctr">
              <a:buNone/>
            </a:pPr>
            <a:endParaRPr lang="en-GB" dirty="0"/>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6660336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Categories of paedophile</a:t>
            </a:r>
            <a:endParaRPr lang="en-GB" dirty="0"/>
          </a:p>
        </p:txBody>
      </p:sp>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91409078"/>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855106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the differences?</a:t>
            </a:r>
            <a:endParaRPr lang="en-GB"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098734201"/>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2189942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the differences?</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39920179"/>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5533829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not forget…</a:t>
            </a:r>
            <a:endParaRPr lang="en-GB" dirty="0"/>
          </a:p>
        </p:txBody>
      </p:sp>
      <p:sp>
        <p:nvSpPr>
          <p:cNvPr id="3" name="Content Placeholder 2"/>
          <p:cNvSpPr>
            <a:spLocks noGrp="1"/>
          </p:cNvSpPr>
          <p:nvPr>
            <p:ph idx="1"/>
          </p:nvPr>
        </p:nvSpPr>
        <p:spPr/>
        <p:txBody>
          <a:bodyPr/>
          <a:lstStyle/>
          <a:p>
            <a:pPr marL="0" indent="0">
              <a:spcBef>
                <a:spcPts val="0"/>
              </a:spcBef>
              <a:buNone/>
            </a:pPr>
            <a:endParaRPr lang="en-GB" dirty="0"/>
          </a:p>
          <a:p>
            <a:pPr marL="0" indent="0">
              <a:spcBef>
                <a:spcPts val="0"/>
              </a:spcBef>
              <a:buNone/>
            </a:pPr>
            <a:r>
              <a:rPr lang="en-GB" dirty="0" smtClean="0"/>
              <a:t>Stress </a:t>
            </a:r>
            <a:r>
              <a:rPr lang="en-GB" dirty="0"/>
              <a:t>is no excuse or defence to </a:t>
            </a:r>
            <a:r>
              <a:rPr lang="en-GB" dirty="0" smtClean="0"/>
              <a:t>abuse:</a:t>
            </a:r>
            <a:endParaRPr lang="en-GB" dirty="0"/>
          </a:p>
          <a:p>
            <a:pPr marL="0" indent="0">
              <a:spcBef>
                <a:spcPts val="0"/>
              </a:spcBef>
            </a:pPr>
            <a:endParaRPr lang="en-GB" dirty="0"/>
          </a:p>
          <a:p>
            <a:pPr marL="0" indent="0">
              <a:spcBef>
                <a:spcPts val="0"/>
              </a:spcBef>
              <a:buNone/>
            </a:pPr>
            <a:r>
              <a:rPr lang="en-GB" dirty="0" smtClean="0"/>
              <a:t>“</a:t>
            </a:r>
            <a:r>
              <a:rPr lang="en-GB" dirty="0" err="1" smtClean="0"/>
              <a:t>Regressional</a:t>
            </a:r>
            <a:r>
              <a:rPr lang="en-GB" dirty="0" smtClean="0"/>
              <a:t> paedophiles are fully perverted towards children”. </a:t>
            </a:r>
          </a:p>
          <a:p>
            <a:pPr marL="0" indent="0">
              <a:spcBef>
                <a:spcPts val="0"/>
              </a:spcBef>
              <a:buNone/>
            </a:pPr>
            <a:endParaRPr lang="en-GB" u="sng" dirty="0" smtClean="0"/>
          </a:p>
          <a:p>
            <a:pPr marL="0" indent="0">
              <a:spcBef>
                <a:spcPts val="0"/>
              </a:spcBef>
              <a:buNone/>
            </a:pPr>
            <a:r>
              <a:rPr lang="en-GB" sz="2000" b="1" u="sng" dirty="0" err="1" smtClean="0"/>
              <a:t>Glasser</a:t>
            </a:r>
            <a:r>
              <a:rPr lang="en-GB" sz="2000" b="1" u="sng" dirty="0" smtClean="0"/>
              <a:t> 1989</a:t>
            </a:r>
          </a:p>
          <a:p>
            <a:pPr marL="0" indent="0">
              <a:spcBef>
                <a:spcPts val="0"/>
              </a:spcBef>
            </a:pP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40799136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a:t>
            </a:r>
            <a:endParaRPr lang="en-GB" dirty="0"/>
          </a:p>
        </p:txBody>
      </p:sp>
      <p:sp>
        <p:nvSpPr>
          <p:cNvPr id="5" name="Text Placeholder 4"/>
          <p:cNvSpPr>
            <a:spLocks noGrp="1"/>
          </p:cNvSpPr>
          <p:nvPr>
            <p:ph type="body" idx="1"/>
          </p:nvPr>
        </p:nvSpPr>
        <p:spPr>
          <a:xfrm>
            <a:off x="457200" y="4221088"/>
            <a:ext cx="3520440" cy="2103512"/>
          </a:xfrm>
        </p:spPr>
        <p:txBody>
          <a:bodyPr>
            <a:normAutofit lnSpcReduction="10000"/>
          </a:bodyPr>
          <a:lstStyle/>
          <a:p>
            <a:r>
              <a:rPr lang="en-GB" dirty="0"/>
              <a:t>History of </a:t>
            </a:r>
            <a:r>
              <a:rPr lang="en-GB" dirty="0" smtClean="0"/>
              <a:t>offending </a:t>
            </a:r>
          </a:p>
          <a:p>
            <a:r>
              <a:rPr lang="en-GB" dirty="0" smtClean="0"/>
              <a:t>Few friends </a:t>
            </a:r>
          </a:p>
          <a:p>
            <a:r>
              <a:rPr lang="en-GB" dirty="0" smtClean="0"/>
              <a:t>Married </a:t>
            </a:r>
          </a:p>
          <a:p>
            <a:r>
              <a:rPr lang="en-GB" dirty="0" smtClean="0"/>
              <a:t>Interest </a:t>
            </a:r>
            <a:r>
              <a:rPr lang="en-GB" dirty="0"/>
              <a:t>in </a:t>
            </a:r>
            <a:r>
              <a:rPr lang="en-GB" dirty="0" smtClean="0"/>
              <a:t>teenage girls </a:t>
            </a:r>
          </a:p>
          <a:p>
            <a:r>
              <a:rPr lang="en-GB" dirty="0" smtClean="0"/>
              <a:t>Marital problems </a:t>
            </a:r>
          </a:p>
          <a:p>
            <a:r>
              <a:rPr lang="en-GB" dirty="0" smtClean="0"/>
              <a:t>Academic qualifications </a:t>
            </a:r>
            <a:endParaRPr lang="en-GB" dirty="0"/>
          </a:p>
        </p:txBody>
      </p:sp>
      <p:sp>
        <p:nvSpPr>
          <p:cNvPr id="6" name="Text Placeholder 5"/>
          <p:cNvSpPr>
            <a:spLocks noGrp="1"/>
          </p:cNvSpPr>
          <p:nvPr>
            <p:ph type="body" sz="half" idx="3"/>
          </p:nvPr>
        </p:nvSpPr>
        <p:spPr>
          <a:xfrm>
            <a:off x="4178808" y="4221088"/>
            <a:ext cx="3520440" cy="2103512"/>
          </a:xfrm>
        </p:spPr>
        <p:txBody>
          <a:bodyPr>
            <a:normAutofit lnSpcReduction="10000"/>
          </a:bodyPr>
          <a:lstStyle/>
          <a:p>
            <a:r>
              <a:rPr lang="en-GB" dirty="0"/>
              <a:t>History of offending </a:t>
            </a:r>
          </a:p>
          <a:p>
            <a:r>
              <a:rPr lang="en-GB" dirty="0"/>
              <a:t>Few friends </a:t>
            </a:r>
          </a:p>
          <a:p>
            <a:r>
              <a:rPr lang="en-GB" dirty="0" smtClean="0"/>
              <a:t>Common law marriage </a:t>
            </a:r>
            <a:endParaRPr lang="en-GB" dirty="0"/>
          </a:p>
          <a:p>
            <a:r>
              <a:rPr lang="en-GB" dirty="0"/>
              <a:t>Interest in teenage girls </a:t>
            </a:r>
          </a:p>
          <a:p>
            <a:r>
              <a:rPr lang="en-GB" dirty="0"/>
              <a:t>Marital problems </a:t>
            </a:r>
          </a:p>
          <a:p>
            <a:r>
              <a:rPr lang="en-GB" dirty="0"/>
              <a:t>Academic qualifications </a:t>
            </a:r>
          </a:p>
        </p:txBody>
      </p:sp>
      <p:pic>
        <p:nvPicPr>
          <p:cNvPr id="8" name="Content Placeholder 4" descr="stuart campbell.jpg"/>
          <p:cNvPicPr>
            <a:picLocks noGrp="1" noChangeAspect="1"/>
          </p:cNvPicPr>
          <p:nvPr>
            <p:ph sz="quarter" idx="2"/>
          </p:nvPr>
        </p:nvPicPr>
        <p:blipFill>
          <a:blip r:embed="rId2" cstate="print"/>
          <a:stretch>
            <a:fillRect/>
          </a:stretch>
        </p:blipFill>
        <p:spPr>
          <a:xfrm>
            <a:off x="971600" y="908720"/>
            <a:ext cx="2592288" cy="2808312"/>
          </a:xfrm>
        </p:spPr>
      </p:pic>
      <p:pic>
        <p:nvPicPr>
          <p:cNvPr id="9" name="Content Placeholder 8" descr="ian huntley.jpg"/>
          <p:cNvPicPr>
            <a:picLocks noGrp="1" noChangeAspect="1"/>
          </p:cNvPicPr>
          <p:nvPr>
            <p:ph sz="quarter" idx="4"/>
          </p:nvPr>
        </p:nvPicPr>
        <p:blipFill>
          <a:blip r:embed="rId3" cstate="print"/>
          <a:stretch>
            <a:fillRect/>
          </a:stretch>
        </p:blipFill>
        <p:spPr>
          <a:xfrm>
            <a:off x="4644008" y="908720"/>
            <a:ext cx="2592288" cy="2813149"/>
          </a:xfrm>
          <a:prstGeom prst="rect">
            <a:avLst/>
          </a:prstGeom>
        </p:spPr>
      </p:pic>
      <p:sp>
        <p:nvSpPr>
          <p:cNvPr id="2" name="Footer Placeholder 1"/>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1769159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500" fill="hold"/>
                                        <p:tgtEl>
                                          <p:spTgt spid="6">
                                            <p:bg/>
                                          </p:spTgt>
                                        </p:tgtEl>
                                        <p:attrNameLst>
                                          <p:attrName>ppt_w</p:attrName>
                                        </p:attrNameLst>
                                      </p:cBhvr>
                                      <p:tavLst>
                                        <p:tav tm="0">
                                          <p:val>
                                            <p:fltVal val="0"/>
                                          </p:val>
                                        </p:tav>
                                        <p:tav tm="100000">
                                          <p:val>
                                            <p:strVal val="#ppt_w"/>
                                          </p:val>
                                        </p:tav>
                                      </p:tavLst>
                                    </p:anim>
                                    <p:anim calcmode="lin" valueType="num">
                                      <p:cBhvr>
                                        <p:cTn id="13" dur="500" fill="hold"/>
                                        <p:tgtEl>
                                          <p:spTgt spid="6">
                                            <p:bg/>
                                          </p:spTgt>
                                        </p:tgtEl>
                                        <p:attrNameLst>
                                          <p:attrName>ppt_h</p:attrName>
                                        </p:attrNameLst>
                                      </p:cBhvr>
                                      <p:tavLst>
                                        <p:tav tm="0">
                                          <p:val>
                                            <p:fltVal val="0"/>
                                          </p:val>
                                        </p:tav>
                                        <p:tav tm="100000">
                                          <p:val>
                                            <p:strVal val="#ppt_h"/>
                                          </p:val>
                                        </p:tav>
                                      </p:tavLst>
                                    </p:anim>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5">
                                            <p:txEl>
                                              <p:pRg st="1" end="1"/>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p:cTn id="3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5">
                                            <p:txEl>
                                              <p:pRg st="2" end="2"/>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p:cTn id="4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p:cTn id="5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5">
                                            <p:txEl>
                                              <p:pRg st="3" end="3"/>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 calcmode="lin" valueType="num">
                                      <p:cBhvr>
                                        <p:cTn id="6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p:cTn id="6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69" dur="500"/>
                                        <p:tgtEl>
                                          <p:spTgt spid="5">
                                            <p:txEl>
                                              <p:pRg st="4" end="4"/>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 calcmode="lin" valueType="num">
                                      <p:cBhvr>
                                        <p:cTn id="7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74" dur="500"/>
                                        <p:tgtEl>
                                          <p:spTgt spid="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 calcmode="lin" valueType="num">
                                      <p:cBhvr>
                                        <p:cTn id="7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81" dur="500"/>
                                        <p:tgtEl>
                                          <p:spTgt spid="5">
                                            <p:txEl>
                                              <p:pRg st="5" end="5"/>
                                            </p:tx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 calcmode="lin" valueType="num">
                                      <p:cBhvr>
                                        <p:cTn id="8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5"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8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a:t>
            </a:r>
            <a:endParaRPr lang="en-GB" dirty="0"/>
          </a:p>
        </p:txBody>
      </p:sp>
      <p:sp>
        <p:nvSpPr>
          <p:cNvPr id="5" name="Text Placeholder 4"/>
          <p:cNvSpPr>
            <a:spLocks noGrp="1"/>
          </p:cNvSpPr>
          <p:nvPr>
            <p:ph type="body" idx="1"/>
          </p:nvPr>
        </p:nvSpPr>
        <p:spPr>
          <a:xfrm>
            <a:off x="457200" y="4149080"/>
            <a:ext cx="3520440" cy="2175520"/>
          </a:xfrm>
        </p:spPr>
        <p:txBody>
          <a:bodyPr>
            <a:normAutofit/>
          </a:bodyPr>
          <a:lstStyle/>
          <a:p>
            <a:r>
              <a:rPr lang="en-GB" dirty="0"/>
              <a:t>Abused as a </a:t>
            </a:r>
            <a:r>
              <a:rPr lang="en-GB" dirty="0" smtClean="0"/>
              <a:t>child</a:t>
            </a:r>
          </a:p>
          <a:p>
            <a:r>
              <a:rPr lang="en-GB" dirty="0" smtClean="0"/>
              <a:t>Child abuse convictions </a:t>
            </a:r>
          </a:p>
          <a:p>
            <a:r>
              <a:rPr lang="en-GB" dirty="0" smtClean="0"/>
              <a:t>Loner </a:t>
            </a:r>
          </a:p>
          <a:p>
            <a:r>
              <a:rPr lang="en-GB" dirty="0" smtClean="0"/>
              <a:t>No qualifications </a:t>
            </a:r>
          </a:p>
          <a:p>
            <a:r>
              <a:rPr lang="en-GB" dirty="0" smtClean="0"/>
              <a:t>Parents divorced </a:t>
            </a:r>
          </a:p>
          <a:p>
            <a:r>
              <a:rPr lang="en-GB" dirty="0" smtClean="0"/>
              <a:t>Odd job builder</a:t>
            </a:r>
            <a:endParaRPr lang="en-GB" dirty="0"/>
          </a:p>
        </p:txBody>
      </p:sp>
      <p:sp>
        <p:nvSpPr>
          <p:cNvPr id="7" name="Text Placeholder 6"/>
          <p:cNvSpPr>
            <a:spLocks noGrp="1"/>
          </p:cNvSpPr>
          <p:nvPr>
            <p:ph type="body" sz="half" idx="3"/>
          </p:nvPr>
        </p:nvSpPr>
        <p:spPr>
          <a:xfrm>
            <a:off x="4178808" y="4149080"/>
            <a:ext cx="3520440" cy="2175520"/>
          </a:xfrm>
        </p:spPr>
        <p:txBody>
          <a:bodyPr>
            <a:normAutofit/>
          </a:bodyPr>
          <a:lstStyle/>
          <a:p>
            <a:r>
              <a:rPr lang="en-GB" dirty="0" smtClean="0"/>
              <a:t>Abused </a:t>
            </a:r>
            <a:r>
              <a:rPr lang="en-GB" dirty="0"/>
              <a:t>as a child</a:t>
            </a:r>
          </a:p>
          <a:p>
            <a:r>
              <a:rPr lang="en-GB" dirty="0"/>
              <a:t>Child abuse convictions </a:t>
            </a:r>
          </a:p>
          <a:p>
            <a:r>
              <a:rPr lang="en-GB" dirty="0"/>
              <a:t>Loner </a:t>
            </a:r>
          </a:p>
          <a:p>
            <a:r>
              <a:rPr lang="en-GB" dirty="0"/>
              <a:t>No qualifications </a:t>
            </a:r>
          </a:p>
          <a:p>
            <a:r>
              <a:rPr lang="en-GB" dirty="0" smtClean="0"/>
              <a:t>Fostered </a:t>
            </a:r>
            <a:r>
              <a:rPr lang="en-GB" dirty="0"/>
              <a:t>at birth </a:t>
            </a:r>
          </a:p>
          <a:p>
            <a:r>
              <a:rPr lang="en-GB" dirty="0"/>
              <a:t>Delivery </a:t>
            </a:r>
            <a:r>
              <a:rPr lang="en-GB" dirty="0" smtClean="0"/>
              <a:t>driver</a:t>
            </a:r>
            <a:endParaRPr lang="en-GB" dirty="0"/>
          </a:p>
        </p:txBody>
      </p:sp>
      <p:pic>
        <p:nvPicPr>
          <p:cNvPr id="10" name="Content Placeholder 9" descr="Robert_Black.jpg"/>
          <p:cNvPicPr>
            <a:picLocks noGrp="1" noChangeAspect="1"/>
          </p:cNvPicPr>
          <p:nvPr>
            <p:ph sz="quarter" idx="4"/>
          </p:nvPr>
        </p:nvPicPr>
        <p:blipFill>
          <a:blip r:embed="rId2" cstate="print"/>
          <a:stretch>
            <a:fillRect/>
          </a:stretch>
        </p:blipFill>
        <p:spPr>
          <a:xfrm>
            <a:off x="4644008" y="902591"/>
            <a:ext cx="2520280" cy="2808312"/>
          </a:xfrm>
          <a:prstGeom prst="rect">
            <a:avLst/>
          </a:prstGeom>
        </p:spPr>
      </p:pic>
      <p:sp>
        <p:nvSpPr>
          <p:cNvPr id="2" name="Footer Placeholder 1"/>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908720"/>
            <a:ext cx="2547937" cy="282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61099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500" fill="hold"/>
                                        <p:tgtEl>
                                          <p:spTgt spid="7">
                                            <p:bg/>
                                          </p:spTgt>
                                        </p:tgtEl>
                                        <p:attrNameLst>
                                          <p:attrName>ppt_w</p:attrName>
                                        </p:attrNameLst>
                                      </p:cBhvr>
                                      <p:tavLst>
                                        <p:tav tm="0">
                                          <p:val>
                                            <p:fltVal val="0"/>
                                          </p:val>
                                        </p:tav>
                                        <p:tav tm="100000">
                                          <p:val>
                                            <p:strVal val="#ppt_w"/>
                                          </p:val>
                                        </p:tav>
                                      </p:tavLst>
                                    </p:anim>
                                    <p:anim calcmode="lin" valueType="num">
                                      <p:cBhvr>
                                        <p:cTn id="13" dur="500" fill="hold"/>
                                        <p:tgtEl>
                                          <p:spTgt spid="7">
                                            <p:bg/>
                                          </p:spTgt>
                                        </p:tgtEl>
                                        <p:attrNameLst>
                                          <p:attrName>ppt_h</p:attrName>
                                        </p:attrNameLst>
                                      </p:cBhvr>
                                      <p:tavLst>
                                        <p:tav tm="0">
                                          <p:val>
                                            <p:fltVal val="0"/>
                                          </p:val>
                                        </p:tav>
                                        <p:tav tm="100000">
                                          <p:val>
                                            <p:strVal val="#ppt_h"/>
                                          </p:val>
                                        </p:tav>
                                      </p:tavLst>
                                    </p:anim>
                                    <p:animEffect transition="in" filter="fade">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5">
                                            <p:txEl>
                                              <p:pRg st="1" end="1"/>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 calcmode="lin" valueType="num">
                                      <p:cBhvr>
                                        <p:cTn id="3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5">
                                            <p:txEl>
                                              <p:pRg st="2" end="2"/>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 calcmode="lin" valueType="num">
                                      <p:cBhvr>
                                        <p:cTn id="4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p:cTn id="5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5">
                                            <p:txEl>
                                              <p:pRg st="3" end="3"/>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 calcmode="lin" valueType="num">
                                      <p:cBhvr>
                                        <p:cTn id="6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p:cTn id="6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69" dur="500"/>
                                        <p:tgtEl>
                                          <p:spTgt spid="5">
                                            <p:txEl>
                                              <p:pRg st="4" end="4"/>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 calcmode="lin" valueType="num">
                                      <p:cBhvr>
                                        <p:cTn id="7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4" dur="500"/>
                                        <p:tgtEl>
                                          <p:spTgt spid="7">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 calcmode="lin" valueType="num">
                                      <p:cBhvr>
                                        <p:cTn id="7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81" dur="500"/>
                                        <p:tgtEl>
                                          <p:spTgt spid="5">
                                            <p:txEl>
                                              <p:pRg st="5" end="5"/>
                                            </p:tx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
                                            <p:txEl>
                                              <p:pRg st="5" end="5"/>
                                            </p:txEl>
                                          </p:spTgt>
                                        </p:tgtEl>
                                        <p:attrNameLst>
                                          <p:attrName>style.visibility</p:attrName>
                                        </p:attrNameLst>
                                      </p:cBhvr>
                                      <p:to>
                                        <p:strVal val="visible"/>
                                      </p:to>
                                    </p:set>
                                    <p:anim calcmode="lin" valueType="num">
                                      <p:cBhvr>
                                        <p:cTn id="8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8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Did you know?</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25 </a:t>
            </a:r>
            <a:r>
              <a:rPr lang="en-GB" dirty="0"/>
              <a:t>per cent of all rape victims are under 16 years old.  </a:t>
            </a:r>
          </a:p>
          <a:p>
            <a:endParaRPr lang="en-GB" dirty="0"/>
          </a:p>
          <a:p>
            <a:pPr marL="0" indent="0">
              <a:buNone/>
            </a:pPr>
            <a:r>
              <a:rPr lang="en-GB" sz="2000" b="1" u="sng" dirty="0" err="1" smtClean="0"/>
              <a:t>Cawson</a:t>
            </a:r>
            <a:r>
              <a:rPr lang="en-GB" sz="2000" b="1" u="sng" dirty="0" smtClean="0"/>
              <a:t> </a:t>
            </a:r>
            <a:r>
              <a:rPr lang="en-GB" sz="2000" b="1" u="sng" dirty="0"/>
              <a:t>et al. (2000) Child maltreatment in the United Kingdom: a study of the prevalence of child abuse and neglect. </a:t>
            </a:r>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125755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According to a U.S. study on 2429 adult male paedophile sex offenders, only 7% identified themselves as fixated; indicating that most offenders are </a:t>
            </a:r>
            <a:r>
              <a:rPr lang="en-GB" dirty="0" err="1" smtClean="0"/>
              <a:t>regressional</a:t>
            </a:r>
            <a:r>
              <a:rPr lang="en-GB" dirty="0" smtClean="0"/>
              <a:t>.</a:t>
            </a:r>
          </a:p>
          <a:p>
            <a:endParaRPr lang="en-GB" dirty="0" smtClean="0"/>
          </a:p>
          <a:p>
            <a:r>
              <a:rPr lang="en-GB" dirty="0" smtClean="0"/>
              <a:t>Approximately 95% of all the child sexual abuse incidents, subject of the study, were committed by 88% of the fixated paedophiles.</a:t>
            </a:r>
          </a:p>
          <a:p>
            <a:pPr>
              <a:buNone/>
            </a:pPr>
            <a:r>
              <a:rPr lang="en-GB" dirty="0" smtClean="0"/>
              <a:t>	</a:t>
            </a:r>
          </a:p>
          <a:p>
            <a:pPr>
              <a:buNone/>
            </a:pPr>
            <a:r>
              <a:rPr lang="en-GB" dirty="0" smtClean="0"/>
              <a:t>	</a:t>
            </a:r>
            <a:r>
              <a:rPr lang="en-GB" sz="2000" dirty="0" smtClean="0"/>
              <a:t>Hall MD et al; A Profile of </a:t>
            </a:r>
            <a:r>
              <a:rPr lang="en-GB" sz="2000" dirty="0" err="1" smtClean="0"/>
              <a:t>Pedophilia</a:t>
            </a:r>
            <a:r>
              <a:rPr lang="en-GB" sz="2000" dirty="0" smtClean="0"/>
              <a:t>: Definition, Characteristics of Offenders, Recidivism, Treatment Outcomes, and Forensic Issues 2007.</a:t>
            </a:r>
            <a:endParaRPr lang="en-GB" sz="2000"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“For </a:t>
            </a:r>
            <a:r>
              <a:rPr lang="en-GB" dirty="0"/>
              <a:t>far too long child grooming has been a hidden issue, with dangerous perpetrators targeting vulnerable girls and boys in the shadows of our society</a:t>
            </a:r>
            <a:r>
              <a:rPr lang="en-GB" dirty="0" smtClean="0"/>
              <a:t>”.</a:t>
            </a:r>
            <a:endParaRPr lang="en-GB" dirty="0"/>
          </a:p>
          <a:p>
            <a:endParaRPr lang="en-GB" dirty="0"/>
          </a:p>
          <a:p>
            <a:pPr marL="0" indent="0">
              <a:buNone/>
            </a:pPr>
            <a:r>
              <a:rPr lang="en-GB" dirty="0" err="1"/>
              <a:t>Enver</a:t>
            </a:r>
            <a:r>
              <a:rPr lang="en-GB" dirty="0"/>
              <a:t> Solomon of The Children's Society</a:t>
            </a:r>
          </a:p>
          <a:p>
            <a:endParaRPr lang="en-GB" dirty="0"/>
          </a:p>
          <a:p>
            <a:pPr marL="0" indent="0">
              <a:buNone/>
            </a:pPr>
            <a:r>
              <a:rPr lang="en-GB" sz="2000" b="1" u="sng" dirty="0"/>
              <a:t>BBC News June 2011</a:t>
            </a:r>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073655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Abuse process</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49449229"/>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6061186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09705341"/>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6216458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019125233"/>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3664085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30217907"/>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647688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73923748"/>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6561457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93990658"/>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6492832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11" name="Content Placeholder 10"/>
          <p:cNvGraphicFramePr>
            <a:graphicFrameLocks noGrp="1"/>
          </p:cNvGraphicFramePr>
          <p:nvPr>
            <p:ph idx="1"/>
            <p:extLst>
              <p:ext uri="{D42A27DB-BD31-4B8C-83A1-F6EECF244321}">
                <p14:modId xmlns="" xmlns:p14="http://schemas.microsoft.com/office/powerpoint/2010/main" val="1606424796"/>
              </p:ext>
            </p:extLst>
          </p:nvPr>
        </p:nvGraphicFramePr>
        <p:xfrm>
          <a:off x="457200" y="332656"/>
          <a:ext cx="7239000" cy="612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6885789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Regarding </a:t>
            </a:r>
            <a:r>
              <a:rPr lang="en-GB" dirty="0" err="1" smtClean="0"/>
              <a:t>Hoyte</a:t>
            </a:r>
            <a:r>
              <a:rPr lang="en-GB" dirty="0" smtClean="0"/>
              <a:t> “He never used violence, he was a nice person.   He would make me feel special but subconsciously I knew it was wrong.”</a:t>
            </a:r>
          </a:p>
          <a:p>
            <a:pPr marL="0" indent="0">
              <a:buNone/>
            </a:pPr>
            <a:endParaRPr lang="en-GB" dirty="0" smtClean="0"/>
          </a:p>
          <a:p>
            <a:pPr marL="0" indent="0">
              <a:buNone/>
            </a:pPr>
            <a:r>
              <a:rPr lang="en-GB" sz="2000" b="1" u="sng" dirty="0" smtClean="0"/>
              <a:t>New Christian Music co.uk</a:t>
            </a:r>
          </a:p>
          <a:p>
            <a:pPr marL="0" indent="0">
              <a:buNone/>
            </a:pPr>
            <a:r>
              <a:rPr lang="en-GB" dirty="0" smtClean="0"/>
              <a:t/>
            </a:r>
            <a:br>
              <a:rPr lang="en-GB" dirty="0" smtClean="0"/>
            </a:br>
            <a:r>
              <a:rPr lang="en-GB" dirty="0" smtClean="0"/>
              <a:t>Regarding </a:t>
            </a:r>
            <a:r>
              <a:rPr lang="en-GB" dirty="0" err="1" smtClean="0"/>
              <a:t>Leat</a:t>
            </a:r>
            <a:r>
              <a:rPr lang="en-GB" dirty="0" smtClean="0"/>
              <a:t> “..friendly, affectionate, keen to get involved and a passionate teacher.”</a:t>
            </a:r>
          </a:p>
          <a:p>
            <a:pPr marL="0" indent="0">
              <a:buNone/>
            </a:pPr>
            <a:endParaRPr lang="en-GB" dirty="0" smtClean="0"/>
          </a:p>
          <a:p>
            <a:pPr marL="0" indent="0">
              <a:buNone/>
            </a:pPr>
            <a:r>
              <a:rPr lang="en-GB" sz="2000" b="1" u="sng" dirty="0" smtClean="0"/>
              <a:t>This is Bristol June 2011</a:t>
            </a:r>
          </a:p>
          <a:p>
            <a:pPr marL="0" indent="0">
              <a:buNone/>
            </a:pPr>
            <a:r>
              <a:rPr lang="en-GB" dirty="0" smtClean="0"/>
              <a:t/>
            </a:r>
            <a:br>
              <a:rPr lang="en-GB" dirty="0" smtClean="0"/>
            </a:br>
            <a:endParaRPr lang="en-GB" dirty="0" smtClean="0"/>
          </a:p>
          <a:p>
            <a:pPr marL="0" indent="0">
              <a:buNone/>
            </a:pPr>
            <a:endParaRPr lang="en-GB" dirty="0" smtClean="0"/>
          </a:p>
          <a:p>
            <a:pPr marL="0" indent="0"/>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chor="t"/>
          <a:lstStyle/>
          <a:p>
            <a:endParaRPr lang="en-GB" dirty="0" smtClean="0"/>
          </a:p>
          <a:p>
            <a:r>
              <a:rPr lang="en-GB" dirty="0" smtClean="0"/>
              <a:t>What are the paedophile stereotypes?</a:t>
            </a:r>
          </a:p>
          <a:p>
            <a:r>
              <a:rPr lang="en-GB" dirty="0" smtClean="0"/>
              <a:t>What is a paedophile?</a:t>
            </a:r>
          </a:p>
          <a:p>
            <a:r>
              <a:rPr lang="en-GB" dirty="0" smtClean="0"/>
              <a:t>Types </a:t>
            </a:r>
            <a:r>
              <a:rPr lang="en-GB" dirty="0"/>
              <a:t>of </a:t>
            </a:r>
            <a:r>
              <a:rPr lang="en-GB" dirty="0" smtClean="0"/>
              <a:t>paedophile</a:t>
            </a:r>
            <a:endParaRPr lang="en-GB" dirty="0"/>
          </a:p>
          <a:p>
            <a:r>
              <a:rPr lang="en-GB" dirty="0"/>
              <a:t>Targeting and </a:t>
            </a:r>
            <a:r>
              <a:rPr lang="en-GB" dirty="0" smtClean="0"/>
              <a:t>grooming</a:t>
            </a:r>
          </a:p>
          <a:p>
            <a:r>
              <a:rPr lang="en-GB" dirty="0" smtClean="0"/>
              <a:t>What children may be told</a:t>
            </a:r>
            <a:endParaRPr lang="en-GB" dirty="0"/>
          </a:p>
          <a:p>
            <a:r>
              <a:rPr lang="en-GB" dirty="0"/>
              <a:t>Common </a:t>
            </a:r>
            <a:r>
              <a:rPr lang="en-GB" dirty="0" smtClean="0"/>
              <a:t>traits and excuses</a:t>
            </a:r>
            <a:endParaRPr lang="en-GB" dirty="0"/>
          </a:p>
          <a:p>
            <a:r>
              <a:rPr lang="en-GB" dirty="0"/>
              <a:t>Research </a:t>
            </a:r>
            <a:r>
              <a:rPr lang="en-GB" dirty="0" smtClean="0"/>
              <a:t>findings</a:t>
            </a:r>
            <a:endParaRPr lang="en-GB" dirty="0"/>
          </a:p>
          <a:p>
            <a:r>
              <a:rPr lang="en-GB" dirty="0"/>
              <a:t>Any questions?</a:t>
            </a:r>
          </a:p>
          <a:p>
            <a:pPr marL="0" indent="0">
              <a:buNone/>
            </a:pP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635571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may be told…</a:t>
            </a:r>
            <a:endParaRPr lang="en-GB" dirty="0"/>
          </a:p>
        </p:txBody>
      </p:sp>
      <p:sp>
        <p:nvSpPr>
          <p:cNvPr id="3" name="Content Placeholder 2"/>
          <p:cNvSpPr>
            <a:spLocks noGrp="1"/>
          </p:cNvSpPr>
          <p:nvPr>
            <p:ph idx="1"/>
          </p:nvPr>
        </p:nvSpPr>
        <p:spPr/>
        <p:txBody>
          <a:bodyPr anchor="t">
            <a:normAutofit/>
          </a:bodyPr>
          <a:lstStyle/>
          <a:p>
            <a:endParaRPr lang="en-GB" dirty="0" smtClean="0"/>
          </a:p>
          <a:p>
            <a:r>
              <a:rPr lang="en-GB" dirty="0" smtClean="0"/>
              <a:t>Your parents </a:t>
            </a:r>
            <a:r>
              <a:rPr lang="en-GB" dirty="0"/>
              <a:t>are not interested in </a:t>
            </a:r>
            <a:r>
              <a:rPr lang="en-GB" dirty="0" smtClean="0"/>
              <a:t>you. </a:t>
            </a:r>
          </a:p>
          <a:p>
            <a:pPr marL="0" indent="0">
              <a:buNone/>
            </a:pPr>
            <a:endParaRPr lang="en-GB" dirty="0" smtClean="0"/>
          </a:p>
          <a:p>
            <a:r>
              <a:rPr lang="en-GB" dirty="0" smtClean="0"/>
              <a:t>Do </a:t>
            </a:r>
            <a:r>
              <a:rPr lang="en-GB" dirty="0"/>
              <a:t>not tell your friends about us, as they will be </a:t>
            </a:r>
            <a:r>
              <a:rPr lang="en-GB" dirty="0" smtClean="0"/>
              <a:t>jealous. </a:t>
            </a:r>
          </a:p>
          <a:p>
            <a:pPr marL="0" indent="0">
              <a:buNone/>
            </a:pPr>
            <a:endParaRPr lang="en-GB" dirty="0" smtClean="0"/>
          </a:p>
          <a:p>
            <a:r>
              <a:rPr lang="en-GB" dirty="0" smtClean="0"/>
              <a:t>I </a:t>
            </a:r>
            <a:r>
              <a:rPr lang="en-GB" dirty="0"/>
              <a:t>will sort all your problems, as I am always here for </a:t>
            </a:r>
            <a:r>
              <a:rPr lang="en-GB" dirty="0" smtClean="0"/>
              <a:t>you. </a:t>
            </a:r>
          </a:p>
          <a:p>
            <a:pPr marL="0" indent="0">
              <a:buNone/>
            </a:pPr>
            <a:endParaRPr lang="en-GB" dirty="0" smtClean="0"/>
          </a:p>
          <a:p>
            <a:r>
              <a:rPr lang="en-GB" dirty="0" smtClean="0"/>
              <a:t>Your parents </a:t>
            </a:r>
            <a:r>
              <a:rPr lang="en-GB" dirty="0"/>
              <a:t>do not love </a:t>
            </a:r>
            <a:r>
              <a:rPr lang="en-GB" dirty="0" smtClean="0"/>
              <a:t>you, </a:t>
            </a:r>
            <a:r>
              <a:rPr lang="en-GB" dirty="0"/>
              <a:t>like </a:t>
            </a:r>
            <a:r>
              <a:rPr lang="en-GB" dirty="0" smtClean="0"/>
              <a:t>I do.</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350239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maintain silence children may be told…</a:t>
            </a:r>
            <a:endParaRPr lang="en-GB" dirty="0"/>
          </a:p>
        </p:txBody>
      </p:sp>
      <p:sp>
        <p:nvSpPr>
          <p:cNvPr id="3" name="Content Placeholder 2"/>
          <p:cNvSpPr>
            <a:spLocks noGrp="1"/>
          </p:cNvSpPr>
          <p:nvPr>
            <p:ph idx="1"/>
          </p:nvPr>
        </p:nvSpPr>
        <p:spPr/>
        <p:txBody>
          <a:bodyPr anchor="t"/>
          <a:lstStyle/>
          <a:p>
            <a:pPr marL="0" indent="0">
              <a:buNone/>
            </a:pPr>
            <a:endParaRPr lang="en-GB" dirty="0" smtClean="0"/>
          </a:p>
          <a:p>
            <a:r>
              <a:rPr lang="en-GB" dirty="0"/>
              <a:t>N</a:t>
            </a:r>
            <a:r>
              <a:rPr lang="en-GB" dirty="0" smtClean="0"/>
              <a:t>obody</a:t>
            </a:r>
            <a:r>
              <a:rPr lang="en-GB" dirty="0"/>
              <a:t>, including your parents, will believe </a:t>
            </a:r>
            <a:r>
              <a:rPr lang="en-GB" dirty="0" smtClean="0"/>
              <a:t>you. </a:t>
            </a:r>
            <a:endParaRPr lang="en-GB" dirty="0"/>
          </a:p>
          <a:p>
            <a:r>
              <a:rPr lang="en-GB" dirty="0"/>
              <a:t>They will hate </a:t>
            </a:r>
            <a:r>
              <a:rPr lang="en-GB" dirty="0" smtClean="0"/>
              <a:t>you. </a:t>
            </a:r>
            <a:endParaRPr lang="en-GB" dirty="0"/>
          </a:p>
          <a:p>
            <a:r>
              <a:rPr lang="en-GB" dirty="0"/>
              <a:t>They will punish </a:t>
            </a:r>
            <a:r>
              <a:rPr lang="en-GB" dirty="0" smtClean="0"/>
              <a:t>you. </a:t>
            </a:r>
            <a:endParaRPr lang="en-GB" dirty="0"/>
          </a:p>
          <a:p>
            <a:r>
              <a:rPr lang="en-GB" dirty="0"/>
              <a:t>You will be taken into care and never see your parents </a:t>
            </a:r>
            <a:r>
              <a:rPr lang="en-GB" dirty="0" smtClean="0"/>
              <a:t>again. </a:t>
            </a:r>
            <a:endParaRPr lang="en-GB" dirty="0"/>
          </a:p>
          <a:p>
            <a:r>
              <a:rPr lang="en-GB" dirty="0" smtClean="0"/>
              <a:t>You are </a:t>
            </a:r>
            <a:r>
              <a:rPr lang="en-GB" dirty="0"/>
              <a:t>responsible for what </a:t>
            </a:r>
            <a:r>
              <a:rPr lang="en-GB" dirty="0" smtClean="0"/>
              <a:t>happened. </a:t>
            </a:r>
            <a:endParaRPr lang="en-GB" dirty="0"/>
          </a:p>
          <a:p>
            <a:r>
              <a:rPr lang="en-GB" dirty="0" smtClean="0"/>
              <a:t>You enjoyed it</a:t>
            </a:r>
            <a:r>
              <a:rPr lang="en-GB" dirty="0"/>
              <a:t>, if </a:t>
            </a:r>
            <a:r>
              <a:rPr lang="en-GB" dirty="0" smtClean="0"/>
              <a:t>you </a:t>
            </a:r>
            <a:r>
              <a:rPr lang="en-GB" dirty="0"/>
              <a:t>had not, </a:t>
            </a:r>
            <a:r>
              <a:rPr lang="en-GB" dirty="0" smtClean="0"/>
              <a:t>you would have stopped it. </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262493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Ray Wyre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“They thought sex offenders were one-offs and wouldn’t do it again; they didn’t understand that it’s a lifelong pattern of behaviour.....”</a:t>
            </a:r>
          </a:p>
          <a:p>
            <a:pPr marL="0" indent="0">
              <a:buNone/>
            </a:pPr>
            <a:endParaRPr lang="en-GB" dirty="0" smtClean="0"/>
          </a:p>
          <a:p>
            <a:pPr marL="0" indent="0">
              <a:buNone/>
            </a:pPr>
            <a:r>
              <a:rPr lang="en-GB" sz="2000" b="1" u="sng" dirty="0" smtClean="0"/>
              <a:t>Sunday Times June 2008 </a:t>
            </a:r>
          </a:p>
          <a:p>
            <a:pPr marL="0" indent="0"/>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Common traits found in fixated paedophiles</a:t>
            </a:r>
            <a:endParaRPr lang="en-GB" dirty="0"/>
          </a:p>
        </p:txBody>
      </p:sp>
      <p:sp>
        <p:nvSpPr>
          <p:cNvPr id="3" name="Content Placeholder 2"/>
          <p:cNvSpPr>
            <a:spLocks noGrp="1"/>
          </p:cNvSpPr>
          <p:nvPr>
            <p:ph idx="1"/>
          </p:nvPr>
        </p:nvSpPr>
        <p:spPr/>
        <p:txBody>
          <a:bodyPr anchor="ctr">
            <a:normAutofit/>
          </a:bodyPr>
          <a:lstStyle/>
          <a:p>
            <a:pPr>
              <a:spcBef>
                <a:spcPts val="0"/>
              </a:spcBef>
            </a:pPr>
            <a:r>
              <a:rPr lang="en-GB" dirty="0" smtClean="0"/>
              <a:t>Molest </a:t>
            </a:r>
            <a:r>
              <a:rPr lang="en-GB" dirty="0"/>
              <a:t>large numbers of </a:t>
            </a:r>
            <a:r>
              <a:rPr lang="en-GB" dirty="0" smtClean="0"/>
              <a:t>children. </a:t>
            </a:r>
            <a:endParaRPr lang="en-GB" dirty="0"/>
          </a:p>
          <a:p>
            <a:pPr>
              <a:spcBef>
                <a:spcPts val="0"/>
              </a:spcBef>
            </a:pPr>
            <a:r>
              <a:rPr lang="en-GB" dirty="0"/>
              <a:t>Uses child erotic </a:t>
            </a:r>
            <a:r>
              <a:rPr lang="en-GB" dirty="0" smtClean="0"/>
              <a:t>material. </a:t>
            </a:r>
            <a:endParaRPr lang="en-GB" dirty="0"/>
          </a:p>
          <a:p>
            <a:pPr>
              <a:spcBef>
                <a:spcPts val="0"/>
              </a:spcBef>
            </a:pPr>
            <a:r>
              <a:rPr lang="en-GB" dirty="0"/>
              <a:t>Uses child abusive </a:t>
            </a:r>
            <a:r>
              <a:rPr lang="en-GB" dirty="0" smtClean="0"/>
              <a:t>images. </a:t>
            </a:r>
          </a:p>
          <a:p>
            <a:pPr>
              <a:spcBef>
                <a:spcPts val="0"/>
              </a:spcBef>
            </a:pPr>
            <a:r>
              <a:rPr lang="en-GB" dirty="0" smtClean="0"/>
              <a:t>If he has </a:t>
            </a:r>
            <a:r>
              <a:rPr lang="en-GB" dirty="0"/>
              <a:t>friends they may be </a:t>
            </a:r>
            <a:r>
              <a:rPr lang="en-GB" dirty="0" smtClean="0"/>
              <a:t>paedophiles. </a:t>
            </a:r>
            <a:endParaRPr lang="en-GB" dirty="0"/>
          </a:p>
          <a:p>
            <a:pPr>
              <a:spcBef>
                <a:spcPts val="0"/>
              </a:spcBef>
            </a:pPr>
            <a:r>
              <a:rPr lang="en-GB" dirty="0"/>
              <a:t>Poor relationships with </a:t>
            </a:r>
            <a:r>
              <a:rPr lang="en-GB" dirty="0" smtClean="0"/>
              <a:t>peers. </a:t>
            </a:r>
            <a:endParaRPr lang="en-GB" dirty="0"/>
          </a:p>
          <a:p>
            <a:pPr>
              <a:spcBef>
                <a:spcPts val="0"/>
              </a:spcBef>
            </a:pPr>
            <a:r>
              <a:rPr lang="en-GB" dirty="0"/>
              <a:t>Lives alone or with parents or </a:t>
            </a:r>
            <a:r>
              <a:rPr lang="en-GB" dirty="0" smtClean="0"/>
              <a:t>mother. </a:t>
            </a:r>
            <a:endParaRPr lang="en-GB" dirty="0"/>
          </a:p>
          <a:p>
            <a:pPr>
              <a:spcBef>
                <a:spcPts val="0"/>
              </a:spcBef>
            </a:pPr>
            <a:r>
              <a:rPr lang="en-GB" dirty="0"/>
              <a:t>Will have preference to children of a particular age </a:t>
            </a:r>
            <a:r>
              <a:rPr lang="en-GB" dirty="0" smtClean="0"/>
              <a:t>range. </a:t>
            </a:r>
          </a:p>
          <a:p>
            <a:pPr>
              <a:spcBef>
                <a:spcPts val="0"/>
              </a:spcBef>
            </a:pPr>
            <a:r>
              <a:rPr lang="en-GB" dirty="0" smtClean="0"/>
              <a:t>Over </a:t>
            </a:r>
            <a:r>
              <a:rPr lang="en-GB" dirty="0"/>
              <a:t>25 years of age, yet has no dating pattern with men or women. </a:t>
            </a:r>
            <a:endParaRPr lang="en-GB" dirty="0" smtClean="0"/>
          </a:p>
          <a:p>
            <a:pPr>
              <a:spcBef>
                <a:spcPts val="0"/>
              </a:spcBef>
            </a:pPr>
            <a:r>
              <a:rPr lang="en-GB" dirty="0"/>
              <a:t>Presents himself to be a nice </a:t>
            </a:r>
            <a:r>
              <a:rPr lang="en-GB" dirty="0" smtClean="0"/>
              <a:t>man. </a:t>
            </a:r>
          </a:p>
          <a:p>
            <a:pPr>
              <a:spcBef>
                <a:spcPts val="0"/>
              </a:spcBef>
            </a:pPr>
            <a:r>
              <a:rPr lang="en-GB" dirty="0"/>
              <a:t>Uses positions of authority to seduce. </a:t>
            </a:r>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6704842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692696"/>
            <a:ext cx="7239000" cy="5763040"/>
          </a:xfrm>
        </p:spPr>
        <p:txBody>
          <a:bodyPr anchor="ctr">
            <a:normAutofit fontScale="92500" lnSpcReduction="20000"/>
          </a:bodyPr>
          <a:lstStyle/>
          <a:p>
            <a:pPr>
              <a:lnSpc>
                <a:spcPct val="120000"/>
              </a:lnSpc>
              <a:spcBef>
                <a:spcPts val="0"/>
              </a:spcBef>
            </a:pPr>
            <a:r>
              <a:rPr lang="en-GB" sz="2800" dirty="0"/>
              <a:t>May have pictures and decorations in home that appeal to children. </a:t>
            </a:r>
          </a:p>
          <a:p>
            <a:pPr>
              <a:lnSpc>
                <a:spcPct val="120000"/>
              </a:lnSpc>
              <a:spcBef>
                <a:spcPts val="0"/>
              </a:spcBef>
            </a:pPr>
            <a:r>
              <a:rPr lang="en-GB" sz="2800" dirty="0" smtClean="0"/>
              <a:t>Selects </a:t>
            </a:r>
            <a:r>
              <a:rPr lang="en-GB" sz="2800" dirty="0"/>
              <a:t>vulnerable children, physically and emotionally </a:t>
            </a:r>
            <a:r>
              <a:rPr lang="en-GB" sz="2800" dirty="0" smtClean="0"/>
              <a:t>neglected. </a:t>
            </a:r>
            <a:endParaRPr lang="en-GB" sz="2800" dirty="0"/>
          </a:p>
          <a:p>
            <a:pPr>
              <a:lnSpc>
                <a:spcPct val="120000"/>
              </a:lnSpc>
              <a:spcBef>
                <a:spcPts val="0"/>
              </a:spcBef>
            </a:pPr>
            <a:r>
              <a:rPr lang="en-GB" sz="2800" dirty="0"/>
              <a:t>May be associated with or belong to a children’s </a:t>
            </a:r>
            <a:r>
              <a:rPr lang="en-GB" sz="2800" dirty="0" smtClean="0"/>
              <a:t>organisation. </a:t>
            </a:r>
          </a:p>
          <a:p>
            <a:pPr>
              <a:lnSpc>
                <a:spcPct val="120000"/>
              </a:lnSpc>
              <a:spcBef>
                <a:spcPts val="0"/>
              </a:spcBef>
            </a:pPr>
            <a:r>
              <a:rPr lang="en-GB" sz="2800" dirty="0" smtClean="0"/>
              <a:t>Describes </a:t>
            </a:r>
            <a:r>
              <a:rPr lang="en-GB" sz="2800" dirty="0"/>
              <a:t>children as clean, pure, innocent, rosebud, angel, cherub or </a:t>
            </a:r>
            <a:r>
              <a:rPr lang="en-GB" sz="2800" dirty="0" smtClean="0"/>
              <a:t>princess. </a:t>
            </a:r>
            <a:endParaRPr lang="en-GB" sz="2800" dirty="0"/>
          </a:p>
          <a:p>
            <a:pPr>
              <a:lnSpc>
                <a:spcPct val="120000"/>
              </a:lnSpc>
              <a:spcBef>
                <a:spcPts val="0"/>
              </a:spcBef>
            </a:pPr>
            <a:r>
              <a:rPr lang="en-GB" sz="2800" dirty="0"/>
              <a:t>Enjoys photographing </a:t>
            </a:r>
            <a:r>
              <a:rPr lang="en-GB" sz="2800" dirty="0" smtClean="0"/>
              <a:t>children. </a:t>
            </a:r>
            <a:endParaRPr lang="en-GB" sz="2800" dirty="0"/>
          </a:p>
          <a:p>
            <a:pPr>
              <a:lnSpc>
                <a:spcPct val="120000"/>
              </a:lnSpc>
              <a:spcBef>
                <a:spcPts val="0"/>
              </a:spcBef>
            </a:pPr>
            <a:r>
              <a:rPr lang="en-GB" sz="2800" dirty="0"/>
              <a:t>May prefer limited sexual </a:t>
            </a:r>
            <a:r>
              <a:rPr lang="en-GB" sz="2800" dirty="0" smtClean="0"/>
              <a:t>involvement. </a:t>
            </a:r>
            <a:endParaRPr lang="en-GB" sz="2800" dirty="0"/>
          </a:p>
          <a:p>
            <a:pPr>
              <a:lnSpc>
                <a:spcPct val="120000"/>
              </a:lnSpc>
              <a:spcBef>
                <a:spcPts val="0"/>
              </a:spcBef>
            </a:pPr>
            <a:r>
              <a:rPr lang="en-GB" sz="2800" dirty="0"/>
              <a:t>Knows how to talk to children and more especially knows how to </a:t>
            </a:r>
            <a:r>
              <a:rPr lang="en-GB" sz="2800" dirty="0" smtClean="0"/>
              <a:t>listen. </a:t>
            </a:r>
            <a:endParaRPr lang="en-GB" sz="2800" dirty="0"/>
          </a:p>
          <a:p>
            <a:pPr>
              <a:lnSpc>
                <a:spcPct val="120000"/>
              </a:lnSpc>
              <a:spcBef>
                <a:spcPts val="0"/>
              </a:spcBef>
            </a:pPr>
            <a:r>
              <a:rPr lang="en-GB" sz="2800" dirty="0"/>
              <a:t>Suffered perceived child </a:t>
            </a:r>
            <a:r>
              <a:rPr lang="en-GB" sz="2800" dirty="0" smtClean="0"/>
              <a:t>abuse. </a:t>
            </a:r>
            <a:endParaRPr lang="en-GB" sz="2800" dirty="0"/>
          </a:p>
          <a:p>
            <a:pPr>
              <a:lnSpc>
                <a:spcPct val="120000"/>
              </a:lnSpc>
              <a:spcBef>
                <a:spcPts val="0"/>
              </a:spcBef>
            </a:pPr>
            <a:r>
              <a:rPr lang="en-GB" sz="2800" dirty="0"/>
              <a:t>Interest began in adolescence</a:t>
            </a:r>
            <a:r>
              <a:rPr lang="en-GB" sz="2800" dirty="0" smtClean="0"/>
              <a:t>. </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373836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excuses may they give for their behaviour?</a:t>
            </a:r>
            <a:endParaRPr lang="en-GB" dirty="0"/>
          </a:p>
        </p:txBody>
      </p:sp>
      <p:sp>
        <p:nvSpPr>
          <p:cNvPr id="3" name="Content Placeholder 2"/>
          <p:cNvSpPr>
            <a:spLocks noGrp="1"/>
          </p:cNvSpPr>
          <p:nvPr>
            <p:ph idx="1"/>
          </p:nvPr>
        </p:nvSpPr>
        <p:spPr/>
        <p:txBody>
          <a:bodyPr anchor="t"/>
          <a:lstStyle/>
          <a:p>
            <a:pPr>
              <a:lnSpc>
                <a:spcPct val="90000"/>
              </a:lnSpc>
            </a:pPr>
            <a:endParaRPr lang="en-GB" dirty="0" smtClean="0"/>
          </a:p>
          <a:p>
            <a:pPr>
              <a:lnSpc>
                <a:spcPct val="90000"/>
              </a:lnSpc>
            </a:pPr>
            <a:r>
              <a:rPr lang="en-GB" dirty="0" smtClean="0"/>
              <a:t>Incident </a:t>
            </a:r>
            <a:r>
              <a:rPr lang="en-GB" dirty="0"/>
              <a:t>is a one off and out of character</a:t>
            </a:r>
            <a:r>
              <a:rPr lang="en-GB" dirty="0" smtClean="0"/>
              <a:t>… they </a:t>
            </a:r>
            <a:r>
              <a:rPr lang="en-GB" dirty="0"/>
              <a:t>are likely to have committed numerous other offences</a:t>
            </a:r>
            <a:r>
              <a:rPr lang="en-GB" dirty="0" smtClean="0"/>
              <a:t>!! </a:t>
            </a:r>
            <a:endParaRPr lang="en-GB" dirty="0"/>
          </a:p>
          <a:p>
            <a:pPr>
              <a:lnSpc>
                <a:spcPct val="90000"/>
              </a:lnSpc>
            </a:pPr>
            <a:r>
              <a:rPr lang="en-GB" dirty="0"/>
              <a:t>Abuse is part of normal adolescent development and the child needed to be taught </a:t>
            </a:r>
            <a:r>
              <a:rPr lang="en-GB" dirty="0" smtClean="0"/>
              <a:t>correctly. </a:t>
            </a:r>
            <a:endParaRPr lang="en-GB" dirty="0"/>
          </a:p>
          <a:p>
            <a:pPr>
              <a:lnSpc>
                <a:spcPct val="90000"/>
              </a:lnSpc>
            </a:pPr>
            <a:r>
              <a:rPr lang="en-GB" dirty="0" smtClean="0"/>
              <a:t>They were intoxicated </a:t>
            </a:r>
            <a:r>
              <a:rPr lang="en-GB" dirty="0"/>
              <a:t>by alcohol or </a:t>
            </a:r>
            <a:r>
              <a:rPr lang="en-GB" dirty="0" smtClean="0"/>
              <a:t>drugs. </a:t>
            </a:r>
            <a:endParaRPr lang="en-GB" dirty="0"/>
          </a:p>
          <a:p>
            <a:pPr>
              <a:lnSpc>
                <a:spcPct val="90000"/>
              </a:lnSpc>
            </a:pPr>
            <a:r>
              <a:rPr lang="en-GB" dirty="0" smtClean="0"/>
              <a:t>The </a:t>
            </a:r>
            <a:r>
              <a:rPr lang="en-GB" dirty="0"/>
              <a:t>child wanted the sexual experience and they enjoyed </a:t>
            </a:r>
            <a:r>
              <a:rPr lang="en-GB" dirty="0" smtClean="0"/>
              <a:t>it. </a:t>
            </a:r>
            <a:endParaRPr lang="en-GB" dirty="0"/>
          </a:p>
          <a:p>
            <a:pPr>
              <a:lnSpc>
                <a:spcPct val="90000"/>
              </a:lnSpc>
            </a:pPr>
            <a:r>
              <a:rPr lang="en-GB" dirty="0" smtClean="0"/>
              <a:t>They were </a:t>
            </a:r>
            <a:r>
              <a:rPr lang="en-GB" dirty="0"/>
              <a:t>suffering from </a:t>
            </a:r>
            <a:r>
              <a:rPr lang="en-GB" dirty="0" smtClean="0"/>
              <a:t>stress. </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6438592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It was an accident. </a:t>
            </a:r>
          </a:p>
          <a:p>
            <a:r>
              <a:rPr lang="en-GB" dirty="0"/>
              <a:t>They were abused as a child, so they will do it to others. </a:t>
            </a:r>
          </a:p>
          <a:p>
            <a:r>
              <a:rPr lang="en-GB" dirty="0"/>
              <a:t>Its natural and does not cause any harm. </a:t>
            </a:r>
          </a:p>
          <a:p>
            <a:r>
              <a:rPr lang="en-GB" dirty="0"/>
              <a:t>Its being going on since the year dot so what’s the problem. </a:t>
            </a:r>
          </a:p>
          <a:p>
            <a:r>
              <a:rPr lang="en-GB" dirty="0"/>
              <a:t>They do it in other cultures. </a:t>
            </a:r>
          </a:p>
          <a:p>
            <a:r>
              <a:rPr lang="en-GB" dirty="0"/>
              <a:t>Their partner doesn’t want sex anymore, so having sex with the child keeps the family together. </a:t>
            </a:r>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650897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GB" dirty="0"/>
          </a:p>
        </p:txBody>
      </p:sp>
      <p:sp>
        <p:nvSpPr>
          <p:cNvPr id="3" name="Content Placeholder 2"/>
          <p:cNvSpPr>
            <a:spLocks noGrp="1"/>
          </p:cNvSpPr>
          <p:nvPr>
            <p:ph idx="1"/>
          </p:nvPr>
        </p:nvSpPr>
        <p:spPr/>
        <p:txBody>
          <a:bodyPr anchor="t"/>
          <a:lstStyle/>
          <a:p>
            <a:pPr marL="0" lvl="0" indent="0">
              <a:buNone/>
            </a:pPr>
            <a:r>
              <a:rPr lang="en-GB" dirty="0"/>
              <a:t>48% of the paedophiles found their victims through babysitting. </a:t>
            </a:r>
            <a:endParaRPr lang="en-GB" dirty="0" smtClean="0"/>
          </a:p>
          <a:p>
            <a:pPr marL="0" lvl="0" indent="0">
              <a:buNone/>
            </a:pPr>
            <a:endParaRPr lang="en-GB" dirty="0"/>
          </a:p>
          <a:p>
            <a:pPr marL="0" indent="0">
              <a:buNone/>
            </a:pPr>
            <a:r>
              <a:rPr lang="en-GB" dirty="0" smtClean="0"/>
              <a:t>30</a:t>
            </a:r>
            <a:r>
              <a:rPr lang="en-GB" dirty="0"/>
              <a:t>% of the paedophiles had </a:t>
            </a:r>
            <a:r>
              <a:rPr lang="en-GB" i="1" dirty="0"/>
              <a:t>each </a:t>
            </a:r>
            <a:r>
              <a:rPr lang="en-GB" dirty="0"/>
              <a:t>committed offences against 10 to </a:t>
            </a:r>
            <a:r>
              <a:rPr lang="en-GB" i="1" dirty="0"/>
              <a:t>450 </a:t>
            </a:r>
            <a:r>
              <a:rPr lang="en-GB" dirty="0"/>
              <a:t>victims, 70% had between 1 to 10 victims. </a:t>
            </a:r>
            <a:endParaRPr lang="en-GB" dirty="0" smtClean="0"/>
          </a:p>
          <a:p>
            <a:pPr marL="0" indent="0">
              <a:buNone/>
            </a:pPr>
            <a:endParaRPr lang="en-GB" dirty="0" smtClean="0"/>
          </a:p>
          <a:p>
            <a:pPr marL="0" indent="0">
              <a:buNone/>
            </a:pPr>
            <a:r>
              <a:rPr lang="en-GB" dirty="0" smtClean="0"/>
              <a:t>66</a:t>
            </a:r>
            <a:r>
              <a:rPr lang="en-GB" dirty="0"/>
              <a:t>% of paedophiles are known to the child, 34% are strangers. </a:t>
            </a:r>
          </a:p>
          <a:p>
            <a:pPr marL="0" lvl="0" indent="0">
              <a:buNone/>
            </a:pPr>
            <a:endParaRPr lang="en-GB" dirty="0"/>
          </a:p>
          <a:p>
            <a:pPr>
              <a:lnSpc>
                <a:spcPct val="90000"/>
              </a:lnSpc>
              <a:buNone/>
            </a:pPr>
            <a:r>
              <a:rPr lang="en-GB" sz="2000" b="1" u="sng" dirty="0" err="1" smtClean="0"/>
              <a:t>Kidscape</a:t>
            </a:r>
            <a:r>
              <a:rPr lang="en-GB" sz="2000" b="1" u="sng" dirty="0" smtClean="0"/>
              <a:t> </a:t>
            </a:r>
            <a:r>
              <a:rPr lang="en-GB" sz="2000" b="1" u="sng" dirty="0"/>
              <a:t>2008</a:t>
            </a:r>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8798311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spcBef>
                <a:spcPts val="0"/>
              </a:spcBef>
              <a:buNone/>
            </a:pPr>
            <a:r>
              <a:rPr lang="en-GB" dirty="0" smtClean="0"/>
              <a:t> </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graphicFrame>
        <p:nvGraphicFramePr>
          <p:cNvPr id="5" name="Chart 4"/>
          <p:cNvGraphicFramePr/>
          <p:nvPr>
            <p:extLst>
              <p:ext uri="{D42A27DB-BD31-4B8C-83A1-F6EECF244321}">
                <p14:modId xmlns="" xmlns:p14="http://schemas.microsoft.com/office/powerpoint/2010/main" val="1997029516"/>
              </p:ext>
            </p:extLst>
          </p:nvPr>
        </p:nvGraphicFramePr>
        <p:xfrm>
          <a:off x="251520" y="188640"/>
          <a:ext cx="7368480"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699915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spcBef>
                <a:spcPts val="0"/>
              </a:spcBef>
              <a:buNone/>
            </a:pPr>
            <a:endParaRPr lang="en-GB" dirty="0" smtClean="0"/>
          </a:p>
          <a:p>
            <a:pPr marL="0" indent="0">
              <a:spcBef>
                <a:spcPts val="0"/>
              </a:spcBef>
              <a:buNone/>
            </a:pPr>
            <a:r>
              <a:rPr lang="en-GB" dirty="0" smtClean="0"/>
              <a:t>“There </a:t>
            </a:r>
            <a:r>
              <a:rPr lang="en-GB" dirty="0"/>
              <a:t>are about 110,000 convicted paedophiles in this country, the majority of whom have been offending for six years or more before they are convicted for the first time</a:t>
            </a:r>
            <a:r>
              <a:rPr lang="en-GB" dirty="0" smtClean="0"/>
              <a:t>.”</a:t>
            </a:r>
            <a:endParaRPr lang="en-GB" dirty="0"/>
          </a:p>
          <a:p>
            <a:pPr marL="0" indent="0">
              <a:spcBef>
                <a:spcPts val="0"/>
              </a:spcBef>
              <a:buNone/>
            </a:pPr>
            <a:endParaRPr lang="en-GB" dirty="0"/>
          </a:p>
          <a:p>
            <a:pPr marL="0" indent="0">
              <a:spcBef>
                <a:spcPts val="0"/>
              </a:spcBef>
              <a:buNone/>
            </a:pPr>
            <a:r>
              <a:rPr lang="en-GB" sz="2000" b="1" u="sng" dirty="0"/>
              <a:t>Times Online August 2008</a:t>
            </a:r>
          </a:p>
          <a:p>
            <a:pPr>
              <a:spcBef>
                <a:spcPts val="0"/>
              </a:spcBef>
            </a:pPr>
            <a:endParaRPr lang="en-GB" dirty="0"/>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36851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sp>
        <p:nvSpPr>
          <p:cNvPr id="3" name="Content Placeholder 2"/>
          <p:cNvSpPr>
            <a:spLocks noGrp="1"/>
          </p:cNvSpPr>
          <p:nvPr>
            <p:ph idx="1"/>
          </p:nvPr>
        </p:nvSpPr>
        <p:spPr/>
        <p:txBody>
          <a:bodyPr anchor="ctr">
            <a:normAutofit fontScale="92500" lnSpcReduction="10000"/>
          </a:bodyPr>
          <a:lstStyle/>
          <a:p>
            <a:r>
              <a:rPr lang="en-GB" dirty="0"/>
              <a:t>What is a paedophile?</a:t>
            </a:r>
          </a:p>
          <a:p>
            <a:r>
              <a:rPr lang="en-GB" dirty="0"/>
              <a:t>What percentage are women? </a:t>
            </a:r>
          </a:p>
          <a:p>
            <a:r>
              <a:rPr lang="en-GB" dirty="0"/>
              <a:t>Name three places where paedophiles will frequent?</a:t>
            </a:r>
          </a:p>
          <a:p>
            <a:r>
              <a:rPr lang="en-GB" dirty="0" smtClean="0"/>
              <a:t>What percentage of child </a:t>
            </a:r>
            <a:r>
              <a:rPr lang="en-GB" dirty="0"/>
              <a:t>abuse victims are abused by </a:t>
            </a:r>
            <a:r>
              <a:rPr lang="en-GB" dirty="0" smtClean="0"/>
              <a:t>strangers?</a:t>
            </a:r>
            <a:endParaRPr lang="en-GB" dirty="0"/>
          </a:p>
          <a:p>
            <a:r>
              <a:rPr lang="en-GB" dirty="0"/>
              <a:t>What percentage of paedophiles were abused as a child?</a:t>
            </a:r>
          </a:p>
          <a:p>
            <a:r>
              <a:rPr lang="en-GB" dirty="0"/>
              <a:t>What age do most paedophiles start their offending behaviour?</a:t>
            </a:r>
          </a:p>
          <a:p>
            <a:r>
              <a:rPr lang="en-GB" dirty="0"/>
              <a:t>How many convicted paedophiles are there in the UK</a:t>
            </a:r>
            <a:r>
              <a:rPr lang="en-GB" dirty="0" smtClean="0"/>
              <a:t>?</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6155623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Research </a:t>
            </a:r>
            <a:r>
              <a:rPr lang="en-GB" dirty="0"/>
              <a:t>conducted over 20 years suggested that most offenders commenced abusing in their adolescence, average age 14 years</a:t>
            </a:r>
            <a:r>
              <a:rPr lang="en-GB" dirty="0" smtClean="0"/>
              <a:t>. </a:t>
            </a:r>
          </a:p>
          <a:p>
            <a:pPr marL="0" indent="0">
              <a:buNone/>
            </a:pPr>
            <a:endParaRPr lang="en-GB" dirty="0" smtClean="0"/>
          </a:p>
          <a:p>
            <a:pPr marL="0" indent="0">
              <a:buNone/>
            </a:pPr>
            <a:r>
              <a:rPr lang="en-GB" dirty="0" smtClean="0"/>
              <a:t>50</a:t>
            </a:r>
            <a:r>
              <a:rPr lang="en-GB" dirty="0"/>
              <a:t>% of target group had committed 380 offences by time they reached adulthood.</a:t>
            </a:r>
            <a:r>
              <a:rPr lang="en-GB" u="sng" dirty="0"/>
              <a:t> </a:t>
            </a:r>
          </a:p>
          <a:p>
            <a:endParaRPr lang="en-GB" u="sng" dirty="0"/>
          </a:p>
          <a:p>
            <a:pPr>
              <a:buNone/>
            </a:pPr>
            <a:r>
              <a:rPr lang="en-GB" sz="2000" b="1" u="sng" dirty="0"/>
              <a:t>NSPCC 2007</a:t>
            </a:r>
            <a:endParaRPr lang="en-GB" sz="2000" b="1" dirty="0"/>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315771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many paedophiles were abused as children?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r>
              <a:rPr lang="en-GB" dirty="0" smtClean="0"/>
              <a:t>30 percent of paedophiles were sexually abused themselves as children</a:t>
            </a:r>
          </a:p>
          <a:p>
            <a:pPr marL="0" indent="0">
              <a:buNone/>
            </a:pPr>
            <a:endParaRPr lang="en-GB" dirty="0" smtClean="0"/>
          </a:p>
          <a:p>
            <a:pPr marL="0" indent="0">
              <a:buNone/>
            </a:pPr>
            <a:r>
              <a:rPr lang="en-GB" dirty="0" smtClean="0"/>
              <a:t>Abel 1987</a:t>
            </a:r>
          </a:p>
          <a:p>
            <a:pPr marL="0" indent="0">
              <a:buNone/>
            </a:pPr>
            <a:endParaRPr lang="en-GB" dirty="0" smtClean="0"/>
          </a:p>
          <a:p>
            <a:pPr marL="0" indent="0">
              <a:buNone/>
            </a:pPr>
            <a:r>
              <a:rPr lang="en-GB" sz="2000" u="sng" dirty="0" smtClean="0"/>
              <a:t>Psychiatric News May 19, 2006 Volume 41 Number 10 Page 37 </a:t>
            </a:r>
            <a:r>
              <a:rPr lang="en-GB" u="sng" dirty="0" smtClean="0"/>
              <a:t/>
            </a:r>
            <a:br>
              <a:rPr lang="en-GB" u="sng" dirty="0" smtClean="0"/>
            </a:br>
            <a:endParaRPr lang="en-GB" u="sng"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612282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Female paedophiles</a:t>
            </a:r>
            <a:endParaRPr lang="en-GB" dirty="0"/>
          </a:p>
        </p:txBody>
      </p:sp>
      <p:sp>
        <p:nvSpPr>
          <p:cNvPr id="3" name="Content Placeholder 2"/>
          <p:cNvSpPr>
            <a:spLocks noGrp="1"/>
          </p:cNvSpPr>
          <p:nvPr>
            <p:ph idx="1"/>
          </p:nvPr>
        </p:nvSpPr>
        <p:spPr/>
        <p:txBody>
          <a:bodyPr anchor="t"/>
          <a:lstStyle/>
          <a:p>
            <a:pPr marL="0" indent="0">
              <a:buNone/>
            </a:pPr>
            <a:endParaRPr lang="en-GB" dirty="0" smtClean="0"/>
          </a:p>
          <a:p>
            <a:pPr marL="0" indent="0">
              <a:buNone/>
            </a:pPr>
            <a:r>
              <a:rPr lang="en-GB" dirty="0" smtClean="0"/>
              <a:t>“Between </a:t>
            </a:r>
            <a:r>
              <a:rPr lang="en-GB" dirty="0"/>
              <a:t>5% and 10% of abuse against pre-pubescent children in the UK is committed by females, but only about 5% is thought to involve a woman acting </a:t>
            </a:r>
            <a:r>
              <a:rPr lang="en-GB" dirty="0" smtClean="0"/>
              <a:t>alone”.</a:t>
            </a:r>
            <a:endParaRPr lang="en-GB" dirty="0"/>
          </a:p>
          <a:p>
            <a:pPr>
              <a:buNone/>
            </a:pPr>
            <a:endParaRPr lang="en-GB" dirty="0"/>
          </a:p>
          <a:p>
            <a:pPr>
              <a:buNone/>
            </a:pPr>
            <a:r>
              <a:rPr lang="en-GB" sz="2000" b="1" u="sng" dirty="0" smtClean="0"/>
              <a:t>Professor </a:t>
            </a:r>
            <a:r>
              <a:rPr lang="en-GB" sz="2000" b="1" u="sng" dirty="0"/>
              <a:t>Kevin Browne 2009</a:t>
            </a:r>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4417472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“Some </a:t>
            </a:r>
            <a:r>
              <a:rPr lang="en-GB" dirty="0"/>
              <a:t>believe that society's different attitude to women offenders is reflected in the language of the media reporting it. They point out that teachers </a:t>
            </a:r>
            <a:r>
              <a:rPr lang="en-GB" dirty="0" smtClean="0"/>
              <a:t>‘seduce’ </a:t>
            </a:r>
            <a:r>
              <a:rPr lang="en-GB" dirty="0"/>
              <a:t>pupils if they are female but </a:t>
            </a:r>
            <a:r>
              <a:rPr lang="en-GB" dirty="0" smtClean="0"/>
              <a:t>‘sexually assault’ </a:t>
            </a:r>
            <a:r>
              <a:rPr lang="en-GB" dirty="0"/>
              <a:t>if </a:t>
            </a:r>
            <a:r>
              <a:rPr lang="en-GB" dirty="0" smtClean="0"/>
              <a:t>male”. </a:t>
            </a:r>
            <a:endParaRPr lang="en-GB" dirty="0"/>
          </a:p>
          <a:p>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1582218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Recidivism</a:t>
            </a:r>
            <a:endParaRPr lang="en-GB" dirty="0"/>
          </a:p>
        </p:txBody>
      </p:sp>
      <p:sp>
        <p:nvSpPr>
          <p:cNvPr id="3" name="Content Placeholder 2"/>
          <p:cNvSpPr>
            <a:spLocks noGrp="1"/>
          </p:cNvSpPr>
          <p:nvPr>
            <p:ph idx="1"/>
          </p:nvPr>
        </p:nvSpPr>
        <p:spPr/>
        <p:txBody>
          <a:bodyPr anchor="t">
            <a:normAutofit/>
          </a:bodyPr>
          <a:lstStyle/>
          <a:p>
            <a:pPr marL="0" indent="0">
              <a:spcBef>
                <a:spcPts val="0"/>
              </a:spcBef>
              <a:buNone/>
            </a:pPr>
            <a:endParaRPr lang="en-GB" dirty="0" smtClean="0"/>
          </a:p>
          <a:p>
            <a:pPr marL="0" indent="0">
              <a:spcBef>
                <a:spcPts val="0"/>
              </a:spcBef>
              <a:buNone/>
            </a:pPr>
            <a:r>
              <a:rPr lang="en-GB" dirty="0" smtClean="0"/>
              <a:t>Intra </a:t>
            </a:r>
            <a:r>
              <a:rPr lang="en-GB" dirty="0"/>
              <a:t>familial abusers of girls have the lowest level of re-conviction ranging from </a:t>
            </a:r>
            <a:r>
              <a:rPr lang="en-GB" dirty="0" smtClean="0"/>
              <a:t>4 </a:t>
            </a:r>
            <a:r>
              <a:rPr lang="en-GB" dirty="0"/>
              <a:t>– </a:t>
            </a:r>
            <a:r>
              <a:rPr lang="en-GB" dirty="0" smtClean="0"/>
              <a:t>10%. </a:t>
            </a:r>
            <a:endParaRPr lang="en-GB" u="sng" dirty="0"/>
          </a:p>
          <a:p>
            <a:pPr>
              <a:spcBef>
                <a:spcPts val="0"/>
              </a:spcBef>
              <a:buNone/>
            </a:pPr>
            <a:r>
              <a:rPr lang="en-GB" dirty="0" smtClean="0"/>
              <a:t>Extra </a:t>
            </a:r>
            <a:r>
              <a:rPr lang="en-GB" dirty="0"/>
              <a:t>familial abusers of girls, 10 – </a:t>
            </a:r>
            <a:r>
              <a:rPr lang="en-GB" dirty="0" smtClean="0"/>
              <a:t>29%. </a:t>
            </a:r>
          </a:p>
          <a:p>
            <a:pPr>
              <a:spcBef>
                <a:spcPts val="0"/>
              </a:spcBef>
              <a:buNone/>
            </a:pPr>
            <a:endParaRPr lang="en-GB" dirty="0" smtClean="0"/>
          </a:p>
          <a:p>
            <a:pPr marL="0" indent="0">
              <a:spcBef>
                <a:spcPts val="0"/>
              </a:spcBef>
              <a:buNone/>
            </a:pPr>
            <a:r>
              <a:rPr lang="en-GB" sz="2000" b="1" u="sng" dirty="0" err="1" smtClean="0"/>
              <a:t>Gibbens</a:t>
            </a:r>
            <a:r>
              <a:rPr lang="en-GB" sz="2000" b="1" u="sng" dirty="0" smtClean="0"/>
              <a:t> 1978 </a:t>
            </a:r>
          </a:p>
          <a:p>
            <a:pPr>
              <a:spcBef>
                <a:spcPts val="0"/>
              </a:spcBef>
            </a:pPr>
            <a:endParaRPr lang="en-GB" u="sng" dirty="0" smtClean="0"/>
          </a:p>
          <a:p>
            <a:pPr>
              <a:spcBef>
                <a:spcPts val="0"/>
              </a:spcBef>
            </a:pPr>
            <a:endParaRPr lang="en-GB" u="sng" dirty="0"/>
          </a:p>
          <a:p>
            <a:pPr marL="0" indent="0">
              <a:spcBef>
                <a:spcPts val="0"/>
              </a:spcBef>
              <a:buNone/>
            </a:pPr>
            <a:r>
              <a:rPr lang="en-GB" dirty="0" smtClean="0"/>
              <a:t>Extra familial abuser of boys, 13 – 50%. </a:t>
            </a:r>
          </a:p>
          <a:p>
            <a:pPr>
              <a:spcBef>
                <a:spcPts val="0"/>
              </a:spcBef>
            </a:pPr>
            <a:endParaRPr lang="en-GB" dirty="0" smtClean="0"/>
          </a:p>
          <a:p>
            <a:pPr marL="0" indent="0">
              <a:spcBef>
                <a:spcPts val="0"/>
              </a:spcBef>
              <a:buNone/>
            </a:pPr>
            <a:r>
              <a:rPr lang="en-GB" sz="2000" b="1" u="sng" dirty="0" err="1" smtClean="0"/>
              <a:t>Furby</a:t>
            </a:r>
            <a:r>
              <a:rPr lang="en-GB" sz="2000" b="1" u="sng" dirty="0" smtClean="0"/>
              <a:t> at al 1989</a:t>
            </a:r>
            <a:endParaRPr lang="en-GB" sz="2000" b="1" u="sng"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1598603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7239000" cy="5547016"/>
          </a:xfrm>
        </p:spPr>
        <p:txBody>
          <a:bodyPr>
            <a:normAutofit fontScale="92500" lnSpcReduction="20000"/>
          </a:bodyPr>
          <a:lstStyle/>
          <a:p>
            <a:pPr marL="0" indent="0">
              <a:buNone/>
            </a:pPr>
            <a:r>
              <a:rPr lang="en-GB" sz="2800" dirty="0" smtClean="0"/>
              <a:t>“Paedophiles </a:t>
            </a:r>
            <a:r>
              <a:rPr lang="en-GB" sz="2800" dirty="0"/>
              <a:t>are long term recidivists.  The oldest in the clinic are in their eighties.  Burglars, car thieves and brawlers all appear to give up in their thirties but paedophiles just keep on </a:t>
            </a:r>
            <a:r>
              <a:rPr lang="en-GB" sz="2800" dirty="0" smtClean="0"/>
              <a:t>offending”. </a:t>
            </a:r>
            <a:endParaRPr lang="en-GB" sz="2800" dirty="0"/>
          </a:p>
          <a:p>
            <a:pPr marL="0" indent="0">
              <a:buNone/>
            </a:pPr>
            <a:endParaRPr lang="en-GB" sz="2800" dirty="0"/>
          </a:p>
          <a:p>
            <a:pPr>
              <a:buNone/>
            </a:pPr>
            <a:r>
              <a:rPr lang="en-GB" sz="2200" b="1" u="sng" dirty="0"/>
              <a:t>Glaser 2002 New Statesman</a:t>
            </a:r>
          </a:p>
          <a:p>
            <a:pPr>
              <a:buNone/>
            </a:pPr>
            <a:r>
              <a:rPr lang="en-GB" sz="2800" u="sng" dirty="0"/>
              <a:t> </a:t>
            </a:r>
            <a:endParaRPr lang="en-GB" sz="2800" u="sng" dirty="0" smtClean="0"/>
          </a:p>
          <a:p>
            <a:pPr>
              <a:buNone/>
            </a:pPr>
            <a:r>
              <a:rPr lang="en-GB" sz="2800" u="sng" dirty="0"/>
              <a:t> </a:t>
            </a:r>
            <a:endParaRPr lang="en-GB" sz="2800" u="sng" dirty="0" smtClean="0"/>
          </a:p>
          <a:p>
            <a:pPr marL="0" indent="0">
              <a:buNone/>
            </a:pPr>
            <a:r>
              <a:rPr lang="en-GB" sz="2800" dirty="0" smtClean="0"/>
              <a:t>“With </a:t>
            </a:r>
            <a:r>
              <a:rPr lang="en-GB" sz="2800" dirty="0"/>
              <a:t>sex crimes we have a 100% rate of recidivism.  Not a single paedophile, not a single sexual maniac changes his way in </a:t>
            </a:r>
            <a:r>
              <a:rPr lang="en-GB" sz="2800" dirty="0" smtClean="0"/>
              <a:t>prison”. </a:t>
            </a:r>
            <a:endParaRPr lang="en-GB" sz="2800" dirty="0"/>
          </a:p>
          <a:p>
            <a:pPr marL="0" indent="0">
              <a:buNone/>
            </a:pPr>
            <a:endParaRPr lang="en-GB" sz="2800" dirty="0"/>
          </a:p>
          <a:p>
            <a:pPr>
              <a:buNone/>
            </a:pPr>
            <a:r>
              <a:rPr lang="en-GB" sz="2200" b="1" u="sng" dirty="0" err="1"/>
              <a:t>Vinogradov</a:t>
            </a:r>
            <a:r>
              <a:rPr lang="en-GB" sz="2200" b="1" u="sng" dirty="0"/>
              <a:t> 2008 Russian </a:t>
            </a:r>
            <a:r>
              <a:rPr lang="en-GB" sz="2200" b="1" u="sng" dirty="0" smtClean="0"/>
              <a:t>Times</a:t>
            </a:r>
            <a:endParaRPr lang="en-GB" dirty="0"/>
          </a:p>
        </p:txBody>
      </p:sp>
      <p:sp>
        <p:nvSpPr>
          <p:cNvPr id="4" name="Footer Placeholder 3"/>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591642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Chemical castration</a:t>
            </a:r>
            <a:endParaRPr lang="en-GB" dirty="0"/>
          </a:p>
        </p:txBody>
      </p:sp>
      <p:sp>
        <p:nvSpPr>
          <p:cNvPr id="3" name="Content Placeholder 2"/>
          <p:cNvSpPr>
            <a:spLocks noGrp="1"/>
          </p:cNvSpPr>
          <p:nvPr>
            <p:ph idx="1"/>
          </p:nvPr>
        </p:nvSpPr>
        <p:spPr/>
        <p:txBody>
          <a:bodyPr anchor="t"/>
          <a:lstStyle/>
          <a:p>
            <a:pPr marL="0" lvl="0" indent="0">
              <a:buNone/>
            </a:pPr>
            <a:endParaRPr lang="en-GB" dirty="0" smtClean="0"/>
          </a:p>
          <a:p>
            <a:pPr marL="0" lvl="0" indent="0">
              <a:buNone/>
            </a:pPr>
            <a:r>
              <a:rPr lang="en-GB" dirty="0" smtClean="0"/>
              <a:t>Evidence </a:t>
            </a:r>
            <a:r>
              <a:rPr lang="en-GB" dirty="0"/>
              <a:t>from Scandinavia suggests rates of reoffending have been cut to five per cent from more than 40 per cent</a:t>
            </a:r>
            <a:r>
              <a:rPr lang="en-GB" dirty="0" smtClean="0"/>
              <a:t>. </a:t>
            </a:r>
            <a:endParaRPr lang="en-GB" dirty="0"/>
          </a:p>
          <a:p>
            <a:pPr marL="0" lvl="0" indent="0">
              <a:buNone/>
            </a:pPr>
            <a:r>
              <a:rPr lang="en-GB" dirty="0" smtClean="0"/>
              <a:t>By </a:t>
            </a:r>
            <a:r>
              <a:rPr lang="en-GB" dirty="0"/>
              <a:t>contrast, the Australian government rejected calls to introduce chemical castration on the basis there was no proof it worked</a:t>
            </a:r>
            <a:r>
              <a:rPr lang="en-GB" dirty="0" smtClean="0"/>
              <a:t>. </a:t>
            </a:r>
            <a:endParaRPr lang="en-GB" dirty="0"/>
          </a:p>
          <a:p>
            <a:pPr lvl="0">
              <a:buNone/>
            </a:pPr>
            <a:endParaRPr lang="en-GB" dirty="0"/>
          </a:p>
          <a:p>
            <a:pPr>
              <a:buNone/>
            </a:pPr>
            <a:r>
              <a:rPr lang="en-GB" sz="2000" b="1" u="sng" dirty="0" smtClean="0"/>
              <a:t>Daily </a:t>
            </a:r>
            <a:r>
              <a:rPr lang="en-GB" sz="2000" b="1" u="sng" dirty="0"/>
              <a:t>Telegraph 26 August 2008</a:t>
            </a:r>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5179602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check</a:t>
            </a:r>
            <a:endParaRPr lang="en-GB" dirty="0"/>
          </a:p>
        </p:txBody>
      </p:sp>
      <p:sp>
        <p:nvSpPr>
          <p:cNvPr id="3" name="Content Placeholder 2"/>
          <p:cNvSpPr>
            <a:spLocks noGrp="1"/>
          </p:cNvSpPr>
          <p:nvPr>
            <p:ph idx="1"/>
          </p:nvPr>
        </p:nvSpPr>
        <p:spPr/>
        <p:txBody>
          <a:bodyPr anchor="ctr">
            <a:normAutofit/>
          </a:bodyPr>
          <a:lstStyle/>
          <a:p>
            <a:pPr marL="288000" indent="-288000">
              <a:spcBef>
                <a:spcPts val="0"/>
              </a:spcBef>
            </a:pPr>
            <a:r>
              <a:rPr lang="en-GB" dirty="0"/>
              <a:t>What is a paedophile?</a:t>
            </a:r>
          </a:p>
          <a:p>
            <a:pPr marL="288000" indent="-288000">
              <a:spcBef>
                <a:spcPts val="0"/>
              </a:spcBef>
              <a:buNone/>
            </a:pPr>
            <a:r>
              <a:rPr lang="en-GB" dirty="0" smtClean="0">
                <a:solidFill>
                  <a:srgbClr val="FF0000"/>
                </a:solidFill>
              </a:rPr>
              <a:t>	An </a:t>
            </a:r>
            <a:r>
              <a:rPr lang="en-GB" dirty="0">
                <a:solidFill>
                  <a:srgbClr val="FF0000"/>
                </a:solidFill>
              </a:rPr>
              <a:t>adult who is emotionally and/or sexually attracted to pre pubescent children</a:t>
            </a:r>
          </a:p>
          <a:p>
            <a:pPr marL="288000" indent="-288000">
              <a:spcBef>
                <a:spcPts val="0"/>
              </a:spcBef>
            </a:pPr>
            <a:r>
              <a:rPr lang="en-GB" dirty="0"/>
              <a:t>What percentage are women? </a:t>
            </a:r>
          </a:p>
          <a:p>
            <a:pPr marL="288000" indent="-288000">
              <a:spcBef>
                <a:spcPts val="0"/>
              </a:spcBef>
              <a:buNone/>
            </a:pPr>
            <a:r>
              <a:rPr lang="en-GB" dirty="0">
                <a:solidFill>
                  <a:srgbClr val="FF0000"/>
                </a:solidFill>
              </a:rPr>
              <a:t>	</a:t>
            </a:r>
            <a:r>
              <a:rPr lang="en-GB" dirty="0" smtClean="0">
                <a:solidFill>
                  <a:srgbClr val="FF0000"/>
                </a:solidFill>
              </a:rPr>
              <a:t>5</a:t>
            </a:r>
            <a:r>
              <a:rPr lang="en-GB" dirty="0">
                <a:solidFill>
                  <a:srgbClr val="FF0000"/>
                </a:solidFill>
              </a:rPr>
              <a:t>% alone and another 5% in collusion with a man</a:t>
            </a:r>
            <a:endParaRPr lang="en-GB" dirty="0"/>
          </a:p>
          <a:p>
            <a:pPr marL="288000" indent="-288000">
              <a:spcBef>
                <a:spcPts val="0"/>
              </a:spcBef>
            </a:pPr>
            <a:r>
              <a:rPr lang="en-GB" dirty="0"/>
              <a:t>Name three places where paedophiles will frequent</a:t>
            </a:r>
            <a:r>
              <a:rPr lang="en-GB" dirty="0" smtClean="0"/>
              <a:t>?</a:t>
            </a:r>
          </a:p>
          <a:p>
            <a:pPr marL="288000" indent="-288000">
              <a:spcBef>
                <a:spcPts val="0"/>
              </a:spcBef>
              <a:buNone/>
            </a:pPr>
            <a:r>
              <a:rPr lang="en-GB" dirty="0" smtClean="0">
                <a:solidFill>
                  <a:srgbClr val="FF0000"/>
                </a:solidFill>
              </a:rPr>
              <a:t>	Parks</a:t>
            </a:r>
            <a:r>
              <a:rPr lang="en-GB" dirty="0">
                <a:solidFill>
                  <a:srgbClr val="FF0000"/>
                </a:solidFill>
              </a:rPr>
              <a:t>, amusement arcades, schools</a:t>
            </a:r>
          </a:p>
          <a:p>
            <a:pPr marL="0" indent="0">
              <a:spcBef>
                <a:spcPts val="0"/>
              </a:spcBef>
              <a:buNone/>
            </a:pPr>
            <a:endParaRPr lang="en-GB" dirty="0">
              <a:solidFill>
                <a:srgbClr val="FF0000"/>
              </a:solidFill>
            </a:endParaRPr>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25650570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332656"/>
            <a:ext cx="7239000" cy="6123080"/>
          </a:xfrm>
        </p:spPr>
        <p:txBody>
          <a:bodyPr anchor="ctr"/>
          <a:lstStyle/>
          <a:p>
            <a:pPr marL="288000" indent="-288000">
              <a:spcBef>
                <a:spcPts val="0"/>
              </a:spcBef>
            </a:pPr>
            <a:r>
              <a:rPr lang="en-GB" dirty="0" smtClean="0"/>
              <a:t>What percentage of child abuse victims are abused by strangers?</a:t>
            </a:r>
            <a:endParaRPr lang="en-GB" dirty="0"/>
          </a:p>
          <a:p>
            <a:pPr marL="288000" indent="-288000">
              <a:spcBef>
                <a:spcPts val="0"/>
              </a:spcBef>
              <a:buNone/>
            </a:pPr>
            <a:r>
              <a:rPr lang="en-GB" dirty="0">
                <a:solidFill>
                  <a:srgbClr val="FF0000"/>
                </a:solidFill>
              </a:rPr>
              <a:t>	</a:t>
            </a:r>
            <a:r>
              <a:rPr lang="en-GB" dirty="0" smtClean="0">
                <a:solidFill>
                  <a:srgbClr val="FF0000"/>
                </a:solidFill>
              </a:rPr>
              <a:t>34</a:t>
            </a:r>
            <a:r>
              <a:rPr lang="en-GB" dirty="0">
                <a:solidFill>
                  <a:srgbClr val="FF0000"/>
                </a:solidFill>
              </a:rPr>
              <a:t>% are strangers </a:t>
            </a:r>
          </a:p>
          <a:p>
            <a:pPr>
              <a:spcBef>
                <a:spcPts val="0"/>
              </a:spcBef>
            </a:pPr>
            <a:r>
              <a:rPr lang="en-GB" dirty="0" smtClean="0"/>
              <a:t>What </a:t>
            </a:r>
            <a:r>
              <a:rPr lang="en-GB" dirty="0"/>
              <a:t>percentage of paedophiles were abused as </a:t>
            </a:r>
            <a:r>
              <a:rPr lang="en-GB" dirty="0" smtClean="0"/>
              <a:t>a child?</a:t>
            </a:r>
          </a:p>
          <a:p>
            <a:pPr marL="288000" indent="-288000">
              <a:spcBef>
                <a:spcPts val="0"/>
              </a:spcBef>
              <a:buNone/>
            </a:pPr>
            <a:r>
              <a:rPr lang="en-GB" dirty="0" smtClean="0">
                <a:solidFill>
                  <a:srgbClr val="FF0000"/>
                </a:solidFill>
              </a:rPr>
              <a:t>	Around 30%</a:t>
            </a:r>
            <a:endParaRPr lang="en-GB" dirty="0">
              <a:solidFill>
                <a:srgbClr val="FF0000"/>
              </a:solidFill>
            </a:endParaRPr>
          </a:p>
          <a:p>
            <a:pPr marL="288000" indent="-288000">
              <a:spcBef>
                <a:spcPts val="0"/>
              </a:spcBef>
            </a:pPr>
            <a:r>
              <a:rPr lang="en-GB" dirty="0"/>
              <a:t>What age do most paedophiles start their </a:t>
            </a:r>
            <a:r>
              <a:rPr lang="en-GB" dirty="0" smtClean="0"/>
              <a:t>offending behaviour? </a:t>
            </a:r>
          </a:p>
          <a:p>
            <a:pPr marL="288000" indent="-288000">
              <a:spcBef>
                <a:spcPts val="0"/>
              </a:spcBef>
              <a:buNone/>
            </a:pPr>
            <a:r>
              <a:rPr lang="en-GB" dirty="0" smtClean="0">
                <a:solidFill>
                  <a:srgbClr val="FF0000"/>
                </a:solidFill>
              </a:rPr>
              <a:t>	14 </a:t>
            </a:r>
            <a:r>
              <a:rPr lang="en-GB" dirty="0">
                <a:solidFill>
                  <a:srgbClr val="FF0000"/>
                </a:solidFill>
              </a:rPr>
              <a:t>years old </a:t>
            </a:r>
          </a:p>
          <a:p>
            <a:pPr marL="288000" indent="-288000">
              <a:spcBef>
                <a:spcPts val="0"/>
              </a:spcBef>
            </a:pPr>
            <a:r>
              <a:rPr lang="en-GB" dirty="0"/>
              <a:t>How many convicted paedophiles are there in the UK</a:t>
            </a:r>
            <a:r>
              <a:rPr lang="en-GB" dirty="0" smtClean="0"/>
              <a:t>? </a:t>
            </a:r>
          </a:p>
          <a:p>
            <a:pPr marL="288000" indent="-288000">
              <a:spcBef>
                <a:spcPts val="0"/>
              </a:spcBef>
              <a:buNone/>
            </a:pPr>
            <a:r>
              <a:rPr lang="en-GB" dirty="0" smtClean="0">
                <a:solidFill>
                  <a:srgbClr val="FF0000"/>
                </a:solidFill>
              </a:rPr>
              <a:t>	110,000</a:t>
            </a:r>
            <a:endParaRPr lang="en-GB" dirty="0">
              <a:solidFill>
                <a:srgbClr val="FF0000"/>
              </a:solidFill>
            </a:endParaRPr>
          </a:p>
          <a:p>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spTree>
    <p:extLst>
      <p:ext uri="{BB962C8B-B14F-4D97-AF65-F5344CB8AC3E}">
        <p14:creationId xmlns="" xmlns:p14="http://schemas.microsoft.com/office/powerpoint/2010/main" val="34191556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283968" y="908720"/>
            <a:ext cx="3412232" cy="4941168"/>
          </a:xfrm>
        </p:spPr>
        <p:txBody>
          <a:bodyPr anchor="t">
            <a:normAutofit/>
          </a:bodyPr>
          <a:lstStyle/>
          <a:p>
            <a:pPr marL="0">
              <a:buNone/>
            </a:pPr>
            <a:endParaRPr lang="en-GB" dirty="0" smtClean="0"/>
          </a:p>
          <a:p>
            <a:pPr marL="0">
              <a:buNone/>
            </a:pPr>
            <a:r>
              <a:rPr lang="en-GB" dirty="0" smtClean="0"/>
              <a:t>“There </a:t>
            </a:r>
            <a:r>
              <a:rPr lang="en-GB" dirty="0"/>
              <a:t>is now </a:t>
            </a:r>
            <a:r>
              <a:rPr lang="en-GB" dirty="0" smtClean="0"/>
              <a:t>at present</a:t>
            </a:r>
            <a:r>
              <a:rPr lang="en-GB" dirty="0"/>
              <a:t>, no perfect system of identifying or diagnosing paedophiles that has been accepted by everyone as </a:t>
            </a:r>
            <a:r>
              <a:rPr lang="en-GB" dirty="0" err="1" smtClean="0"/>
              <a:t>foolproof</a:t>
            </a:r>
            <a:r>
              <a:rPr lang="en-GB" dirty="0" smtClean="0"/>
              <a:t>”.</a:t>
            </a:r>
            <a:endParaRPr lang="en-GB" dirty="0"/>
          </a:p>
          <a:p>
            <a:pPr marL="0"/>
            <a:endParaRPr lang="en-GB" dirty="0"/>
          </a:p>
          <a:p>
            <a:pPr marL="0">
              <a:buNone/>
            </a:pPr>
            <a:r>
              <a:rPr lang="en-GB" sz="2000" b="1" u="sng" dirty="0"/>
              <a:t>Lowenstein </a:t>
            </a:r>
            <a:r>
              <a:rPr lang="en-GB" sz="2000" b="1" u="sng" dirty="0" smtClean="0"/>
              <a:t>2001</a:t>
            </a:r>
            <a:endParaRPr lang="en-GB" sz="2000" b="1"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1030" name="Picture 6" descr="C:\Users\Clo\AppData\Local\Microsoft\Windows\Temporary Internet Files\Content.IE5\HGX7U7BB\MC900438746[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4682" y="908720"/>
            <a:ext cx="3251254" cy="49411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7691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txBody>
          <a:bodyPr>
            <a:normAutofit/>
          </a:bodyPr>
          <a:lstStyle/>
          <a:p>
            <a:pPr algn="ctr"/>
            <a:r>
              <a:rPr lang="en-GB" dirty="0" smtClean="0"/>
              <a:t>Describe a paedophile</a:t>
            </a:r>
            <a:endParaRPr lang="en-GB" dirty="0"/>
          </a:p>
        </p:txBody>
      </p:sp>
      <p:sp>
        <p:nvSpPr>
          <p:cNvPr id="3" name="Content Placeholder 2"/>
          <p:cNvSpPr>
            <a:spLocks noGrp="1"/>
          </p:cNvSpPr>
          <p:nvPr>
            <p:ph idx="1"/>
          </p:nvPr>
        </p:nvSpPr>
        <p:spPr>
          <a:solidFill>
            <a:schemeClr val="tx2">
              <a:lumMod val="40000"/>
              <a:lumOff val="60000"/>
            </a:schemeClr>
          </a:solidFill>
        </p:spPr>
        <p:txBody>
          <a:bodyPr/>
          <a:lstStyle/>
          <a:p>
            <a:pPr marL="0" indent="0" algn="ctr">
              <a:buNone/>
            </a:pPr>
            <a:r>
              <a:rPr lang="en-GB" dirty="0"/>
              <a:t>Who are they, what do they look like and where can you find them?</a:t>
            </a:r>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5" name="Picture 7" descr="Walktalk"/>
          <p:cNvPicPr>
            <a:picLocks noChangeAspect="1" noChangeArrowheads="1"/>
          </p:cNvPicPr>
          <p:nvPr/>
        </p:nvPicPr>
        <p:blipFill>
          <a:blip r:embed="rId2" cstate="print"/>
          <a:srcRect/>
          <a:stretch>
            <a:fillRect/>
          </a:stretch>
        </p:blipFill>
        <p:spPr bwMode="auto">
          <a:xfrm>
            <a:off x="3143240" y="3861048"/>
            <a:ext cx="1981200" cy="2268294"/>
          </a:xfrm>
          <a:prstGeom prst="rect">
            <a:avLst/>
          </a:prstGeom>
          <a:noFill/>
        </p:spPr>
      </p:pic>
      <p:pic>
        <p:nvPicPr>
          <p:cNvPr id="6" name="Picture 6" descr="Presntng"/>
          <p:cNvPicPr>
            <a:picLocks noChangeAspect="1" noChangeArrowheads="1"/>
          </p:cNvPicPr>
          <p:nvPr/>
        </p:nvPicPr>
        <p:blipFill>
          <a:blip r:embed="rId3" cstate="print"/>
          <a:srcRect/>
          <a:stretch>
            <a:fillRect/>
          </a:stretch>
        </p:blipFill>
        <p:spPr bwMode="auto">
          <a:xfrm>
            <a:off x="899592" y="2996952"/>
            <a:ext cx="1584176" cy="2592288"/>
          </a:xfrm>
          <a:prstGeom prst="rect">
            <a:avLst/>
          </a:prstGeom>
          <a:noFill/>
        </p:spPr>
      </p:pic>
      <p:pic>
        <p:nvPicPr>
          <p:cNvPr id="7" name="Picture 8" descr="Wrkman"/>
          <p:cNvPicPr>
            <a:picLocks noChangeAspect="1" noChangeArrowheads="1"/>
          </p:cNvPicPr>
          <p:nvPr/>
        </p:nvPicPr>
        <p:blipFill>
          <a:blip r:embed="rId4" cstate="print"/>
          <a:srcRect/>
          <a:stretch>
            <a:fillRect/>
          </a:stretch>
        </p:blipFill>
        <p:spPr bwMode="auto">
          <a:xfrm>
            <a:off x="5796136" y="3009528"/>
            <a:ext cx="1143000" cy="2232248"/>
          </a:xfrm>
          <a:prstGeom prst="rect">
            <a:avLst/>
          </a:prstGeom>
          <a:noFill/>
        </p:spPr>
      </p:pic>
    </p:spTree>
    <p:extLst>
      <p:ext uri="{BB962C8B-B14F-4D97-AF65-F5344CB8AC3E}">
        <p14:creationId xmlns="" xmlns:p14="http://schemas.microsoft.com/office/powerpoint/2010/main" val="152733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388880"/>
          </a:xfrm>
        </p:spPr>
        <p:txBody>
          <a:bodyPr>
            <a:normAutofit/>
          </a:bodyPr>
          <a:lstStyle/>
          <a:p>
            <a:pPr algn="ctr"/>
            <a:r>
              <a:rPr lang="en-GB" sz="6000" dirty="0" smtClean="0"/>
              <a:t>Any questions?</a:t>
            </a:r>
            <a:endParaRPr lang="en-GB" sz="6000" dirty="0"/>
          </a:p>
        </p:txBody>
      </p:sp>
      <p:sp>
        <p:nvSpPr>
          <p:cNvPr id="3" name="Content Placeholder 2"/>
          <p:cNvSpPr>
            <a:spLocks noGrp="1"/>
          </p:cNvSpPr>
          <p:nvPr>
            <p:ph idx="1"/>
          </p:nvPr>
        </p:nvSpPr>
        <p:spPr>
          <a:xfrm>
            <a:off x="457200" y="4725144"/>
            <a:ext cx="7239000" cy="1730592"/>
          </a:xfrm>
        </p:spPr>
        <p:txBody>
          <a:bodyPr/>
          <a:lstStyle/>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5122" name="Picture 2" descr="C:\Users\Clo\AppData\Local\Microsoft\Windows\Temporary Internet Files\Content.IE5\LHVHLPHM\MC900441428[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2780928"/>
            <a:ext cx="3052708" cy="30527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8491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Do they look like this?</a:t>
            </a:r>
            <a:endParaRPr lang="en-GB" dirty="0"/>
          </a:p>
        </p:txBody>
      </p:sp>
      <p:pic>
        <p:nvPicPr>
          <p:cNvPr id="4" name="Content Placeholder 3" descr="flasher 1.jpg"/>
          <p:cNvPicPr>
            <a:picLocks noGrp="1" noChangeAspect="1"/>
          </p:cNvPicPr>
          <p:nvPr>
            <p:ph idx="1"/>
          </p:nvPr>
        </p:nvPicPr>
        <p:blipFill>
          <a:blip r:embed="rId2" cstate="print"/>
          <a:stretch>
            <a:fillRect/>
          </a:stretch>
        </p:blipFill>
        <p:spPr>
          <a:xfrm>
            <a:off x="3131840" y="2438887"/>
            <a:ext cx="2016224" cy="2428892"/>
          </a:xfrm>
          <a:prstGeom prst="rect">
            <a:avLst/>
          </a:prstGeom>
          <a:ln>
            <a:solidFill>
              <a:schemeClr val="accent1"/>
            </a:solidFill>
          </a:ln>
        </p:spPr>
      </p:pic>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5" name="Content Placeholder 10" descr="monobrow 1.jpg"/>
          <p:cNvPicPr>
            <a:picLocks noChangeAspect="1"/>
          </p:cNvPicPr>
          <p:nvPr/>
        </p:nvPicPr>
        <p:blipFill>
          <a:blip r:embed="rId3" cstate="print"/>
          <a:stretch>
            <a:fillRect/>
          </a:stretch>
        </p:blipFill>
        <p:spPr>
          <a:xfrm>
            <a:off x="5580112" y="2438887"/>
            <a:ext cx="2016224" cy="2428892"/>
          </a:xfrm>
          <a:prstGeom prst="rect">
            <a:avLst/>
          </a:prstGeom>
          <a:ln>
            <a:solidFill>
              <a:schemeClr val="accent1"/>
            </a:solidFill>
          </a:ln>
        </p:spPr>
      </p:pic>
      <p:pic>
        <p:nvPicPr>
          <p:cNvPr id="6" name="Picture 5" descr="weirdo.jpg"/>
          <p:cNvPicPr>
            <a:picLocks noChangeAspect="1"/>
          </p:cNvPicPr>
          <p:nvPr/>
        </p:nvPicPr>
        <p:blipFill>
          <a:blip r:embed="rId4" cstate="print"/>
          <a:stretch>
            <a:fillRect/>
          </a:stretch>
        </p:blipFill>
        <p:spPr>
          <a:xfrm>
            <a:off x="539552" y="2438887"/>
            <a:ext cx="2071702" cy="2428892"/>
          </a:xfrm>
          <a:prstGeom prst="rect">
            <a:avLst/>
          </a:prstGeom>
          <a:ln w="9525">
            <a:solidFill>
              <a:schemeClr val="accent1"/>
            </a:solidFill>
          </a:ln>
        </p:spPr>
      </p:pic>
    </p:spTree>
    <p:extLst>
      <p:ext uri="{BB962C8B-B14F-4D97-AF65-F5344CB8AC3E}">
        <p14:creationId xmlns="" xmlns:p14="http://schemas.microsoft.com/office/powerpoint/2010/main" val="12955435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42048" cy="1143000"/>
          </a:xfrm>
        </p:spPr>
        <p:txBody>
          <a:bodyPr/>
          <a:lstStyle/>
          <a:p>
            <a:pPr algn="ctr"/>
            <a:r>
              <a:rPr lang="en-GB" dirty="0" smtClean="0"/>
              <a:t>Or this?</a:t>
            </a:r>
            <a:endParaRPr lang="en-GB" dirty="0"/>
          </a:p>
        </p:txBody>
      </p:sp>
      <p:sp>
        <p:nvSpPr>
          <p:cNvPr id="8" name="Text Placeholder 7"/>
          <p:cNvSpPr>
            <a:spLocks noGrp="1"/>
          </p:cNvSpPr>
          <p:nvPr>
            <p:ph type="body" idx="1"/>
          </p:nvPr>
        </p:nvSpPr>
        <p:spPr>
          <a:xfrm>
            <a:off x="457200" y="5085184"/>
            <a:ext cx="3520440" cy="1239416"/>
          </a:xfrm>
        </p:spPr>
        <p:txBody>
          <a:bodyPr>
            <a:noAutofit/>
          </a:bodyPr>
          <a:lstStyle/>
          <a:p>
            <a:pPr>
              <a:lnSpc>
                <a:spcPct val="150000"/>
              </a:lnSpc>
              <a:spcBef>
                <a:spcPts val="0"/>
              </a:spcBef>
            </a:pPr>
            <a:r>
              <a:rPr lang="en-GB" dirty="0"/>
              <a:t>Nigel </a:t>
            </a:r>
            <a:r>
              <a:rPr lang="en-GB" dirty="0" err="1"/>
              <a:t>Leat</a:t>
            </a:r>
            <a:r>
              <a:rPr lang="en-GB" dirty="0"/>
              <a:t> </a:t>
            </a:r>
          </a:p>
          <a:p>
            <a:pPr>
              <a:lnSpc>
                <a:spcPct val="150000"/>
              </a:lnSpc>
              <a:spcBef>
                <a:spcPts val="0"/>
              </a:spcBef>
            </a:pPr>
            <a:r>
              <a:rPr lang="en-GB" dirty="0"/>
              <a:t>Teacher </a:t>
            </a:r>
          </a:p>
          <a:p>
            <a:pPr>
              <a:lnSpc>
                <a:spcPct val="150000"/>
              </a:lnSpc>
              <a:spcBef>
                <a:spcPts val="0"/>
              </a:spcBef>
            </a:pPr>
            <a:r>
              <a:rPr lang="en-GB" dirty="0"/>
              <a:t>Convicted, 8 </a:t>
            </a:r>
            <a:r>
              <a:rPr lang="en-GB" dirty="0" err="1"/>
              <a:t>yr</a:t>
            </a:r>
            <a:r>
              <a:rPr lang="en-GB" dirty="0"/>
              <a:t> sentence </a:t>
            </a:r>
            <a:r>
              <a:rPr lang="en-GB" dirty="0" smtClean="0"/>
              <a:t>2011</a:t>
            </a:r>
            <a:endParaRPr lang="en-GB" dirty="0"/>
          </a:p>
        </p:txBody>
      </p:sp>
      <p:sp>
        <p:nvSpPr>
          <p:cNvPr id="9" name="Text Placeholder 8"/>
          <p:cNvSpPr>
            <a:spLocks noGrp="1"/>
          </p:cNvSpPr>
          <p:nvPr>
            <p:ph type="body" sz="half" idx="3"/>
          </p:nvPr>
        </p:nvSpPr>
        <p:spPr>
          <a:xfrm>
            <a:off x="4178808" y="5085184"/>
            <a:ext cx="3520440" cy="1239416"/>
          </a:xfrm>
        </p:spPr>
        <p:txBody>
          <a:bodyPr>
            <a:noAutofit/>
          </a:bodyPr>
          <a:lstStyle/>
          <a:p>
            <a:pPr>
              <a:lnSpc>
                <a:spcPct val="150000"/>
              </a:lnSpc>
              <a:spcBef>
                <a:spcPts val="0"/>
              </a:spcBef>
            </a:pPr>
            <a:r>
              <a:rPr lang="en-GB" dirty="0" smtClean="0"/>
              <a:t>Jason </a:t>
            </a:r>
            <a:r>
              <a:rPr lang="en-GB" dirty="0" err="1" smtClean="0"/>
              <a:t>Hoyte</a:t>
            </a:r>
            <a:r>
              <a:rPr lang="en-GB" dirty="0" smtClean="0"/>
              <a:t> </a:t>
            </a:r>
          </a:p>
          <a:p>
            <a:pPr>
              <a:lnSpc>
                <a:spcPct val="150000"/>
              </a:lnSpc>
              <a:spcBef>
                <a:spcPts val="0"/>
              </a:spcBef>
            </a:pPr>
            <a:r>
              <a:rPr lang="en-GB" dirty="0" smtClean="0"/>
              <a:t>Church </a:t>
            </a:r>
            <a:r>
              <a:rPr lang="en-GB" dirty="0"/>
              <a:t>y</a:t>
            </a:r>
            <a:r>
              <a:rPr lang="en-GB" dirty="0" smtClean="0"/>
              <a:t>outh </a:t>
            </a:r>
            <a:r>
              <a:rPr lang="en-GB" dirty="0"/>
              <a:t>w</a:t>
            </a:r>
            <a:r>
              <a:rPr lang="en-GB" dirty="0" smtClean="0"/>
              <a:t>orker </a:t>
            </a:r>
          </a:p>
          <a:p>
            <a:pPr>
              <a:lnSpc>
                <a:spcPct val="150000"/>
              </a:lnSpc>
              <a:spcBef>
                <a:spcPts val="0"/>
              </a:spcBef>
            </a:pPr>
            <a:r>
              <a:rPr lang="en-GB" dirty="0" smtClean="0"/>
              <a:t>Convicted</a:t>
            </a:r>
            <a:r>
              <a:rPr lang="en-GB" dirty="0"/>
              <a:t>, 9 yr sentence </a:t>
            </a:r>
            <a:r>
              <a:rPr lang="en-GB" dirty="0" smtClean="0"/>
              <a:t>2009</a:t>
            </a:r>
            <a:endParaRPr lang="en-GB" dirty="0"/>
          </a:p>
        </p:txBody>
      </p:sp>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5" name="Picture 4" descr="jason hoyte.jpg"/>
          <p:cNvPicPr>
            <a:picLocks noChangeAspect="1"/>
          </p:cNvPicPr>
          <p:nvPr/>
        </p:nvPicPr>
        <p:blipFill rotWithShape="1">
          <a:blip r:embed="rId2" cstate="print"/>
          <a:srcRect r="12211"/>
          <a:stretch/>
        </p:blipFill>
        <p:spPr>
          <a:xfrm>
            <a:off x="4499992" y="1682575"/>
            <a:ext cx="2878137" cy="3170237"/>
          </a:xfrm>
          <a:prstGeom prst="rect">
            <a:avLst/>
          </a:prstGeom>
          <a:ln>
            <a:solidFill>
              <a:schemeClr val="accent1"/>
            </a:solidFill>
          </a:ln>
        </p:spPr>
      </p:pic>
      <p:sp>
        <p:nvSpPr>
          <p:cNvPr id="7" name="TextBox 6"/>
          <p:cNvSpPr txBox="1"/>
          <p:nvPr/>
        </p:nvSpPr>
        <p:spPr>
          <a:xfrm>
            <a:off x="1691680" y="5157192"/>
            <a:ext cx="184731" cy="369332"/>
          </a:xfrm>
          <a:prstGeom prst="rect">
            <a:avLst/>
          </a:prstGeom>
          <a:noFill/>
        </p:spPr>
        <p:txBody>
          <a:bodyPr wrap="none" rtlCol="0">
            <a:spAutoFit/>
          </a:bodyPr>
          <a:lstStyle/>
          <a:p>
            <a:endParaRPr lang="en-GB"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419" y="1682576"/>
            <a:ext cx="2878137" cy="3170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56439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8">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bg/>
                                          </p:spTgt>
                                        </p:tgtEl>
                                        <p:attrNameLst>
                                          <p:attrName>style.visibility</p:attrName>
                                        </p:attrNameLst>
                                      </p:cBhvr>
                                      <p:to>
                                        <p:strVal val="visible"/>
                                      </p:to>
                                    </p:set>
                                    <p:anim calcmode="lin" valueType="num">
                                      <p:cBhvr>
                                        <p:cTn id="29" dur="500" fill="hold"/>
                                        <p:tgtEl>
                                          <p:spTgt spid="9">
                                            <p:bg/>
                                          </p:spTgt>
                                        </p:tgtEl>
                                        <p:attrNameLst>
                                          <p:attrName>ppt_w</p:attrName>
                                        </p:attrNameLst>
                                      </p:cBhvr>
                                      <p:tavLst>
                                        <p:tav tm="0">
                                          <p:val>
                                            <p:fltVal val="0"/>
                                          </p:val>
                                        </p:tav>
                                        <p:tav tm="100000">
                                          <p:val>
                                            <p:strVal val="#ppt_w"/>
                                          </p:val>
                                        </p:tav>
                                      </p:tavLst>
                                    </p:anim>
                                    <p:anim calcmode="lin" valueType="num">
                                      <p:cBhvr>
                                        <p:cTn id="30" dur="500" fill="hold"/>
                                        <p:tgtEl>
                                          <p:spTgt spid="9">
                                            <p:bg/>
                                          </p:spTgt>
                                        </p:tgtEl>
                                        <p:attrNameLst>
                                          <p:attrName>ppt_h</p:attrName>
                                        </p:attrNameLst>
                                      </p:cBhvr>
                                      <p:tavLst>
                                        <p:tav tm="0">
                                          <p:val>
                                            <p:fltVal val="0"/>
                                          </p:val>
                                        </p:tav>
                                        <p:tav tm="100000">
                                          <p:val>
                                            <p:strVal val="#ppt_h"/>
                                          </p:val>
                                        </p:tav>
                                      </p:tavLst>
                                    </p:anim>
                                    <p:animEffect transition="in" filter="fade">
                                      <p:cBhvr>
                                        <p:cTn id="31" dur="500"/>
                                        <p:tgtEl>
                                          <p:spTgt spid="9">
                                            <p:bg/>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p:cTn id="3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9">
                                            <p:txEl>
                                              <p:pRg st="0" end="0"/>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p:cTn id="3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9">
                                            <p:txEl>
                                              <p:pRg st="1" end="1"/>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p:cTn id="4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Or this?</a:t>
            </a:r>
            <a:endParaRPr lang="en-GB" dirty="0"/>
          </a:p>
        </p:txBody>
      </p:sp>
      <p:sp>
        <p:nvSpPr>
          <p:cNvPr id="3" name="Text Placeholder 2"/>
          <p:cNvSpPr>
            <a:spLocks noGrp="1"/>
          </p:cNvSpPr>
          <p:nvPr>
            <p:ph type="body" idx="1"/>
          </p:nvPr>
        </p:nvSpPr>
        <p:spPr>
          <a:xfrm>
            <a:off x="457200" y="5085184"/>
            <a:ext cx="3520440" cy="1239416"/>
          </a:xfrm>
        </p:spPr>
        <p:txBody>
          <a:bodyPr>
            <a:normAutofit/>
          </a:bodyPr>
          <a:lstStyle/>
          <a:p>
            <a:r>
              <a:rPr lang="en-GB" dirty="0" smtClean="0"/>
              <a:t>Claire </a:t>
            </a:r>
            <a:r>
              <a:rPr lang="en-GB" dirty="0" err="1" smtClean="0"/>
              <a:t>Lyte</a:t>
            </a:r>
            <a:r>
              <a:rPr lang="en-GB" dirty="0" smtClean="0"/>
              <a:t> </a:t>
            </a:r>
          </a:p>
          <a:p>
            <a:r>
              <a:rPr lang="en-GB" dirty="0" smtClean="0"/>
              <a:t>Tennis coach </a:t>
            </a:r>
          </a:p>
          <a:p>
            <a:r>
              <a:rPr lang="en-GB" dirty="0" smtClean="0"/>
              <a:t>Convicted, 3 </a:t>
            </a:r>
            <a:r>
              <a:rPr lang="en-GB" dirty="0" err="1" smtClean="0"/>
              <a:t>yr</a:t>
            </a:r>
            <a:r>
              <a:rPr lang="en-GB" dirty="0" smtClean="0"/>
              <a:t> sentence 2007 </a:t>
            </a:r>
            <a:endParaRPr lang="en-GB" dirty="0"/>
          </a:p>
        </p:txBody>
      </p:sp>
      <p:sp>
        <p:nvSpPr>
          <p:cNvPr id="4" name="Text Placeholder 3"/>
          <p:cNvSpPr>
            <a:spLocks noGrp="1"/>
          </p:cNvSpPr>
          <p:nvPr>
            <p:ph type="body" sz="half" idx="3"/>
          </p:nvPr>
        </p:nvSpPr>
        <p:spPr>
          <a:xfrm>
            <a:off x="4178808" y="5085184"/>
            <a:ext cx="3520440" cy="1239416"/>
          </a:xfrm>
        </p:spPr>
        <p:txBody>
          <a:bodyPr>
            <a:normAutofit/>
          </a:bodyPr>
          <a:lstStyle/>
          <a:p>
            <a:r>
              <a:rPr lang="en-GB" dirty="0" smtClean="0"/>
              <a:t>Vanessa George</a:t>
            </a:r>
          </a:p>
          <a:p>
            <a:r>
              <a:rPr lang="en-GB" dirty="0" smtClean="0"/>
              <a:t>Nursery </a:t>
            </a:r>
            <a:r>
              <a:rPr lang="en-GB" dirty="0"/>
              <a:t>w</a:t>
            </a:r>
            <a:r>
              <a:rPr lang="en-GB" dirty="0" smtClean="0"/>
              <a:t>orker</a:t>
            </a:r>
          </a:p>
          <a:p>
            <a:r>
              <a:rPr lang="en-GB" dirty="0" smtClean="0"/>
              <a:t>Convicted, 7 </a:t>
            </a:r>
            <a:r>
              <a:rPr lang="en-GB" dirty="0" err="1" smtClean="0"/>
              <a:t>yr</a:t>
            </a:r>
            <a:r>
              <a:rPr lang="en-GB" dirty="0" smtClean="0"/>
              <a:t> sentence 2009</a:t>
            </a:r>
            <a:endParaRPr lang="en-GB" dirty="0"/>
          </a:p>
        </p:txBody>
      </p:sp>
      <p:pic>
        <p:nvPicPr>
          <p:cNvPr id="8" name="Content Placeholder 7" descr="claire lyte.bmp"/>
          <p:cNvPicPr>
            <a:picLocks noGrp="1" noChangeAspect="1"/>
          </p:cNvPicPr>
          <p:nvPr>
            <p:ph sz="quarter" idx="2"/>
          </p:nvPr>
        </p:nvPicPr>
        <p:blipFill>
          <a:blip r:embed="rId2" cstate="print"/>
          <a:stretch>
            <a:fillRect/>
          </a:stretch>
        </p:blipFill>
        <p:spPr>
          <a:xfrm>
            <a:off x="827584" y="1628800"/>
            <a:ext cx="2880320" cy="3168352"/>
          </a:xfrm>
          <a:ln>
            <a:solidFill>
              <a:schemeClr val="accent1"/>
            </a:solidFill>
          </a:ln>
        </p:spPr>
      </p:pic>
      <p:pic>
        <p:nvPicPr>
          <p:cNvPr id="9" name="Content Placeholder 8" descr="vaneesa george 2.jpg"/>
          <p:cNvPicPr>
            <a:picLocks noGrp="1" noChangeAspect="1"/>
          </p:cNvPicPr>
          <p:nvPr>
            <p:ph sz="quarter" idx="4"/>
          </p:nvPr>
        </p:nvPicPr>
        <p:blipFill>
          <a:blip r:embed="rId3" cstate="print"/>
          <a:stretch>
            <a:fillRect/>
          </a:stretch>
        </p:blipFill>
        <p:spPr>
          <a:xfrm>
            <a:off x="4499992" y="1628800"/>
            <a:ext cx="2880320" cy="3168352"/>
          </a:xfrm>
          <a:ln>
            <a:solidFill>
              <a:schemeClr val="accent1"/>
            </a:solidFill>
          </a:ln>
        </p:spPr>
      </p:pic>
      <p:sp>
        <p:nvSpPr>
          <p:cNvPr id="7" name="Footer Placeholder 6"/>
          <p:cNvSpPr>
            <a:spLocks noGrp="1"/>
          </p:cNvSpPr>
          <p:nvPr>
            <p:ph type="ftr" sz="quarter" idx="11"/>
          </p:nvPr>
        </p:nvSpPr>
        <p:spPr/>
        <p:txBody>
          <a:bodyPr/>
          <a:lstStyle/>
          <a:p>
            <a:r>
              <a:rPr lang="en-GB" smtClean="0"/>
              <a:t>Property of Copperex Training. No person has authority to use the material with the prior consent of Copperex Training.</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81" y="476672"/>
            <a:ext cx="7239000" cy="1143000"/>
          </a:xfrm>
        </p:spPr>
        <p:txBody>
          <a:bodyPr/>
          <a:lstStyle/>
          <a:p>
            <a:r>
              <a:rPr lang="en-GB" dirty="0" smtClean="0"/>
              <a:t> </a:t>
            </a:r>
            <a:endParaRPr lang="en-GB" dirty="0"/>
          </a:p>
        </p:txBody>
      </p:sp>
      <p:pic>
        <p:nvPicPr>
          <p:cNvPr id="4" name="Content Placeholder 3" descr="roy whiting 2.jpg"/>
          <p:cNvPicPr>
            <a:picLocks noGrp="1" noChangeAspect="1"/>
          </p:cNvPicPr>
          <p:nvPr>
            <p:ph idx="1"/>
          </p:nvPr>
        </p:nvPicPr>
        <p:blipFill>
          <a:blip r:embed="rId2" cstate="print"/>
          <a:stretch>
            <a:fillRect/>
          </a:stretch>
        </p:blipFill>
        <p:spPr>
          <a:xfrm>
            <a:off x="611560" y="764704"/>
            <a:ext cx="1656184" cy="2301224"/>
          </a:xfrm>
          <a:prstGeom prst="rect">
            <a:avLst/>
          </a:prstGeom>
        </p:spPr>
      </p:pic>
      <p:sp>
        <p:nvSpPr>
          <p:cNvPr id="3" name="Footer Placeholder 2"/>
          <p:cNvSpPr>
            <a:spLocks noGrp="1"/>
          </p:cNvSpPr>
          <p:nvPr>
            <p:ph type="ftr" sz="quarter" idx="11"/>
          </p:nvPr>
        </p:nvSpPr>
        <p:spPr/>
        <p:txBody>
          <a:bodyPr/>
          <a:lstStyle/>
          <a:p>
            <a:pPr algn="l"/>
            <a:r>
              <a:rPr lang="en-GB" smtClean="0"/>
              <a:t>Property of Copperex Training. No person has authority to use the material with the prior consent of Copperex Training.</a:t>
            </a:r>
            <a:endParaRPr lang="en-GB" dirty="0"/>
          </a:p>
        </p:txBody>
      </p:sp>
      <p:pic>
        <p:nvPicPr>
          <p:cNvPr id="5" name="Picture 4" descr="Robert_Black.jpg"/>
          <p:cNvPicPr>
            <a:picLocks noChangeAspect="1"/>
          </p:cNvPicPr>
          <p:nvPr/>
        </p:nvPicPr>
        <p:blipFill>
          <a:blip r:embed="rId3" cstate="print"/>
          <a:stretch>
            <a:fillRect/>
          </a:stretch>
        </p:blipFill>
        <p:spPr>
          <a:xfrm>
            <a:off x="5439123" y="3645024"/>
            <a:ext cx="1656184" cy="2304256"/>
          </a:xfrm>
          <a:prstGeom prst="rect">
            <a:avLst/>
          </a:prstGeom>
        </p:spPr>
      </p:pic>
      <p:pic>
        <p:nvPicPr>
          <p:cNvPr id="6" name="Content Placeholder 4" descr="stuart campbell.jpg"/>
          <p:cNvPicPr>
            <a:picLocks noChangeAspect="1"/>
          </p:cNvPicPr>
          <p:nvPr/>
        </p:nvPicPr>
        <p:blipFill>
          <a:blip r:embed="rId4" cstate="print"/>
          <a:stretch>
            <a:fillRect/>
          </a:stretch>
        </p:blipFill>
        <p:spPr>
          <a:xfrm>
            <a:off x="3923928" y="751562"/>
            <a:ext cx="1673245" cy="2304256"/>
          </a:xfrm>
          <a:prstGeom prst="rect">
            <a:avLst/>
          </a:prstGeom>
        </p:spPr>
      </p:pic>
      <p:pic>
        <p:nvPicPr>
          <p:cNvPr id="7" name="Picture 6" descr="ian huntley.jpg"/>
          <p:cNvPicPr>
            <a:picLocks noChangeAspect="1"/>
          </p:cNvPicPr>
          <p:nvPr/>
        </p:nvPicPr>
        <p:blipFill>
          <a:blip r:embed="rId5" cstate="print"/>
          <a:stretch>
            <a:fillRect/>
          </a:stretch>
        </p:blipFill>
        <p:spPr>
          <a:xfrm>
            <a:off x="2177480" y="3645024"/>
            <a:ext cx="1656184" cy="2304256"/>
          </a:xfrm>
          <a:prstGeom prst="rect">
            <a:avLst/>
          </a:prstGeom>
        </p:spPr>
      </p:pic>
      <p:sp>
        <p:nvSpPr>
          <p:cNvPr id="12" name="TextBox 11"/>
          <p:cNvSpPr txBox="1"/>
          <p:nvPr/>
        </p:nvSpPr>
        <p:spPr>
          <a:xfrm>
            <a:off x="683568" y="3055818"/>
            <a:ext cx="1548172" cy="369332"/>
          </a:xfrm>
          <a:prstGeom prst="rect">
            <a:avLst/>
          </a:prstGeom>
          <a:noFill/>
        </p:spPr>
        <p:txBody>
          <a:bodyPr wrap="square" rtlCol="0">
            <a:spAutoFit/>
          </a:bodyPr>
          <a:lstStyle/>
          <a:p>
            <a:pPr algn="ctr"/>
            <a:r>
              <a:rPr lang="en-GB" dirty="0" smtClean="0"/>
              <a:t>Roy Whiting</a:t>
            </a:r>
            <a:endParaRPr lang="en-GB" dirty="0"/>
          </a:p>
        </p:txBody>
      </p:sp>
      <p:sp>
        <p:nvSpPr>
          <p:cNvPr id="13" name="TextBox 12"/>
          <p:cNvSpPr txBox="1"/>
          <p:nvPr/>
        </p:nvSpPr>
        <p:spPr>
          <a:xfrm>
            <a:off x="2231740" y="5949280"/>
            <a:ext cx="1548172" cy="369332"/>
          </a:xfrm>
          <a:prstGeom prst="rect">
            <a:avLst/>
          </a:prstGeom>
          <a:noFill/>
        </p:spPr>
        <p:txBody>
          <a:bodyPr wrap="square" rtlCol="0">
            <a:spAutoFit/>
          </a:bodyPr>
          <a:lstStyle/>
          <a:p>
            <a:pPr algn="ctr"/>
            <a:r>
              <a:rPr lang="en-GB" dirty="0" smtClean="0"/>
              <a:t>Ian Huntley</a:t>
            </a:r>
            <a:endParaRPr lang="en-GB" dirty="0"/>
          </a:p>
        </p:txBody>
      </p:sp>
      <p:sp>
        <p:nvSpPr>
          <p:cNvPr id="14" name="TextBox 13"/>
          <p:cNvSpPr txBox="1"/>
          <p:nvPr/>
        </p:nvSpPr>
        <p:spPr>
          <a:xfrm>
            <a:off x="5493129" y="5949280"/>
            <a:ext cx="1548172" cy="369332"/>
          </a:xfrm>
          <a:prstGeom prst="rect">
            <a:avLst/>
          </a:prstGeom>
          <a:noFill/>
        </p:spPr>
        <p:txBody>
          <a:bodyPr wrap="square" rtlCol="0">
            <a:spAutoFit/>
          </a:bodyPr>
          <a:lstStyle/>
          <a:p>
            <a:pPr algn="ctr"/>
            <a:r>
              <a:rPr lang="en-GB" dirty="0" smtClean="0"/>
              <a:t>Robert Black</a:t>
            </a:r>
            <a:endParaRPr lang="en-GB" dirty="0"/>
          </a:p>
        </p:txBody>
      </p:sp>
      <p:sp>
        <p:nvSpPr>
          <p:cNvPr id="15" name="TextBox 14"/>
          <p:cNvSpPr txBox="1"/>
          <p:nvPr/>
        </p:nvSpPr>
        <p:spPr>
          <a:xfrm>
            <a:off x="3767091" y="3066768"/>
            <a:ext cx="1986918" cy="369332"/>
          </a:xfrm>
          <a:prstGeom prst="rect">
            <a:avLst/>
          </a:prstGeom>
          <a:noFill/>
        </p:spPr>
        <p:txBody>
          <a:bodyPr wrap="square" rtlCol="0">
            <a:spAutoFit/>
          </a:bodyPr>
          <a:lstStyle/>
          <a:p>
            <a:pPr algn="ctr"/>
            <a:r>
              <a:rPr lang="en-GB" dirty="0" smtClean="0"/>
              <a:t>Stuart Campbell</a:t>
            </a:r>
            <a:endParaRPr lang="en-GB" dirty="0"/>
          </a:p>
        </p:txBody>
      </p:sp>
    </p:spTree>
    <p:extLst>
      <p:ext uri="{BB962C8B-B14F-4D97-AF65-F5344CB8AC3E}">
        <p14:creationId xmlns="" xmlns:p14="http://schemas.microsoft.com/office/powerpoint/2010/main" val="6431316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1167</TotalTime>
  <Words>2956</Words>
  <Application>Microsoft Office PowerPoint</Application>
  <PresentationFormat>On-screen Show (4:3)</PresentationFormat>
  <Paragraphs>361</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Opulent</vt:lpstr>
      <vt:lpstr>safeguarding children: paedophile awareness</vt:lpstr>
      <vt:lpstr>Did you know?</vt:lpstr>
      <vt:lpstr>Introduction</vt:lpstr>
      <vt:lpstr>Quiz</vt:lpstr>
      <vt:lpstr>Describe a paedophile</vt:lpstr>
      <vt:lpstr>Do they look like this?</vt:lpstr>
      <vt:lpstr>Or this?</vt:lpstr>
      <vt:lpstr>Or this?</vt:lpstr>
      <vt:lpstr> </vt:lpstr>
      <vt:lpstr>Operation alpine… </vt:lpstr>
      <vt:lpstr>30 year old paedophile…</vt:lpstr>
      <vt:lpstr>What is a PaedophilE?</vt:lpstr>
      <vt:lpstr>Paedophile behaviour</vt:lpstr>
      <vt:lpstr>Categories of paedophile</vt:lpstr>
      <vt:lpstr>What are the differences?</vt:lpstr>
      <vt:lpstr>What are the differences?</vt:lpstr>
      <vt:lpstr>Do not forget…</vt:lpstr>
      <vt:lpstr> </vt:lpstr>
      <vt:lpstr> </vt:lpstr>
      <vt:lpstr>Slide 20</vt:lpstr>
      <vt:lpstr>Slide 21</vt:lpstr>
      <vt:lpstr>Abuse process</vt:lpstr>
      <vt:lpstr> </vt:lpstr>
      <vt:lpstr> </vt:lpstr>
      <vt:lpstr> </vt:lpstr>
      <vt:lpstr> </vt:lpstr>
      <vt:lpstr> </vt:lpstr>
      <vt:lpstr> </vt:lpstr>
      <vt:lpstr> </vt:lpstr>
      <vt:lpstr>Children may be told…</vt:lpstr>
      <vt:lpstr>To maintain silence children may be told…</vt:lpstr>
      <vt:lpstr>Ray Wyre</vt:lpstr>
      <vt:lpstr>Common traits found in fixated paedophiles</vt:lpstr>
      <vt:lpstr> </vt:lpstr>
      <vt:lpstr>What excuses may they give for their behaviour?</vt:lpstr>
      <vt:lpstr>Slide 36</vt:lpstr>
      <vt:lpstr>Research</vt:lpstr>
      <vt:lpstr>  </vt:lpstr>
      <vt:lpstr>Slide 39</vt:lpstr>
      <vt:lpstr>Slide 40</vt:lpstr>
      <vt:lpstr>How many paedophiles were abused as children? </vt:lpstr>
      <vt:lpstr>Female paedophiles</vt:lpstr>
      <vt:lpstr>Slide 43</vt:lpstr>
      <vt:lpstr>Recidivism</vt:lpstr>
      <vt:lpstr>Slide 45</vt:lpstr>
      <vt:lpstr>Chemical castration</vt:lpstr>
      <vt:lpstr>Knowledge check</vt:lpstr>
      <vt:lpstr> </vt:lpstr>
      <vt:lpstr> </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Paedo</dc:title>
  <dc:creator>CloTatam</dc:creator>
  <cp:lastModifiedBy>Office User</cp:lastModifiedBy>
  <cp:revision>158</cp:revision>
  <dcterms:created xsi:type="dcterms:W3CDTF">2010-10-31T11:57:26Z</dcterms:created>
  <dcterms:modified xsi:type="dcterms:W3CDTF">2012-02-20T13:06:26Z</dcterms:modified>
</cp:coreProperties>
</file>