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2" r:id="rId1"/>
  </p:sldMasterIdLst>
  <p:sldIdLst>
    <p:sldId id="273" r:id="rId2"/>
    <p:sldId id="307" r:id="rId3"/>
    <p:sldId id="308" r:id="rId4"/>
    <p:sldId id="309" r:id="rId5"/>
    <p:sldId id="310" r:id="rId6"/>
    <p:sldId id="311" r:id="rId7"/>
    <p:sldId id="312" r:id="rId8"/>
    <p:sldId id="313" r:id="rId9"/>
    <p:sldId id="314" r:id="rId10"/>
    <p:sldId id="315" r:id="rId11"/>
    <p:sldId id="316" r:id="rId12"/>
    <p:sldId id="317" r:id="rId13"/>
    <p:sldId id="318" r:id="rId14"/>
    <p:sldId id="319" r:id="rId15"/>
    <p:sldId id="320" r:id="rId16"/>
    <p:sldId id="330" r:id="rId17"/>
    <p:sldId id="325" r:id="rId18"/>
    <p:sldId id="326" r:id="rId19"/>
    <p:sldId id="321" r:id="rId20"/>
    <p:sldId id="331" r:id="rId21"/>
    <p:sldId id="327" r:id="rId22"/>
    <p:sldId id="328" r:id="rId23"/>
    <p:sldId id="322" r:id="rId24"/>
    <p:sldId id="324" r:id="rId25"/>
    <p:sldId id="329" r:id="rId26"/>
    <p:sldId id="323" r:id="rId27"/>
    <p:sldId id="276" r:id="rId28"/>
  </p:sldIdLst>
  <p:sldSz cx="12192000" cy="6858000"/>
  <p:notesSz cx="6875463" cy="100028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40C0"/>
    <a:srgbClr val="2A46D4"/>
    <a:srgbClr val="2260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FAE6B-2941-4F20-963D-F278956C1590}" type="datetimeFigureOut">
              <a:rPr lang="en-GB" smtClean="0"/>
              <a:t>27/09/2017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D7AC0-D5EE-47AA-B237-5E16E2143E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6648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FAE6B-2941-4F20-963D-F278956C1590}" type="datetimeFigureOut">
              <a:rPr lang="en-GB" smtClean="0"/>
              <a:t>27/09/2017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D7AC0-D5EE-47AA-B237-5E16E2143E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2892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FAE6B-2941-4F20-963D-F278956C1590}" type="datetimeFigureOut">
              <a:rPr lang="en-GB" smtClean="0"/>
              <a:t>27/09/2017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D7AC0-D5EE-47AA-B237-5E16E2143E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1609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FAE6B-2941-4F20-963D-F278956C1590}" type="datetimeFigureOut">
              <a:rPr lang="en-GB" smtClean="0"/>
              <a:t>27/09/2017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D7AC0-D5EE-47AA-B237-5E16E2143E84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633951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FAE6B-2941-4F20-963D-F278956C1590}" type="datetimeFigureOut">
              <a:rPr lang="en-GB" smtClean="0"/>
              <a:t>27/09/2017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D7AC0-D5EE-47AA-B237-5E16E2143E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47531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FAE6B-2941-4F20-963D-F278956C1590}" type="datetimeFigureOut">
              <a:rPr lang="en-GB" smtClean="0"/>
              <a:t>27/09/2017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D7AC0-D5EE-47AA-B237-5E16E2143E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45646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FAE6B-2941-4F20-963D-F278956C1590}" type="datetimeFigureOut">
              <a:rPr lang="en-GB" smtClean="0"/>
              <a:t>27/09/2017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D7AC0-D5EE-47AA-B237-5E16E2143E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0198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FAE6B-2941-4F20-963D-F278956C1590}" type="datetimeFigureOut">
              <a:rPr lang="en-GB" smtClean="0"/>
              <a:t>27/09/2017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D7AC0-D5EE-47AA-B237-5E16E2143E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30255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FAE6B-2941-4F20-963D-F278956C1590}" type="datetimeFigureOut">
              <a:rPr lang="en-GB" smtClean="0"/>
              <a:t>27/09/2017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D7AC0-D5EE-47AA-B237-5E16E2143E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0601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FAE6B-2941-4F20-963D-F278956C1590}" type="datetimeFigureOut">
              <a:rPr lang="en-GB" smtClean="0"/>
              <a:t>27/09/2017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D7AC0-D5EE-47AA-B237-5E16E2143E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1320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FAE6B-2941-4F20-963D-F278956C1590}" type="datetimeFigureOut">
              <a:rPr lang="en-GB" smtClean="0"/>
              <a:t>27/09/2017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D7AC0-D5EE-47AA-B237-5E16E2143E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1411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FAE6B-2941-4F20-963D-F278956C1590}" type="datetimeFigureOut">
              <a:rPr lang="en-GB" smtClean="0"/>
              <a:t>27/09/2017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D7AC0-D5EE-47AA-B237-5E16E2143E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8146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FAE6B-2941-4F20-963D-F278956C1590}" type="datetimeFigureOut">
              <a:rPr lang="en-GB" smtClean="0"/>
              <a:t>27/09/2017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D7AC0-D5EE-47AA-B237-5E16E2143E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4579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FAE6B-2941-4F20-963D-F278956C1590}" type="datetimeFigureOut">
              <a:rPr lang="en-GB" smtClean="0"/>
              <a:t>27/09/2017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D7AC0-D5EE-47AA-B237-5E16E2143E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474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FAE6B-2941-4F20-963D-F278956C1590}" type="datetimeFigureOut">
              <a:rPr lang="en-GB" smtClean="0"/>
              <a:t>27/09/2017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D7AC0-D5EE-47AA-B237-5E16E2143E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0895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FAE6B-2941-4F20-963D-F278956C1590}" type="datetimeFigureOut">
              <a:rPr lang="en-GB" smtClean="0"/>
              <a:t>27/09/2017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D7AC0-D5EE-47AA-B237-5E16E2143E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7014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FAE6B-2941-4F20-963D-F278956C1590}" type="datetimeFigureOut">
              <a:rPr lang="en-GB" smtClean="0"/>
              <a:t>27/09/2017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D7AC0-D5EE-47AA-B237-5E16E2143E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1441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DCFFAE6B-2941-4F20-963D-F278956C1590}" type="datetimeFigureOut">
              <a:rPr lang="en-GB" smtClean="0"/>
              <a:t>27/09/2017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AD8D7AC0-D5EE-47AA-B237-5E16E2143E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885729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3" r:id="rId1"/>
    <p:sldLayoutId id="2147483824" r:id="rId2"/>
    <p:sldLayoutId id="2147483825" r:id="rId3"/>
    <p:sldLayoutId id="2147483826" r:id="rId4"/>
    <p:sldLayoutId id="2147483827" r:id="rId5"/>
    <p:sldLayoutId id="2147483828" r:id="rId6"/>
    <p:sldLayoutId id="2147483829" r:id="rId7"/>
    <p:sldLayoutId id="2147483830" r:id="rId8"/>
    <p:sldLayoutId id="2147483831" r:id="rId9"/>
    <p:sldLayoutId id="2147483832" r:id="rId10"/>
    <p:sldLayoutId id="2147483833" r:id="rId11"/>
    <p:sldLayoutId id="2147483834" r:id="rId12"/>
    <p:sldLayoutId id="2147483835" r:id="rId13"/>
    <p:sldLayoutId id="2147483836" r:id="rId14"/>
    <p:sldLayoutId id="2147483837" r:id="rId15"/>
    <p:sldLayoutId id="2147483838" r:id="rId16"/>
    <p:sldLayoutId id="214748383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920" y="2590165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GB" sz="6000" b="1" dirty="0" smtClean="0">
                <a:latin typeface="Baskerville Old Face" panose="02020602080505020303" pitchFamily="18" charset="0"/>
              </a:rPr>
              <a:t/>
            </a:r>
            <a:br>
              <a:rPr lang="en-GB" sz="6000" b="1" dirty="0" smtClean="0">
                <a:latin typeface="Baskerville Old Face" panose="02020602080505020303" pitchFamily="18" charset="0"/>
              </a:rPr>
            </a:br>
            <a:r>
              <a:rPr lang="en-GB" sz="6000" b="1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Stewards of the Gospel</a:t>
            </a:r>
            <a:br>
              <a:rPr lang="en-GB" sz="6000" b="1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</a:br>
            <a:r>
              <a:rPr lang="en-GB" sz="6000" b="1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and</a:t>
            </a:r>
            <a:br>
              <a:rPr lang="en-GB" sz="6000" b="1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</a:br>
            <a:r>
              <a:rPr lang="en-GB" sz="6000" b="1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Clergy</a:t>
            </a:r>
            <a:br>
              <a:rPr lang="en-GB" sz="6000" b="1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</a:br>
            <a:r>
              <a:rPr lang="en-GB" sz="6000" b="1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Working Together</a:t>
            </a:r>
            <a:br>
              <a:rPr lang="en-GB" sz="6000" b="1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</a:br>
            <a:r>
              <a:rPr lang="en-GB" sz="6000" b="1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to</a:t>
            </a:r>
            <a:br>
              <a:rPr lang="en-GB" sz="6000" b="1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</a:br>
            <a:r>
              <a:rPr lang="en-GB" sz="6000" b="1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Evangelise Our Diocese</a:t>
            </a:r>
            <a:endParaRPr lang="en-GB" sz="6000" b="1" dirty="0">
              <a:solidFill>
                <a:schemeClr val="tx1"/>
              </a:solidFill>
              <a:latin typeface="Baskerville Old Face" panose="02020602080505020303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3678" y="487679"/>
            <a:ext cx="1329412" cy="154876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993090" y="487679"/>
            <a:ext cx="44991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latin typeface="Baskerville Old Face" panose="02020602080505020303" pitchFamily="18" charset="0"/>
              </a:rPr>
              <a:t>Diocese of Brentwood</a:t>
            </a:r>
            <a:endParaRPr lang="en-GB" sz="3200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452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EVANGELISE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49629" y="1690688"/>
            <a:ext cx="1191213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/>
              <a:t>It’s not as difficult as we sometimes make it out to be!</a:t>
            </a:r>
          </a:p>
          <a:p>
            <a:endParaRPr lang="en-GB" sz="4400" dirty="0"/>
          </a:p>
          <a:p>
            <a:r>
              <a:rPr lang="en-GB" sz="4400" dirty="0" smtClean="0"/>
              <a:t>“Working Together To Evangelise Our Diocese”</a:t>
            </a:r>
          </a:p>
          <a:p>
            <a:r>
              <a:rPr lang="en-GB" sz="4400" dirty="0" smtClean="0"/>
              <a:t>Refers to Deus Caritas Est and suggests if we fulfil our three fold responsibility we will go a long way to bringing the Gospel message to others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035993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EVANGELISE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57942" y="1853738"/>
            <a:ext cx="11945389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We pray for a fresh outpouring of the Holy Spirit that we may be ever more faithful to proclaiming the Gospel of Christ</a:t>
            </a:r>
          </a:p>
          <a:p>
            <a:endParaRPr lang="en-GB" sz="3600" dirty="0"/>
          </a:p>
          <a:p>
            <a:r>
              <a:rPr lang="en-GB" sz="3600" dirty="0" smtClean="0"/>
              <a:t>We pray to be strengthened in the communion of faith, hope and charity united with the Holy Father</a:t>
            </a:r>
          </a:p>
          <a:p>
            <a:endParaRPr lang="en-GB" sz="3600" dirty="0"/>
          </a:p>
          <a:p>
            <a:r>
              <a:rPr lang="en-GB" sz="3600" dirty="0" smtClean="0"/>
              <a:t>Bishop Alan describes a church where young and old are united together in prayer, charity and joy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483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Evangelii Gaudium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24691" y="1690688"/>
            <a:ext cx="1197864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Repeated urging to change</a:t>
            </a:r>
          </a:p>
          <a:p>
            <a:r>
              <a:rPr lang="en-GB" sz="3200" dirty="0" smtClean="0"/>
              <a:t>Constant reminder that God has loved us first and that we respond to that love</a:t>
            </a:r>
          </a:p>
          <a:p>
            <a:r>
              <a:rPr lang="en-GB" sz="3200" dirty="0" smtClean="0"/>
              <a:t>Asking us to become a people that go forth</a:t>
            </a:r>
          </a:p>
          <a:p>
            <a:r>
              <a:rPr lang="en-GB" sz="3200" dirty="0" smtClean="0"/>
              <a:t>Doing it with the joy that comes from a personal encounter with Christ </a:t>
            </a:r>
          </a:p>
          <a:p>
            <a:endParaRPr lang="en-GB" sz="3200" dirty="0"/>
          </a:p>
          <a:p>
            <a:r>
              <a:rPr lang="en-GB" sz="3200" dirty="0" smtClean="0"/>
              <a:t>Asking us to be a Church that is attractive </a:t>
            </a:r>
          </a:p>
          <a:p>
            <a:r>
              <a:rPr lang="en-GB" sz="3200" dirty="0" smtClean="0"/>
              <a:t>Confident that our collective joyful witness will bring others to a personal encounter with Christ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4219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dirty="0"/>
              <a:t>Working Together To Evangelise Our Diocese</a:t>
            </a:r>
            <a:endParaRPr lang="en-US" sz="4400" dirty="0"/>
          </a:p>
        </p:txBody>
      </p:sp>
      <p:sp>
        <p:nvSpPr>
          <p:cNvPr id="3" name="TextBox 2"/>
          <p:cNvSpPr txBox="1"/>
          <p:nvPr/>
        </p:nvSpPr>
        <p:spPr>
          <a:xfrm>
            <a:off x="74815" y="1690688"/>
            <a:ext cx="12020203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/>
              <a:t>It’s about a Vision</a:t>
            </a:r>
          </a:p>
          <a:p>
            <a:r>
              <a:rPr lang="en-GB" sz="4000" dirty="0" smtClean="0"/>
              <a:t>It’s about our 3 fold responsibility to </a:t>
            </a:r>
          </a:p>
          <a:p>
            <a:r>
              <a:rPr lang="en-GB" sz="4000" dirty="0" smtClean="0"/>
              <a:t>Proclaim the Word, Celebrate the Sacraments and Exercise the Ministry of Charity</a:t>
            </a:r>
          </a:p>
          <a:p>
            <a:r>
              <a:rPr lang="en-GB" sz="4000" dirty="0" smtClean="0"/>
              <a:t>It’s about how we become a Church filled with the Joy of the Gospel</a:t>
            </a:r>
          </a:p>
          <a:p>
            <a:r>
              <a:rPr lang="en-GB" sz="4000" dirty="0" smtClean="0"/>
              <a:t>It’s about how we go forth into our world as </a:t>
            </a:r>
            <a:r>
              <a:rPr lang="en-GB" sz="4000" dirty="0"/>
              <a:t>C</a:t>
            </a:r>
            <a:r>
              <a:rPr lang="en-GB" sz="4000" dirty="0" smtClean="0"/>
              <a:t>atholics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71176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dirty="0"/>
              <a:t>Working Together To Evangelise Our Diocese</a:t>
            </a:r>
            <a:endParaRPr lang="en-US" sz="4400" dirty="0"/>
          </a:p>
        </p:txBody>
      </p:sp>
      <p:sp>
        <p:nvSpPr>
          <p:cNvPr id="3" name="TextBox 2"/>
          <p:cNvSpPr txBox="1"/>
          <p:nvPr/>
        </p:nvSpPr>
        <p:spPr>
          <a:xfrm>
            <a:off x="174568" y="2086495"/>
            <a:ext cx="1186226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 smtClean="0"/>
              <a:t>It’s about</a:t>
            </a:r>
          </a:p>
          <a:p>
            <a:pPr algn="ctr"/>
            <a:r>
              <a:rPr lang="en-GB" sz="6600" dirty="0" smtClean="0"/>
              <a:t>RENEWAL</a:t>
            </a:r>
          </a:p>
          <a:p>
            <a:pPr algn="ctr"/>
            <a:r>
              <a:rPr lang="en-GB" sz="6600" dirty="0" smtClean="0"/>
              <a:t>and</a:t>
            </a:r>
          </a:p>
          <a:p>
            <a:pPr algn="ctr"/>
            <a:r>
              <a:rPr lang="en-GB" sz="6600" dirty="0" smtClean="0"/>
              <a:t>RESTRUCTURING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013961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12 STRANDS of WORK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57943" y="1787236"/>
            <a:ext cx="11953702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/>
              <a:t>Each Strand is referred to only in brief</a:t>
            </a:r>
          </a:p>
          <a:p>
            <a:r>
              <a:rPr lang="en-GB" sz="4000" dirty="0" smtClean="0"/>
              <a:t>The 12 Strands are offered as suggestions for how and where we will work together in order to attain the Vision</a:t>
            </a:r>
          </a:p>
          <a:p>
            <a:r>
              <a:rPr lang="en-GB" sz="4000" dirty="0" smtClean="0"/>
              <a:t>They are offered specifically so that you can let us know your thoughts</a:t>
            </a:r>
          </a:p>
          <a:p>
            <a:r>
              <a:rPr lang="en-GB" sz="4000" dirty="0" smtClean="0"/>
              <a:t>BEFORE</a:t>
            </a:r>
          </a:p>
          <a:p>
            <a:r>
              <a:rPr lang="en-GB" sz="4000" dirty="0" smtClean="0"/>
              <a:t>Decisions are made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81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945" y="207184"/>
            <a:ext cx="10515600" cy="125326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65760" y="1047404"/>
            <a:ext cx="10615353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AutoNum type="arabicPeriod"/>
            </a:pPr>
            <a:r>
              <a:rPr lang="en-GB" sz="2800" dirty="0" smtClean="0"/>
              <a:t>Formation</a:t>
            </a:r>
          </a:p>
          <a:p>
            <a:pPr marL="342900" indent="-342900" algn="ctr">
              <a:buAutoNum type="arabicPeriod"/>
            </a:pPr>
            <a:r>
              <a:rPr lang="en-GB" sz="2800" dirty="0" smtClean="0"/>
              <a:t>Leaders</a:t>
            </a:r>
          </a:p>
          <a:p>
            <a:pPr marL="342900" indent="-342900" algn="ctr">
              <a:buAutoNum type="arabicPeriod"/>
            </a:pPr>
            <a:r>
              <a:rPr lang="en-GB" sz="2800" dirty="0" smtClean="0"/>
              <a:t>Money</a:t>
            </a:r>
          </a:p>
          <a:p>
            <a:pPr marL="342900" indent="-342900" algn="ctr">
              <a:buAutoNum type="arabicPeriod"/>
            </a:pPr>
            <a:r>
              <a:rPr lang="en-GB" sz="2800" dirty="0" smtClean="0"/>
              <a:t>Property</a:t>
            </a:r>
          </a:p>
          <a:p>
            <a:pPr marL="342900" indent="-342900" algn="ctr">
              <a:buAutoNum type="arabicPeriod"/>
            </a:pPr>
            <a:r>
              <a:rPr lang="en-GB" sz="2800" dirty="0" smtClean="0"/>
              <a:t>Priests and People</a:t>
            </a:r>
          </a:p>
          <a:p>
            <a:pPr marL="342900" indent="-342900" algn="ctr">
              <a:buAutoNum type="arabicPeriod"/>
            </a:pPr>
            <a:r>
              <a:rPr lang="en-GB" sz="2800" dirty="0" smtClean="0"/>
              <a:t>Stewardship</a:t>
            </a:r>
          </a:p>
          <a:p>
            <a:pPr marL="342900" indent="-342900" algn="ctr">
              <a:buAutoNum type="arabicPeriod"/>
            </a:pPr>
            <a:r>
              <a:rPr lang="en-GB" sz="2800" dirty="0" smtClean="0"/>
              <a:t>Schools</a:t>
            </a:r>
          </a:p>
          <a:p>
            <a:pPr marL="342900" indent="-342900" algn="ctr">
              <a:buAutoNum type="arabicPeriod"/>
            </a:pPr>
            <a:r>
              <a:rPr lang="en-GB" sz="2800" dirty="0" smtClean="0"/>
              <a:t>Young People</a:t>
            </a:r>
          </a:p>
          <a:p>
            <a:pPr marL="342900" indent="-342900" algn="ctr">
              <a:buAutoNum type="arabicPeriod"/>
            </a:pPr>
            <a:r>
              <a:rPr lang="en-GB" sz="2800" dirty="0" smtClean="0"/>
              <a:t>Caritas</a:t>
            </a:r>
          </a:p>
          <a:p>
            <a:pPr marL="342900" indent="-342900" algn="ctr">
              <a:buAutoNum type="arabicPeriod"/>
            </a:pPr>
            <a:r>
              <a:rPr lang="en-GB" sz="2800" dirty="0" smtClean="0"/>
              <a:t>Vocations</a:t>
            </a:r>
          </a:p>
          <a:p>
            <a:pPr marL="342900" indent="-342900" algn="ctr">
              <a:buAutoNum type="arabicPeriod"/>
            </a:pPr>
            <a:r>
              <a:rPr lang="en-GB" sz="2800" dirty="0" smtClean="0"/>
              <a:t>Liturgy</a:t>
            </a:r>
          </a:p>
          <a:p>
            <a:pPr marL="342900" indent="-342900" algn="ctr">
              <a:buAutoNum type="arabicPeriod"/>
            </a:pPr>
            <a:r>
              <a:rPr lang="en-GB" sz="2800" dirty="0" smtClean="0"/>
              <a:t>Integration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99387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Renewal ------ Evangelisation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2136371"/>
            <a:ext cx="1070817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/>
              <a:t>Renewing ourselves</a:t>
            </a:r>
          </a:p>
          <a:p>
            <a:r>
              <a:rPr lang="en-GB" sz="4000" dirty="0" smtClean="0"/>
              <a:t>Changing what or how we do things</a:t>
            </a:r>
          </a:p>
          <a:p>
            <a:r>
              <a:rPr lang="en-GB" sz="4000" dirty="0" smtClean="0"/>
              <a:t>Finding our human response to God’s love</a:t>
            </a:r>
          </a:p>
          <a:p>
            <a:endParaRPr lang="en-GB" sz="4000" dirty="0"/>
          </a:p>
          <a:p>
            <a:r>
              <a:rPr lang="en-GB" sz="4000" dirty="0" smtClean="0"/>
              <a:t>Finding the best ways to express our church’s deepest nature</a:t>
            </a:r>
          </a:p>
          <a:p>
            <a:r>
              <a:rPr lang="en-GB" sz="4000" dirty="0" smtClean="0"/>
              <a:t>Evangelising as God’s family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005967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 to the Question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49629" y="2194560"/>
            <a:ext cx="1181238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4400" dirty="0" smtClean="0"/>
          </a:p>
          <a:p>
            <a:r>
              <a:rPr lang="en-GB" sz="4400" dirty="0" smtClean="0"/>
              <a:t>Are you satisfied that the 12 point plan for Renewal covers the right Strands of Work?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059063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Four Part Framework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6502" y="1753985"/>
            <a:ext cx="12020203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/>
              <a:t>Each part is offered as a suggestion for how we might work together to attain the Vision</a:t>
            </a:r>
          </a:p>
          <a:p>
            <a:r>
              <a:rPr lang="en-GB" sz="4000" dirty="0" smtClean="0"/>
              <a:t>They are offered only in outline without reference to specific parishes or churches</a:t>
            </a:r>
          </a:p>
          <a:p>
            <a:r>
              <a:rPr lang="en-GB" sz="4000" dirty="0" smtClean="0"/>
              <a:t>They are offered in this way specifically so that you can let us know your thoughts</a:t>
            </a:r>
          </a:p>
          <a:p>
            <a:r>
              <a:rPr lang="en-GB" sz="4000" dirty="0" smtClean="0"/>
              <a:t>BEFORE</a:t>
            </a:r>
          </a:p>
          <a:p>
            <a:r>
              <a:rPr lang="en-GB" sz="4000" dirty="0" smtClean="0"/>
              <a:t>Decisions are made and detailed proposals drawn up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297950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 Draft Working Plan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41316" y="1895302"/>
            <a:ext cx="1187888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800" dirty="0" smtClean="0"/>
              <a:t>An early stage in a discernment process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800" dirty="0" smtClean="0"/>
              <a:t>An offer of ideas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800" dirty="0" smtClean="0"/>
              <a:t>An invitation to comment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800" dirty="0" smtClean="0"/>
              <a:t>A stepping stone to the First </a:t>
            </a:r>
            <a:r>
              <a:rPr lang="en-GB" sz="4800" dirty="0"/>
              <a:t>F</a:t>
            </a:r>
            <a:r>
              <a:rPr lang="en-GB" sz="4800" dirty="0" smtClean="0"/>
              <a:t>ormal Proposal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 smtClean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933529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41457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23702" y="1280160"/>
            <a:ext cx="1111411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400" dirty="0" smtClean="0"/>
          </a:p>
          <a:p>
            <a:endParaRPr lang="en-GB" sz="2400" dirty="0"/>
          </a:p>
          <a:p>
            <a:r>
              <a:rPr lang="en-GB" sz="2400" dirty="0" smtClean="0"/>
              <a:t>14 Locations							in the First Part</a:t>
            </a:r>
          </a:p>
          <a:p>
            <a:endParaRPr lang="en-GB" sz="2400" dirty="0"/>
          </a:p>
          <a:p>
            <a:r>
              <a:rPr lang="en-GB" sz="2400" dirty="0" smtClean="0"/>
              <a:t>4 Areas							in the Second Part</a:t>
            </a:r>
          </a:p>
          <a:p>
            <a:endParaRPr lang="en-GB" sz="2400" dirty="0"/>
          </a:p>
          <a:p>
            <a:r>
              <a:rPr lang="en-GB" sz="2400" dirty="0" smtClean="0"/>
              <a:t>Places where there are large existing congregations	in the Third Part</a:t>
            </a:r>
          </a:p>
          <a:p>
            <a:endParaRPr lang="en-GB" sz="2400" dirty="0" smtClean="0"/>
          </a:p>
          <a:p>
            <a:r>
              <a:rPr lang="en-GB" sz="2400" dirty="0" smtClean="0"/>
              <a:t>A commitment						in the Fourth Part</a:t>
            </a:r>
            <a:endParaRPr lang="en-GB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453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Restructuring ----- Evangelisation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33004" y="2136371"/>
            <a:ext cx="11887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Using ALL our resources to best evangelise our diocese</a:t>
            </a:r>
          </a:p>
          <a:p>
            <a:r>
              <a:rPr lang="en-GB" sz="3200" dirty="0" smtClean="0"/>
              <a:t>Deciding where things and people should be</a:t>
            </a:r>
          </a:p>
          <a:p>
            <a:endParaRPr lang="en-GB" sz="3200" dirty="0"/>
          </a:p>
          <a:p>
            <a:r>
              <a:rPr lang="en-GB" sz="3200" dirty="0" smtClean="0"/>
              <a:t>Deciding if we have made best use of resources</a:t>
            </a:r>
          </a:p>
          <a:p>
            <a:r>
              <a:rPr lang="en-GB" sz="3200" dirty="0" smtClean="0"/>
              <a:t>Could we use them better</a:t>
            </a:r>
          </a:p>
          <a:p>
            <a:r>
              <a:rPr lang="en-GB" sz="3200" dirty="0" smtClean="0"/>
              <a:t>Could people and priests work better in different places/ ways</a:t>
            </a:r>
          </a:p>
          <a:p>
            <a:endParaRPr lang="en-GB" sz="3200" dirty="0"/>
          </a:p>
          <a:p>
            <a:r>
              <a:rPr lang="en-GB" sz="3200" dirty="0" smtClean="0"/>
              <a:t>Are we using buildings well</a:t>
            </a:r>
          </a:p>
          <a:p>
            <a:r>
              <a:rPr lang="en-GB" sz="3200" dirty="0" smtClean="0"/>
              <a:t>Do we need more resources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54657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Back to the Question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24691" y="1920240"/>
            <a:ext cx="1194538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4400" dirty="0" smtClean="0"/>
          </a:p>
          <a:p>
            <a:r>
              <a:rPr lang="en-GB" sz="4400" dirty="0" smtClean="0"/>
              <a:t>Are you satisfied that the Framework provides a good model for us to Restructure our Diocese?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160097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dirty="0"/>
              <a:t>Working Together To Evangelise Our Diocese</a:t>
            </a:r>
            <a:endParaRPr lang="en-US" sz="4400" dirty="0"/>
          </a:p>
        </p:txBody>
      </p:sp>
      <p:sp>
        <p:nvSpPr>
          <p:cNvPr id="3" name="TextBox 2"/>
          <p:cNvSpPr txBox="1"/>
          <p:nvPr/>
        </p:nvSpPr>
        <p:spPr>
          <a:xfrm>
            <a:off x="166255" y="1690688"/>
            <a:ext cx="11762509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/>
              <a:t>Evangelising our diocese will require us to work together on renewal and restructuring</a:t>
            </a:r>
          </a:p>
          <a:p>
            <a:endParaRPr lang="en-GB" sz="4400" dirty="0" smtClean="0"/>
          </a:p>
          <a:p>
            <a:r>
              <a:rPr lang="en-GB" sz="4400" dirty="0" smtClean="0"/>
              <a:t>Working </a:t>
            </a:r>
            <a:r>
              <a:rPr lang="en-GB" sz="4400" dirty="0"/>
              <a:t>together requires generosity</a:t>
            </a:r>
          </a:p>
          <a:p>
            <a:endParaRPr lang="en-GB" sz="4400" dirty="0" smtClean="0"/>
          </a:p>
          <a:p>
            <a:r>
              <a:rPr lang="en-GB" sz="4400" dirty="0" smtClean="0"/>
              <a:t>You </a:t>
            </a:r>
            <a:r>
              <a:rPr lang="en-GB" sz="4400" dirty="0" smtClean="0"/>
              <a:t>will need to think beyond our individual parishes 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508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Three Two Part Questions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91440" y="1762298"/>
            <a:ext cx="1202851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sz="4000" dirty="0" smtClean="0"/>
              <a:t>Is Renewal and Restructuring a good way to pursue our vision?</a:t>
            </a:r>
          </a:p>
          <a:p>
            <a:endParaRPr lang="en-GB" sz="4000" dirty="0" smtClean="0"/>
          </a:p>
          <a:p>
            <a:pPr marL="342900" indent="-342900">
              <a:buAutoNum type="arabicPeriod"/>
            </a:pPr>
            <a:r>
              <a:rPr lang="en-GB" sz="4000" dirty="0" smtClean="0"/>
              <a:t>Do the 12 Strands of work look like the right ones?</a:t>
            </a:r>
          </a:p>
          <a:p>
            <a:endParaRPr lang="en-GB" sz="4000" dirty="0" smtClean="0"/>
          </a:p>
          <a:p>
            <a:pPr marL="342900" indent="-342900">
              <a:buAutoNum type="arabicPeriod"/>
            </a:pPr>
            <a:r>
              <a:rPr lang="en-GB" sz="4000" dirty="0" smtClean="0"/>
              <a:t>Does the 4 Part Framework look like a good model?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647958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Second Part of Two Part ????????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48640" y="2069869"/>
            <a:ext cx="10648604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4400" dirty="0" smtClean="0"/>
          </a:p>
          <a:p>
            <a:r>
              <a:rPr lang="en-GB" sz="4400" dirty="0" smtClean="0"/>
              <a:t>A chance to provide reasons or details in relation to the question</a:t>
            </a:r>
          </a:p>
          <a:p>
            <a:r>
              <a:rPr lang="en-GB" sz="4400" dirty="0" smtClean="0"/>
              <a:t>A chance to offer alternatives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2426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dirty="0"/>
              <a:t>Working Together To Evangelise Our Diocese</a:t>
            </a:r>
            <a:endParaRPr lang="en-US" sz="4400" dirty="0"/>
          </a:p>
        </p:txBody>
      </p:sp>
      <p:sp>
        <p:nvSpPr>
          <p:cNvPr id="3" name="TextBox 2"/>
          <p:cNvSpPr txBox="1"/>
          <p:nvPr/>
        </p:nvSpPr>
        <p:spPr>
          <a:xfrm>
            <a:off x="207818" y="1762298"/>
            <a:ext cx="11671069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/>
              <a:t>Things worth doing are seldom easy</a:t>
            </a:r>
          </a:p>
          <a:p>
            <a:r>
              <a:rPr lang="en-GB" sz="4400" dirty="0" smtClean="0"/>
              <a:t>Nothing is impossible for God BUT this </a:t>
            </a:r>
            <a:r>
              <a:rPr lang="en-GB" sz="4400" dirty="0" smtClean="0"/>
              <a:t>will not be easy for us</a:t>
            </a:r>
          </a:p>
          <a:p>
            <a:r>
              <a:rPr lang="en-GB" sz="4400" dirty="0" smtClean="0"/>
              <a:t>We must change and it will be worth it</a:t>
            </a:r>
          </a:p>
          <a:p>
            <a:r>
              <a:rPr lang="en-GB" sz="4400" dirty="0" smtClean="0"/>
              <a:t>Working together we can do things better and differently</a:t>
            </a:r>
          </a:p>
          <a:p>
            <a:r>
              <a:rPr lang="en-GB" sz="4400" dirty="0" smtClean="0"/>
              <a:t>Working together we can evangelise our diocese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626754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dirty="0"/>
              <a:t>Working Together To Evangelise Our Diocese</a:t>
            </a:r>
            <a:endParaRPr lang="en-US" sz="4400" dirty="0"/>
          </a:p>
        </p:txBody>
      </p:sp>
      <p:sp>
        <p:nvSpPr>
          <p:cNvPr id="3" name="Rectangle 2"/>
          <p:cNvSpPr/>
          <p:nvPr/>
        </p:nvSpPr>
        <p:spPr>
          <a:xfrm>
            <a:off x="249382" y="3244334"/>
            <a:ext cx="1148825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THANK </a:t>
            </a:r>
            <a:r>
              <a:rPr lang="en-US" sz="9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</a:t>
            </a:r>
          </a:p>
        </p:txBody>
      </p:sp>
    </p:spTree>
    <p:extLst>
      <p:ext uri="{BB962C8B-B14F-4D97-AF65-F5344CB8AC3E}">
        <p14:creationId xmlns:p14="http://schemas.microsoft.com/office/powerpoint/2010/main" val="785773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 Draft Working Plan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 flipH="1">
            <a:off x="133004" y="2044931"/>
            <a:ext cx="119370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800" dirty="0" smtClean="0"/>
              <a:t>Works from a Vision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800" dirty="0" smtClean="0"/>
              <a:t>Explains how we might attain that Vision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800" dirty="0" smtClean="0"/>
              <a:t>Focuses on a need to Renew and Restructure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692745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 Draft Working Plan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57942" y="1690688"/>
            <a:ext cx="1203405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/>
              <a:t>IT IS NOT SUPPOSED TO BE: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800" dirty="0" smtClean="0"/>
              <a:t>A detailed explanation of what our diocese will look like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800" dirty="0" smtClean="0"/>
              <a:t>A final plan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800" dirty="0" smtClean="0"/>
              <a:t>A detailed explanation of everything that is involved in Renewal and Restructuring</a:t>
            </a:r>
          </a:p>
        </p:txBody>
      </p:sp>
    </p:spTree>
    <p:extLst>
      <p:ext uri="{BB962C8B-B14F-4D97-AF65-F5344CB8AC3E}">
        <p14:creationId xmlns:p14="http://schemas.microsoft.com/office/powerpoint/2010/main" val="189178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 Draft Working Plan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08065" y="1895302"/>
            <a:ext cx="12003579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/>
              <a:t>The title is important: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800" dirty="0" smtClean="0"/>
              <a:t>Working Together to Evangelise </a:t>
            </a:r>
            <a:r>
              <a:rPr lang="en-GB" sz="4800" dirty="0"/>
              <a:t>O</a:t>
            </a:r>
            <a:r>
              <a:rPr lang="en-GB" sz="4800" dirty="0" smtClean="0"/>
              <a:t>ur Diocese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800" dirty="0" smtClean="0"/>
              <a:t>The clue is in the title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800" dirty="0" smtClean="0"/>
              <a:t>It is about Proclaiming the Good News of Jesus Christ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214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 Draft Working Plan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99754" y="1936865"/>
            <a:ext cx="1202020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/>
              <a:t>The title is important: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 smtClean="0"/>
              <a:t>It is not called </a:t>
            </a:r>
            <a:r>
              <a:rPr lang="en-GB" sz="4400" dirty="0" smtClean="0"/>
              <a:t>“How can we spread fewer priests around?”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 smtClean="0"/>
              <a:t>It is not called </a:t>
            </a:r>
            <a:r>
              <a:rPr lang="en-GB" sz="4400" dirty="0" smtClean="0"/>
              <a:t>“How many parishes can survive?”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 smtClean="0"/>
              <a:t>It is not called </a:t>
            </a:r>
            <a:r>
              <a:rPr lang="en-GB" sz="4400" dirty="0" smtClean="0"/>
              <a:t>“How can we keep things as they are?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140087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dirty="0" smtClean="0"/>
              <a:t>Working Together To Evangelise Our Diocese</a:t>
            </a:r>
            <a:endParaRPr lang="en-US" sz="4400" dirty="0"/>
          </a:p>
        </p:txBody>
      </p:sp>
      <p:sp>
        <p:nvSpPr>
          <p:cNvPr id="4" name="TextBox 3"/>
          <p:cNvSpPr txBox="1"/>
          <p:nvPr/>
        </p:nvSpPr>
        <p:spPr>
          <a:xfrm>
            <a:off x="133003" y="1770611"/>
            <a:ext cx="1195370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indent="-857250">
              <a:buFont typeface="Arial" panose="020B0604020202020204" pitchFamily="34" charset="0"/>
              <a:buChar char="•"/>
            </a:pPr>
            <a:r>
              <a:rPr lang="en-GB" sz="5400" dirty="0" smtClean="0"/>
              <a:t>It is about a Vision for our future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GB" sz="5400" dirty="0" smtClean="0"/>
              <a:t>It is about changing ourselves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GB" sz="5400" dirty="0" smtClean="0"/>
              <a:t>It is about evangelising our diocese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177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dirty="0"/>
              <a:t>Working Together To Evangelise Our Diocese</a:t>
            </a:r>
            <a:endParaRPr lang="en-US" sz="4400" dirty="0"/>
          </a:p>
        </p:txBody>
      </p:sp>
      <p:sp>
        <p:nvSpPr>
          <p:cNvPr id="3" name="TextBox 2"/>
          <p:cNvSpPr txBox="1"/>
          <p:nvPr/>
        </p:nvSpPr>
        <p:spPr>
          <a:xfrm>
            <a:off x="116379" y="1853738"/>
            <a:ext cx="1197032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Working together towards a Vision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 smtClean="0"/>
              <a:t>All of us in the Church working differently and better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 smtClean="0"/>
              <a:t>Doing it together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 smtClean="0"/>
              <a:t>So that we evangelise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3200" dirty="0"/>
          </a:p>
          <a:p>
            <a:r>
              <a:rPr lang="en-GB" sz="3200" dirty="0" smtClean="0"/>
              <a:t>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 smtClean="0"/>
              <a:t>Using our gifts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 smtClean="0"/>
              <a:t>Relying on God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 smtClean="0"/>
              <a:t>So that we proclaim the Good News of Jesus Christ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5264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EVANGELISE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38547" y="1463040"/>
            <a:ext cx="12053453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Evangelii Gaudium</a:t>
            </a:r>
          </a:p>
          <a:p>
            <a:endParaRPr lang="en-GB" sz="3600" dirty="0" smtClean="0"/>
          </a:p>
          <a:p>
            <a:r>
              <a:rPr lang="en-GB" sz="3600" dirty="0" smtClean="0"/>
              <a:t>A message to us all on the proclamation of the Gospel in todays world</a:t>
            </a:r>
          </a:p>
          <a:p>
            <a:r>
              <a:rPr lang="en-GB" sz="3600" dirty="0" smtClean="0"/>
              <a:t>More than just a “message</a:t>
            </a:r>
            <a:r>
              <a:rPr lang="en-GB" sz="3600" dirty="0" smtClean="0"/>
              <a:t>” ---- an “exhortation”</a:t>
            </a:r>
            <a:endParaRPr lang="en-GB" sz="3600" dirty="0" smtClean="0"/>
          </a:p>
          <a:p>
            <a:r>
              <a:rPr lang="en-GB" sz="3600" dirty="0" smtClean="0"/>
              <a:t>A </a:t>
            </a:r>
            <a:r>
              <a:rPr lang="en-GB" sz="3600" dirty="0"/>
              <a:t>communication emphatically urging </a:t>
            </a:r>
            <a:r>
              <a:rPr lang="en-GB" sz="3600" dirty="0" smtClean="0"/>
              <a:t>us </a:t>
            </a:r>
            <a:r>
              <a:rPr lang="en-GB" sz="3600" dirty="0"/>
              <a:t>to do </a:t>
            </a:r>
            <a:r>
              <a:rPr lang="en-GB" sz="3600" dirty="0" smtClean="0"/>
              <a:t>something</a:t>
            </a:r>
          </a:p>
          <a:p>
            <a:endParaRPr lang="en-GB" sz="3600" dirty="0" smtClean="0"/>
          </a:p>
          <a:p>
            <a:r>
              <a:rPr lang="en-GB" sz="3600" dirty="0" smtClean="0"/>
              <a:t>What the Holy Father is emphatically urging us to do is </a:t>
            </a:r>
            <a:r>
              <a:rPr lang="en-GB" sz="3600" dirty="0"/>
              <a:t>to embark upon a new chapter of </a:t>
            </a:r>
            <a:r>
              <a:rPr lang="en-GB" sz="3600" dirty="0" smtClean="0"/>
              <a:t>evangelisation </a:t>
            </a:r>
            <a:r>
              <a:rPr lang="en-GB" sz="3600" dirty="0"/>
              <a:t>marked by </a:t>
            </a:r>
            <a:r>
              <a:rPr lang="en-GB" sz="3600" dirty="0" smtClean="0"/>
              <a:t>..joy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889723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1306</TotalTime>
  <Words>946</Words>
  <Application>Microsoft Office PowerPoint</Application>
  <PresentationFormat>Widescreen</PresentationFormat>
  <Paragraphs>161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Baskerville Old Face</vt:lpstr>
      <vt:lpstr>Calibri</vt:lpstr>
      <vt:lpstr>Corbel</vt:lpstr>
      <vt:lpstr>Times New Roman</vt:lpstr>
      <vt:lpstr>Depth</vt:lpstr>
      <vt:lpstr> Stewards of the Gospel and Clergy Working Together to Evangelise Our Diocese</vt:lpstr>
      <vt:lpstr>A Draft Working Plan</vt:lpstr>
      <vt:lpstr>A Draft Working Plan</vt:lpstr>
      <vt:lpstr>A Draft Working Plan</vt:lpstr>
      <vt:lpstr>A Draft Working Plan</vt:lpstr>
      <vt:lpstr>A Draft Working Plan</vt:lpstr>
      <vt:lpstr>Working Together To Evangelise Our Diocese</vt:lpstr>
      <vt:lpstr>Working Together To Evangelise Our Diocese</vt:lpstr>
      <vt:lpstr>EVANGELISE</vt:lpstr>
      <vt:lpstr>EVANGELISE</vt:lpstr>
      <vt:lpstr>EVANGELISE</vt:lpstr>
      <vt:lpstr>Evangelii Gaudium</vt:lpstr>
      <vt:lpstr>Working Together To Evangelise Our Diocese</vt:lpstr>
      <vt:lpstr>Working Together To Evangelise Our Diocese</vt:lpstr>
      <vt:lpstr>12 STRANDS of WORK</vt:lpstr>
      <vt:lpstr>PowerPoint Presentation</vt:lpstr>
      <vt:lpstr>Renewal ------ Evangelisation</vt:lpstr>
      <vt:lpstr>Back to the Question</vt:lpstr>
      <vt:lpstr>Four Part Framework</vt:lpstr>
      <vt:lpstr>PowerPoint Presentation</vt:lpstr>
      <vt:lpstr>Restructuring ----- Evangelisation</vt:lpstr>
      <vt:lpstr>Back to the Question</vt:lpstr>
      <vt:lpstr>Working Together To Evangelise Our Diocese</vt:lpstr>
      <vt:lpstr>Three Two Part Questions</vt:lpstr>
      <vt:lpstr>Second Part of Two Part ????????</vt:lpstr>
      <vt:lpstr>Working Together To Evangelise Our Diocese</vt:lpstr>
      <vt:lpstr>Working Together To Evangelise Our Diocese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Parish Questionnaire</dc:title>
  <dc:creator>Peter Robson</dc:creator>
  <cp:lastModifiedBy>Steven Webb</cp:lastModifiedBy>
  <cp:revision>72</cp:revision>
  <cp:lastPrinted>2016-10-03T14:38:24Z</cp:lastPrinted>
  <dcterms:created xsi:type="dcterms:W3CDTF">2016-06-22T16:26:02Z</dcterms:created>
  <dcterms:modified xsi:type="dcterms:W3CDTF">2017-09-27T10:41:23Z</dcterms:modified>
</cp:coreProperties>
</file>