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83FF"/>
    <a:srgbClr val="934F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55"/>
  </p:normalViewPr>
  <p:slideViewPr>
    <p:cSldViewPr snapToGrid="0" snapToObjects="1">
      <p:cViewPr varScale="1">
        <p:scale>
          <a:sx n="106" d="100"/>
          <a:sy n="106" d="100"/>
        </p:scale>
        <p:origin x="7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97C7B-36FE-0246-AE4E-48F8B69A57A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9336D44-56BE-A740-A947-8EC4D66752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3EFF967-10B1-C441-92CF-1CEED92C335B}"/>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5" name="Footer Placeholder 4">
            <a:extLst>
              <a:ext uri="{FF2B5EF4-FFF2-40B4-BE49-F238E27FC236}">
                <a16:creationId xmlns:a16="http://schemas.microsoft.com/office/drawing/2014/main" id="{40D501D0-60F9-9040-AEC9-D4E299D691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2A394-40C1-3A44-9F38-59474A6544F1}"/>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135552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C8C0C-22B7-9A43-A5B9-2D74858301E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08E78A8-7FCA-F54B-A4F4-9E4C63713E0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87D8A41-2F75-DC4E-9917-E2866C06A6C8}"/>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5" name="Footer Placeholder 4">
            <a:extLst>
              <a:ext uri="{FF2B5EF4-FFF2-40B4-BE49-F238E27FC236}">
                <a16:creationId xmlns:a16="http://schemas.microsoft.com/office/drawing/2014/main" id="{6484EAF4-C497-9442-8549-4469A62F2A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7E2367-7DB8-554C-8B9E-825C74890414}"/>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2645160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BDE9F6-A297-5940-95A1-69F75C0FA5B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0CDB50C-3207-F045-AF8F-74317ACF11E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B48A01B-1FDE-614F-8E06-EE3027FA0FA0}"/>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5" name="Footer Placeholder 4">
            <a:extLst>
              <a:ext uri="{FF2B5EF4-FFF2-40B4-BE49-F238E27FC236}">
                <a16:creationId xmlns:a16="http://schemas.microsoft.com/office/drawing/2014/main" id="{86DAB3C2-354D-4C48-BDCF-85B51CDFEF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B8306B-80AD-2C4B-98E9-92BDF3914FCD}"/>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3000288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6F024-10F2-D54F-8B82-6239C28F11D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B0AF4E7-5C60-7049-89E3-A95537CA90D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5AC0637-8658-7B48-AFEA-B9730EDCA7C6}"/>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5" name="Footer Placeholder 4">
            <a:extLst>
              <a:ext uri="{FF2B5EF4-FFF2-40B4-BE49-F238E27FC236}">
                <a16:creationId xmlns:a16="http://schemas.microsoft.com/office/drawing/2014/main" id="{2ED8AA99-C3A0-EF49-921D-B0EA529B97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306191-B799-1E45-BD00-C1FD4F57757F}"/>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2569068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79BB1-A9F2-5040-B3E1-1DC1A9C55DD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15E44CE-1583-F748-AACA-6BA21D4205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41C8047-09F4-6547-AE7C-76DF317E7ED9}"/>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5" name="Footer Placeholder 4">
            <a:extLst>
              <a:ext uri="{FF2B5EF4-FFF2-40B4-BE49-F238E27FC236}">
                <a16:creationId xmlns:a16="http://schemas.microsoft.com/office/drawing/2014/main" id="{DF52AE17-DFB3-534E-AC67-3B37041061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EDB0DF-E5DC-CB47-8A6C-B2002BDAE3CB}"/>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2285090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EF6C3-8C04-E246-BCDB-D3365676944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34EEA1C-571E-2C41-9DE3-D5E2CD79900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03A84B4-DAB0-1D4A-A3CD-4F0EA9C2A9A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2920155-86F8-1E43-9276-A2246A58984A}"/>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6" name="Footer Placeholder 5">
            <a:extLst>
              <a:ext uri="{FF2B5EF4-FFF2-40B4-BE49-F238E27FC236}">
                <a16:creationId xmlns:a16="http://schemas.microsoft.com/office/drawing/2014/main" id="{0399FDD0-5D39-6F4B-817D-189106C16C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534B70-C20F-0E42-B987-FC156E59FDB2}"/>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217390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DECA4-E778-914A-81BE-CE1AC27079D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30C4BA4-E7F3-754A-8E59-BC9ADF806E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265BB5F-23B7-4F4B-8618-CF55781D2F2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5044F8E-6BAF-174F-95B2-E62A7F318A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F46053D-1779-B946-9B58-AE2DF9B26FA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6C7E601-ED3D-484F-B4B3-A3DC9BFE55AB}"/>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8" name="Footer Placeholder 7">
            <a:extLst>
              <a:ext uri="{FF2B5EF4-FFF2-40B4-BE49-F238E27FC236}">
                <a16:creationId xmlns:a16="http://schemas.microsoft.com/office/drawing/2014/main" id="{0561A3D6-50BB-3E48-8356-0C381325F8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04022F-9A7F-614F-AA4A-BAFFEA19E4FC}"/>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1940251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80707-8275-0F47-80F4-280EAEE10B7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2405449-470F-2445-A180-647312E40184}"/>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4" name="Footer Placeholder 3">
            <a:extLst>
              <a:ext uri="{FF2B5EF4-FFF2-40B4-BE49-F238E27FC236}">
                <a16:creationId xmlns:a16="http://schemas.microsoft.com/office/drawing/2014/main" id="{453443BD-AA04-264A-9B2D-913A4CB248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39B363-2B6B-6A49-B567-B776DD33C40C}"/>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2642128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3BC89E-4A7E-7444-A37C-68BA02404995}"/>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3" name="Footer Placeholder 2">
            <a:extLst>
              <a:ext uri="{FF2B5EF4-FFF2-40B4-BE49-F238E27FC236}">
                <a16:creationId xmlns:a16="http://schemas.microsoft.com/office/drawing/2014/main" id="{987121A1-F2B9-1047-81F5-1E84C9B918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50CCE1-157B-C647-869F-63A04C244891}"/>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476998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6CDFC-16FC-1E4C-9626-241E56E597F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2B260CC-422E-844F-8CCE-C06EF39B21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9334D4B-0344-9844-9E97-505D4A8F54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69F69A4-81F9-9342-893B-7686F031F39E}"/>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6" name="Footer Placeholder 5">
            <a:extLst>
              <a:ext uri="{FF2B5EF4-FFF2-40B4-BE49-F238E27FC236}">
                <a16:creationId xmlns:a16="http://schemas.microsoft.com/office/drawing/2014/main" id="{82007DD9-CEF8-0D4C-809E-06EBAD6D9D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5B7838-FC63-3945-8E8D-1C54A3A67A92}"/>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415151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33016-F3AD-4147-B38E-5B63E94DB8F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FF0E46E-8322-FA4B-8814-68E86E34FB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4CB9FE-1EDA-E949-AD1B-1FA9241DFF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20C2246-8EAA-EB40-8155-592C730DEB60}"/>
              </a:ext>
            </a:extLst>
          </p:cNvPr>
          <p:cNvSpPr>
            <a:spLocks noGrp="1"/>
          </p:cNvSpPr>
          <p:nvPr>
            <p:ph type="dt" sz="half" idx="10"/>
          </p:nvPr>
        </p:nvSpPr>
        <p:spPr/>
        <p:txBody>
          <a:bodyPr/>
          <a:lstStyle/>
          <a:p>
            <a:fld id="{C723F90C-BF9B-8B45-A3C5-CDE576A70328}" type="datetimeFigureOut">
              <a:rPr lang="en-US" smtClean="0"/>
              <a:t>2/10/21</a:t>
            </a:fld>
            <a:endParaRPr lang="en-US"/>
          </a:p>
        </p:txBody>
      </p:sp>
      <p:sp>
        <p:nvSpPr>
          <p:cNvPr id="6" name="Footer Placeholder 5">
            <a:extLst>
              <a:ext uri="{FF2B5EF4-FFF2-40B4-BE49-F238E27FC236}">
                <a16:creationId xmlns:a16="http://schemas.microsoft.com/office/drawing/2014/main" id="{4DE03004-E9E8-B84B-8A5A-DF030E96B4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49AA1E-DEAB-2844-95FD-39B44498B372}"/>
              </a:ext>
            </a:extLst>
          </p:cNvPr>
          <p:cNvSpPr>
            <a:spLocks noGrp="1"/>
          </p:cNvSpPr>
          <p:nvPr>
            <p:ph type="sldNum" sz="quarter" idx="12"/>
          </p:nvPr>
        </p:nvSpPr>
        <p:spPr/>
        <p:txBody>
          <a:bodyPr/>
          <a:lstStyle/>
          <a:p>
            <a:fld id="{4987A6CC-002F-6F49-9789-23209B0BEF69}" type="slidenum">
              <a:rPr lang="en-US" smtClean="0"/>
              <a:t>‹#›</a:t>
            </a:fld>
            <a:endParaRPr lang="en-US"/>
          </a:p>
        </p:txBody>
      </p:sp>
    </p:spTree>
    <p:extLst>
      <p:ext uri="{BB962C8B-B14F-4D97-AF65-F5344CB8AC3E}">
        <p14:creationId xmlns:p14="http://schemas.microsoft.com/office/powerpoint/2010/main" val="1441556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2CE737-5A23-DB4C-955E-094C28E3BD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05CECA8-F8D8-8043-91A6-266CEA5900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D3B57E1-CAE3-D147-9EA6-EFCC513CB9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23F90C-BF9B-8B45-A3C5-CDE576A70328}" type="datetimeFigureOut">
              <a:rPr lang="en-US" smtClean="0"/>
              <a:t>2/10/21</a:t>
            </a:fld>
            <a:endParaRPr lang="en-US"/>
          </a:p>
        </p:txBody>
      </p:sp>
      <p:sp>
        <p:nvSpPr>
          <p:cNvPr id="5" name="Footer Placeholder 4">
            <a:extLst>
              <a:ext uri="{FF2B5EF4-FFF2-40B4-BE49-F238E27FC236}">
                <a16:creationId xmlns:a16="http://schemas.microsoft.com/office/drawing/2014/main" id="{1F776821-5D73-CF45-B171-2205A1FE47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3C1A0C-27A0-C845-9F85-C66AA458EB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87A6CC-002F-6F49-9789-23209B0BEF69}" type="slidenum">
              <a:rPr lang="en-US" smtClean="0"/>
              <a:t>‹#›</a:t>
            </a:fld>
            <a:endParaRPr lang="en-US"/>
          </a:p>
        </p:txBody>
      </p:sp>
    </p:spTree>
    <p:extLst>
      <p:ext uri="{BB962C8B-B14F-4D97-AF65-F5344CB8AC3E}">
        <p14:creationId xmlns:p14="http://schemas.microsoft.com/office/powerpoint/2010/main" val="1184673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acatholiclife.blogspot.com/2013/03/pray-to-st-joseph-patron-of-universal.html"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www.vatican.va/content/francesco/en/apost_letters/documents/papa-francesco-lettera-ap_20201208_patris-cor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58A41-557D-A047-A5E4-206D454FAE6D}"/>
              </a:ext>
            </a:extLst>
          </p:cNvPr>
          <p:cNvSpPr>
            <a:spLocks noGrp="1"/>
          </p:cNvSpPr>
          <p:nvPr>
            <p:ph type="ctrTitle"/>
          </p:nvPr>
        </p:nvSpPr>
        <p:spPr>
          <a:xfrm>
            <a:off x="3610098" y="756723"/>
            <a:ext cx="7057901" cy="2387600"/>
          </a:xfrm>
          <a:solidFill>
            <a:srgbClr val="934FB2"/>
          </a:solidFill>
        </p:spPr>
        <p:txBody>
          <a:bodyPr>
            <a:normAutofit fontScale="90000"/>
          </a:bodyPr>
          <a:lstStyle/>
          <a:p>
            <a:r>
              <a:rPr lang="en-US" sz="7200" b="1" dirty="0"/>
              <a:t>Following St Joseph </a:t>
            </a:r>
            <a:br>
              <a:rPr lang="en-US" sz="7200" b="1" dirty="0"/>
            </a:br>
            <a:r>
              <a:rPr lang="en-US" sz="7200" b="1" dirty="0"/>
              <a:t>through Lent</a:t>
            </a:r>
          </a:p>
        </p:txBody>
      </p:sp>
      <p:sp>
        <p:nvSpPr>
          <p:cNvPr id="3" name="Subtitle 2">
            <a:extLst>
              <a:ext uri="{FF2B5EF4-FFF2-40B4-BE49-F238E27FC236}">
                <a16:creationId xmlns:a16="http://schemas.microsoft.com/office/drawing/2014/main" id="{C2EC1003-70C3-5E4C-813A-69D4C9AD885C}"/>
              </a:ext>
            </a:extLst>
          </p:cNvPr>
          <p:cNvSpPr>
            <a:spLocks noGrp="1"/>
          </p:cNvSpPr>
          <p:nvPr>
            <p:ph type="subTitle" idx="1"/>
          </p:nvPr>
        </p:nvSpPr>
        <p:spPr>
          <a:xfrm>
            <a:off x="1523999" y="3509964"/>
            <a:ext cx="9144000" cy="1287668"/>
          </a:xfrm>
          <a:solidFill>
            <a:srgbClr val="D883FF"/>
          </a:solidFill>
        </p:spPr>
        <p:txBody>
          <a:bodyPr/>
          <a:lstStyle/>
          <a:p>
            <a:endParaRPr lang="en-US" dirty="0"/>
          </a:p>
          <a:p>
            <a:r>
              <a:rPr lang="en-US" dirty="0"/>
              <a:t>Some suggestions for schools in the Diocese of Hallam</a:t>
            </a:r>
          </a:p>
        </p:txBody>
      </p:sp>
      <p:pic>
        <p:nvPicPr>
          <p:cNvPr id="5" name="Picture 4">
            <a:extLst>
              <a:ext uri="{FF2B5EF4-FFF2-40B4-BE49-F238E27FC236}">
                <a16:creationId xmlns:a16="http://schemas.microsoft.com/office/drawing/2014/main" id="{0B5D1B0E-05DB-4E47-BBF4-0F24E6DADCA1}"/>
              </a:ext>
            </a:extLst>
          </p:cNvPr>
          <p:cNvPicPr>
            <a:picLocks noChangeAspect="1"/>
          </p:cNvPicPr>
          <p:nvPr/>
        </p:nvPicPr>
        <p:blipFill>
          <a:blip r:embed="rId2"/>
          <a:stretch>
            <a:fillRect/>
          </a:stretch>
        </p:blipFill>
        <p:spPr>
          <a:xfrm>
            <a:off x="783772" y="637458"/>
            <a:ext cx="2536206" cy="2141223"/>
          </a:xfrm>
          <a:prstGeom prst="rect">
            <a:avLst/>
          </a:prstGeom>
        </p:spPr>
      </p:pic>
      <p:pic>
        <p:nvPicPr>
          <p:cNvPr id="7" name="Picture 6">
            <a:extLst>
              <a:ext uri="{FF2B5EF4-FFF2-40B4-BE49-F238E27FC236}">
                <a16:creationId xmlns:a16="http://schemas.microsoft.com/office/drawing/2014/main" id="{48AC97F3-3D08-4243-941B-8838DFC6EF45}"/>
              </a:ext>
            </a:extLst>
          </p:cNvPr>
          <p:cNvPicPr>
            <a:picLocks noChangeAspect="1"/>
          </p:cNvPicPr>
          <p:nvPr/>
        </p:nvPicPr>
        <p:blipFill>
          <a:blip r:embed="rId3"/>
          <a:stretch>
            <a:fillRect/>
          </a:stretch>
        </p:blipFill>
        <p:spPr>
          <a:xfrm>
            <a:off x="7386638" y="4847240"/>
            <a:ext cx="3579812" cy="1244203"/>
          </a:xfrm>
          <a:prstGeom prst="rect">
            <a:avLst/>
          </a:prstGeom>
        </p:spPr>
      </p:pic>
    </p:spTree>
    <p:extLst>
      <p:ext uri="{BB962C8B-B14F-4D97-AF65-F5344CB8AC3E}">
        <p14:creationId xmlns:p14="http://schemas.microsoft.com/office/powerpoint/2010/main" val="3645899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020D5-1506-FD4E-8DE4-273D933DC7D9}"/>
              </a:ext>
            </a:extLst>
          </p:cNvPr>
          <p:cNvSpPr>
            <a:spLocks noGrp="1"/>
          </p:cNvSpPr>
          <p:nvPr>
            <p:ph type="title"/>
          </p:nvPr>
        </p:nvSpPr>
        <p:spPr>
          <a:solidFill>
            <a:srgbClr val="D883FF"/>
          </a:solidFill>
        </p:spPr>
        <p:txBody>
          <a:bodyPr/>
          <a:lstStyle/>
          <a:p>
            <a:pPr algn="ctr"/>
            <a:r>
              <a:rPr lang="en-US" dirty="0"/>
              <a:t>Journeying with Joseph through Lent</a:t>
            </a:r>
          </a:p>
        </p:txBody>
      </p:sp>
      <p:sp>
        <p:nvSpPr>
          <p:cNvPr id="3" name="Content Placeholder 2">
            <a:extLst>
              <a:ext uri="{FF2B5EF4-FFF2-40B4-BE49-F238E27FC236}">
                <a16:creationId xmlns:a16="http://schemas.microsoft.com/office/drawing/2014/main" id="{F3F2AD8F-39C1-874A-B578-D60C692276D7}"/>
              </a:ext>
            </a:extLst>
          </p:cNvPr>
          <p:cNvSpPr>
            <a:spLocks noGrp="1"/>
          </p:cNvSpPr>
          <p:nvPr>
            <p:ph idx="1"/>
          </p:nvPr>
        </p:nvSpPr>
        <p:spPr/>
        <p:txBody>
          <a:bodyPr>
            <a:normAutofit/>
          </a:bodyPr>
          <a:lstStyle/>
          <a:p>
            <a:pPr marL="0" indent="0">
              <a:buNone/>
            </a:pPr>
            <a:r>
              <a:rPr lang="en-US" dirty="0"/>
              <a:t>This week’s theme: </a:t>
            </a:r>
          </a:p>
          <a:p>
            <a:pPr marL="0" indent="0">
              <a:buNone/>
            </a:pPr>
            <a:endParaRPr lang="en-US" dirty="0"/>
          </a:p>
          <a:p>
            <a:pPr marL="0" indent="0" algn="ctr">
              <a:buNone/>
            </a:pPr>
            <a:r>
              <a:rPr lang="en-US" sz="5400" dirty="0"/>
              <a:t>OBEDIENT</a:t>
            </a:r>
          </a:p>
          <a:p>
            <a:pPr marL="0" indent="0" algn="ctr">
              <a:buNone/>
            </a:pPr>
            <a:endParaRPr lang="en-US" sz="1800" dirty="0"/>
          </a:p>
          <a:p>
            <a:pPr marL="0" indent="0" algn="ctr">
              <a:buNone/>
            </a:pPr>
            <a:r>
              <a:rPr lang="en-US" sz="1800" dirty="0"/>
              <a:t>Joseph carried out the will of God without question or complaint. </a:t>
            </a:r>
          </a:p>
          <a:p>
            <a:pPr marL="0" indent="0" algn="ctr">
              <a:buNone/>
            </a:pPr>
            <a:r>
              <a:rPr lang="en-US" sz="1800" dirty="0"/>
              <a:t>Can we try to be extra obedient this week to all those who look after us and want what is best for us? </a:t>
            </a:r>
          </a:p>
          <a:p>
            <a:pPr marL="0" indent="0" algn="ctr">
              <a:buNone/>
            </a:pPr>
            <a:r>
              <a:rPr lang="en-US" sz="1800" dirty="0"/>
              <a:t>Can we respond willingly and quickly to what our parents or our teachers ask us to do? </a:t>
            </a:r>
          </a:p>
          <a:p>
            <a:pPr marL="0" indent="0" algn="ctr">
              <a:buNone/>
            </a:pPr>
            <a:r>
              <a:rPr lang="en-US" sz="1800" dirty="0"/>
              <a:t>Can we pray each day to God, remembering Him as he has asked us to do?</a:t>
            </a:r>
          </a:p>
          <a:p>
            <a:pPr marL="0" indent="0" algn="ctr">
              <a:buNone/>
            </a:pPr>
            <a:endParaRPr lang="en-US" sz="5400" dirty="0"/>
          </a:p>
          <a:p>
            <a:pPr marL="0" indent="0">
              <a:buNone/>
            </a:pPr>
            <a:endParaRPr lang="en-US" dirty="0"/>
          </a:p>
        </p:txBody>
      </p:sp>
      <p:pic>
        <p:nvPicPr>
          <p:cNvPr id="4" name="Picture 3">
            <a:extLst>
              <a:ext uri="{FF2B5EF4-FFF2-40B4-BE49-F238E27FC236}">
                <a16:creationId xmlns:a16="http://schemas.microsoft.com/office/drawing/2014/main" id="{3DACEC6B-3D6C-0B40-B3A3-B8A9BC0CF45E}"/>
              </a:ext>
            </a:extLst>
          </p:cNvPr>
          <p:cNvPicPr>
            <a:picLocks noChangeAspect="1"/>
          </p:cNvPicPr>
          <p:nvPr/>
        </p:nvPicPr>
        <p:blipFill>
          <a:blip r:embed="rId2"/>
          <a:stretch>
            <a:fillRect/>
          </a:stretch>
        </p:blipFill>
        <p:spPr>
          <a:xfrm>
            <a:off x="9444250" y="1760002"/>
            <a:ext cx="2391931" cy="2019417"/>
          </a:xfrm>
          <a:prstGeom prst="rect">
            <a:avLst/>
          </a:prstGeom>
        </p:spPr>
      </p:pic>
    </p:spTree>
    <p:extLst>
      <p:ext uri="{BB962C8B-B14F-4D97-AF65-F5344CB8AC3E}">
        <p14:creationId xmlns:p14="http://schemas.microsoft.com/office/powerpoint/2010/main" val="2280782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1FF75-1C5E-4B43-B77B-A1137C4AD5D4}"/>
              </a:ext>
            </a:extLst>
          </p:cNvPr>
          <p:cNvSpPr>
            <a:spLocks noGrp="1"/>
          </p:cNvSpPr>
          <p:nvPr>
            <p:ph type="title"/>
          </p:nvPr>
        </p:nvSpPr>
        <p:spPr>
          <a:solidFill>
            <a:srgbClr val="D883FF"/>
          </a:solidFill>
        </p:spPr>
        <p:txBody>
          <a:bodyPr/>
          <a:lstStyle/>
          <a:p>
            <a:pPr algn="ctr"/>
            <a:r>
              <a:rPr lang="en-US" dirty="0"/>
              <a:t>Journeying with Joseph through Lent</a:t>
            </a:r>
          </a:p>
        </p:txBody>
      </p:sp>
      <p:sp>
        <p:nvSpPr>
          <p:cNvPr id="3" name="Content Placeholder 2">
            <a:extLst>
              <a:ext uri="{FF2B5EF4-FFF2-40B4-BE49-F238E27FC236}">
                <a16:creationId xmlns:a16="http://schemas.microsoft.com/office/drawing/2014/main" id="{984201F9-A39F-F149-BF28-79ED8D06888C}"/>
              </a:ext>
            </a:extLst>
          </p:cNvPr>
          <p:cNvSpPr>
            <a:spLocks noGrp="1"/>
          </p:cNvSpPr>
          <p:nvPr>
            <p:ph idx="1"/>
          </p:nvPr>
        </p:nvSpPr>
        <p:spPr/>
        <p:txBody>
          <a:bodyPr>
            <a:normAutofit/>
          </a:bodyPr>
          <a:lstStyle/>
          <a:p>
            <a:pPr marL="0" indent="0">
              <a:buNone/>
            </a:pPr>
            <a:r>
              <a:rPr lang="en-US" dirty="0"/>
              <a:t>This week’s theme: </a:t>
            </a:r>
          </a:p>
          <a:p>
            <a:pPr marL="0" indent="0">
              <a:buNone/>
            </a:pPr>
            <a:endParaRPr lang="en-US" dirty="0"/>
          </a:p>
          <a:p>
            <a:pPr marL="0" indent="0" algn="ctr">
              <a:buNone/>
            </a:pPr>
            <a:r>
              <a:rPr lang="en-US" sz="5400" dirty="0"/>
              <a:t>WORKING HARD</a:t>
            </a:r>
          </a:p>
          <a:p>
            <a:pPr marL="0" indent="0" algn="ctr">
              <a:buNone/>
            </a:pPr>
            <a:r>
              <a:rPr lang="en-US" sz="1800" dirty="0"/>
              <a:t>Joseph worked as a carpenter to provide for his family. </a:t>
            </a:r>
          </a:p>
          <a:p>
            <a:pPr marL="0" indent="0" algn="ctr">
              <a:buNone/>
            </a:pPr>
            <a:r>
              <a:rPr lang="en-US" sz="1800" dirty="0"/>
              <a:t>This week, can we work extra hard, doing our best in all things, helping our families and friends? </a:t>
            </a:r>
          </a:p>
          <a:p>
            <a:pPr marL="0" indent="0" algn="ctr">
              <a:buNone/>
            </a:pPr>
            <a:r>
              <a:rPr lang="en-US" sz="1800" dirty="0"/>
              <a:t>Can we prepare ourselves in prayer for the coming of Easter by praying more </a:t>
            </a:r>
            <a:r>
              <a:rPr lang="en-US" sz="1800"/>
              <a:t>often each day</a:t>
            </a:r>
            <a:endParaRPr lang="en-US" sz="1800" dirty="0"/>
          </a:p>
          <a:p>
            <a:pPr marL="0" indent="0" algn="ctr">
              <a:buNone/>
            </a:pPr>
            <a:r>
              <a:rPr lang="en-US" sz="1800" dirty="0"/>
              <a:t>and learning the story of Holy Week?  </a:t>
            </a:r>
          </a:p>
          <a:p>
            <a:pPr marL="0" indent="0" algn="ctr">
              <a:buNone/>
            </a:pPr>
            <a:r>
              <a:rPr lang="en-US" sz="1800" dirty="0"/>
              <a:t>Can we take on some jobs that others in our family normally do, in order to help them ?</a:t>
            </a:r>
          </a:p>
          <a:p>
            <a:pPr marL="0" indent="0" algn="ctr">
              <a:buNone/>
            </a:pPr>
            <a:endParaRPr lang="en-US" sz="5400" dirty="0"/>
          </a:p>
          <a:p>
            <a:pPr marL="0" indent="0">
              <a:buNone/>
            </a:pPr>
            <a:endParaRPr lang="en-US" dirty="0"/>
          </a:p>
        </p:txBody>
      </p:sp>
      <p:pic>
        <p:nvPicPr>
          <p:cNvPr id="4" name="Picture 3">
            <a:extLst>
              <a:ext uri="{FF2B5EF4-FFF2-40B4-BE49-F238E27FC236}">
                <a16:creationId xmlns:a16="http://schemas.microsoft.com/office/drawing/2014/main" id="{8775404D-C804-6842-A745-DF5E1FC35C70}"/>
              </a:ext>
            </a:extLst>
          </p:cNvPr>
          <p:cNvPicPr>
            <a:picLocks noChangeAspect="1"/>
          </p:cNvPicPr>
          <p:nvPr/>
        </p:nvPicPr>
        <p:blipFill>
          <a:blip r:embed="rId2"/>
          <a:stretch>
            <a:fillRect/>
          </a:stretch>
        </p:blipFill>
        <p:spPr>
          <a:xfrm>
            <a:off x="9444250" y="1760002"/>
            <a:ext cx="2391931" cy="2019417"/>
          </a:xfrm>
          <a:prstGeom prst="rect">
            <a:avLst/>
          </a:prstGeom>
        </p:spPr>
      </p:pic>
    </p:spTree>
    <p:extLst>
      <p:ext uri="{BB962C8B-B14F-4D97-AF65-F5344CB8AC3E}">
        <p14:creationId xmlns:p14="http://schemas.microsoft.com/office/powerpoint/2010/main" val="3687668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C2B601C-B5F8-C840-BD7C-28FAAF650250}"/>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390524" y="325438"/>
            <a:ext cx="6934198" cy="3632199"/>
          </a:xfrm>
        </p:spPr>
      </p:pic>
      <p:sp>
        <p:nvSpPr>
          <p:cNvPr id="7" name="TextBox 6">
            <a:extLst>
              <a:ext uri="{FF2B5EF4-FFF2-40B4-BE49-F238E27FC236}">
                <a16:creationId xmlns:a16="http://schemas.microsoft.com/office/drawing/2014/main" id="{2A2D2130-9DCB-9746-93AB-67C2E491769C}"/>
              </a:ext>
            </a:extLst>
          </p:cNvPr>
          <p:cNvSpPr txBox="1"/>
          <p:nvPr/>
        </p:nvSpPr>
        <p:spPr>
          <a:xfrm>
            <a:off x="7858125" y="471488"/>
            <a:ext cx="3943350" cy="2031325"/>
          </a:xfrm>
          <a:prstGeom prst="rect">
            <a:avLst/>
          </a:prstGeom>
          <a:noFill/>
        </p:spPr>
        <p:txBody>
          <a:bodyPr wrap="square" rtlCol="0">
            <a:spAutoFit/>
          </a:bodyPr>
          <a:lstStyle/>
          <a:p>
            <a:pPr algn="ctr"/>
            <a:endParaRPr lang="en-US" dirty="0"/>
          </a:p>
          <a:p>
            <a:pPr algn="ctr"/>
            <a:r>
              <a:rPr lang="en-US" dirty="0"/>
              <a:t>Pope Francis declared a ‘Year of St Joseph’ on the 150</a:t>
            </a:r>
            <a:r>
              <a:rPr lang="en-US" baseline="30000" dirty="0"/>
              <a:t>th</a:t>
            </a:r>
            <a:r>
              <a:rPr lang="en-US" dirty="0"/>
              <a:t> anniversary</a:t>
            </a:r>
          </a:p>
          <a:p>
            <a:pPr algn="ctr"/>
            <a:r>
              <a:rPr lang="en-GB" dirty="0"/>
              <a:t>of the proclamation of St. Joseph as Patron of the Universal Church by Pope Pius IX </a:t>
            </a:r>
          </a:p>
          <a:p>
            <a:pPr algn="ctr"/>
            <a:r>
              <a:rPr lang="en-GB" dirty="0"/>
              <a:t>On 8 December 2020</a:t>
            </a:r>
            <a:endParaRPr lang="en-US" dirty="0"/>
          </a:p>
        </p:txBody>
      </p:sp>
      <p:sp>
        <p:nvSpPr>
          <p:cNvPr id="8" name="TextBox 7">
            <a:extLst>
              <a:ext uri="{FF2B5EF4-FFF2-40B4-BE49-F238E27FC236}">
                <a16:creationId xmlns:a16="http://schemas.microsoft.com/office/drawing/2014/main" id="{1E272AD8-2DD0-114F-A112-B348395CE411}"/>
              </a:ext>
            </a:extLst>
          </p:cNvPr>
          <p:cNvSpPr txBox="1"/>
          <p:nvPr/>
        </p:nvSpPr>
        <p:spPr>
          <a:xfrm>
            <a:off x="8101013" y="2757308"/>
            <a:ext cx="3700462" cy="1200329"/>
          </a:xfrm>
          <a:prstGeom prst="rect">
            <a:avLst/>
          </a:prstGeom>
          <a:noFill/>
        </p:spPr>
        <p:txBody>
          <a:bodyPr wrap="square" rtlCol="0">
            <a:spAutoFit/>
          </a:bodyPr>
          <a:lstStyle/>
          <a:p>
            <a:r>
              <a:rPr lang="en-GB" dirty="0"/>
              <a:t>Pope Francis has written an apostolic letter reflecting on the fatherhood of Joseph: </a:t>
            </a:r>
            <a:r>
              <a:rPr lang="en-GB" i="1" dirty="0">
                <a:hlinkClick r:id="rId4"/>
              </a:rPr>
              <a:t>Patris Corde</a:t>
            </a:r>
            <a:r>
              <a:rPr lang="en-GB" dirty="0"/>
              <a:t> (With a Father's Heart).</a:t>
            </a:r>
            <a:endParaRPr lang="en-US" dirty="0"/>
          </a:p>
        </p:txBody>
      </p:sp>
      <p:sp>
        <p:nvSpPr>
          <p:cNvPr id="9" name="TextBox 8">
            <a:extLst>
              <a:ext uri="{FF2B5EF4-FFF2-40B4-BE49-F238E27FC236}">
                <a16:creationId xmlns:a16="http://schemas.microsoft.com/office/drawing/2014/main" id="{6D3D7C88-FB0B-B047-B163-725B3C77076E}"/>
              </a:ext>
            </a:extLst>
          </p:cNvPr>
          <p:cNvSpPr txBox="1"/>
          <p:nvPr/>
        </p:nvSpPr>
        <p:spPr>
          <a:xfrm>
            <a:off x="390524" y="4309826"/>
            <a:ext cx="11410951" cy="2308324"/>
          </a:xfrm>
          <a:prstGeom prst="rect">
            <a:avLst/>
          </a:prstGeom>
          <a:noFill/>
        </p:spPr>
        <p:txBody>
          <a:bodyPr wrap="square" rtlCol="0">
            <a:spAutoFit/>
          </a:bodyPr>
          <a:lstStyle/>
          <a:p>
            <a:pPr algn="ctr"/>
            <a:r>
              <a:rPr lang="en-US" sz="2400" b="1" dirty="0"/>
              <a:t>What are the virtues/qualities that St Joseph displayed, that we can aspire to..? </a:t>
            </a:r>
          </a:p>
          <a:p>
            <a:pPr algn="ctr"/>
            <a:endParaRPr lang="en-US" sz="2400" b="1" dirty="0"/>
          </a:p>
          <a:p>
            <a:r>
              <a:rPr lang="en-US" sz="2400" b="1" dirty="0">
                <a:highlight>
                  <a:srgbClr val="D883FF"/>
                </a:highlight>
              </a:rPr>
              <a:t>Protective</a:t>
            </a:r>
            <a:r>
              <a:rPr lang="en-US" sz="2400" b="1" dirty="0"/>
              <a:t>	     </a:t>
            </a:r>
            <a:r>
              <a:rPr lang="en-US" sz="2400" b="1" i="1" dirty="0">
                <a:highlight>
                  <a:srgbClr val="FF00FF"/>
                </a:highlight>
              </a:rPr>
              <a:t>Tender &amp; Loving</a:t>
            </a:r>
            <a:r>
              <a:rPr lang="en-US" sz="2400" b="1" dirty="0">
                <a:highlight>
                  <a:srgbClr val="FF00FF"/>
                </a:highlight>
              </a:rPr>
              <a:t>	</a:t>
            </a:r>
            <a:r>
              <a:rPr lang="en-US" sz="2400" b="1" dirty="0"/>
              <a:t>		</a:t>
            </a:r>
            <a:r>
              <a:rPr lang="en-US" sz="2400" b="1" dirty="0">
                <a:highlight>
                  <a:srgbClr val="D883FF"/>
                </a:highlight>
              </a:rPr>
              <a:t>Courageous</a:t>
            </a:r>
            <a:r>
              <a:rPr lang="en-US" sz="2400" b="1" dirty="0"/>
              <a:t>		</a:t>
            </a:r>
            <a:r>
              <a:rPr lang="en-US" sz="2400" b="1" i="1" dirty="0">
                <a:highlight>
                  <a:srgbClr val="FF00FF"/>
                </a:highlight>
              </a:rPr>
              <a:t>Accepting</a:t>
            </a:r>
          </a:p>
          <a:p>
            <a:endParaRPr lang="en-US" sz="2400" b="1" dirty="0">
              <a:highlight>
                <a:srgbClr val="FF00FF"/>
              </a:highlight>
            </a:endParaRPr>
          </a:p>
          <a:p>
            <a:r>
              <a:rPr lang="en-US" sz="2400" b="1" i="1" dirty="0">
                <a:highlight>
                  <a:srgbClr val="FF00FF"/>
                </a:highlight>
              </a:rPr>
              <a:t>Obedient	</a:t>
            </a:r>
            <a:r>
              <a:rPr lang="en-US" sz="2400" b="1" dirty="0"/>
              <a:t>			</a:t>
            </a:r>
            <a:r>
              <a:rPr lang="en-US" sz="2400" b="1" dirty="0">
                <a:highlight>
                  <a:srgbClr val="D883FF"/>
                </a:highlight>
              </a:rPr>
              <a:t>Working hard</a:t>
            </a:r>
            <a:r>
              <a:rPr lang="en-US" sz="2400" b="1" dirty="0"/>
              <a:t>			</a:t>
            </a:r>
            <a:r>
              <a:rPr lang="en-US" sz="2400" b="1" i="1" dirty="0">
                <a:highlight>
                  <a:srgbClr val="FF00FF"/>
                </a:highlight>
              </a:rPr>
              <a:t>Putting others first	</a:t>
            </a:r>
            <a:r>
              <a:rPr lang="en-US" sz="2400" b="1" dirty="0"/>
              <a:t>	</a:t>
            </a:r>
            <a:endParaRPr lang="en-US" sz="2400" b="1" dirty="0">
              <a:highlight>
                <a:srgbClr val="D883FF"/>
              </a:highlight>
            </a:endParaRPr>
          </a:p>
        </p:txBody>
      </p:sp>
    </p:spTree>
    <p:extLst>
      <p:ext uri="{BB962C8B-B14F-4D97-AF65-F5344CB8AC3E}">
        <p14:creationId xmlns:p14="http://schemas.microsoft.com/office/powerpoint/2010/main" val="434152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2F4E830-DE89-584D-A4FF-48C684249EFA}"/>
              </a:ext>
            </a:extLst>
          </p:cNvPr>
          <p:cNvGraphicFramePr>
            <a:graphicFrameLocks noGrp="1"/>
          </p:cNvGraphicFramePr>
          <p:nvPr>
            <p:ph idx="1"/>
            <p:extLst>
              <p:ext uri="{D42A27DB-BD31-4B8C-83A1-F6EECF244321}">
                <p14:modId xmlns:p14="http://schemas.microsoft.com/office/powerpoint/2010/main" val="1521354981"/>
              </p:ext>
            </p:extLst>
          </p:nvPr>
        </p:nvGraphicFramePr>
        <p:xfrm>
          <a:off x="185738" y="385762"/>
          <a:ext cx="11815761" cy="6392228"/>
        </p:xfrm>
        <a:graphic>
          <a:graphicData uri="http://schemas.openxmlformats.org/drawingml/2006/table">
            <a:tbl>
              <a:tblPr firstRow="1" bandRow="1">
                <a:tableStyleId>{F5AB1C69-6EDB-4FF4-983F-18BD219EF322}</a:tableStyleId>
              </a:tblPr>
              <a:tblGrid>
                <a:gridCol w="2343150">
                  <a:extLst>
                    <a:ext uri="{9D8B030D-6E8A-4147-A177-3AD203B41FA5}">
                      <a16:colId xmlns:a16="http://schemas.microsoft.com/office/drawing/2014/main" val="3136763344"/>
                    </a:ext>
                  </a:extLst>
                </a:gridCol>
                <a:gridCol w="5534024">
                  <a:extLst>
                    <a:ext uri="{9D8B030D-6E8A-4147-A177-3AD203B41FA5}">
                      <a16:colId xmlns:a16="http://schemas.microsoft.com/office/drawing/2014/main" val="3849941391"/>
                    </a:ext>
                  </a:extLst>
                </a:gridCol>
                <a:gridCol w="3938587">
                  <a:extLst>
                    <a:ext uri="{9D8B030D-6E8A-4147-A177-3AD203B41FA5}">
                      <a16:colId xmlns:a16="http://schemas.microsoft.com/office/drawing/2014/main" val="3198770658"/>
                    </a:ext>
                  </a:extLst>
                </a:gridCol>
              </a:tblGrid>
              <a:tr h="775097">
                <a:tc>
                  <a:txBody>
                    <a:bodyPr/>
                    <a:lstStyle/>
                    <a:p>
                      <a:r>
                        <a:rPr lang="en-US" dirty="0">
                          <a:solidFill>
                            <a:schemeClr val="tx1"/>
                          </a:solidFill>
                        </a:rPr>
                        <a:t>Virtues/Qualities</a:t>
                      </a:r>
                    </a:p>
                  </a:txBody>
                  <a:tcPr/>
                </a:tc>
                <a:tc>
                  <a:txBody>
                    <a:bodyPr/>
                    <a:lstStyle/>
                    <a:p>
                      <a:r>
                        <a:rPr lang="en-US" dirty="0">
                          <a:solidFill>
                            <a:schemeClr val="tx1"/>
                          </a:solidFill>
                        </a:rPr>
                        <a:t>Reflection</a:t>
                      </a:r>
                    </a:p>
                  </a:txBody>
                  <a:tcPr/>
                </a:tc>
                <a:tc>
                  <a:txBody>
                    <a:bodyPr/>
                    <a:lstStyle/>
                    <a:p>
                      <a:r>
                        <a:rPr lang="en-US" dirty="0">
                          <a:solidFill>
                            <a:schemeClr val="tx1"/>
                          </a:solidFill>
                        </a:rPr>
                        <a:t>Gospel References</a:t>
                      </a:r>
                    </a:p>
                  </a:txBody>
                  <a:tcPr/>
                </a:tc>
                <a:extLst>
                  <a:ext uri="{0D108BD9-81ED-4DB2-BD59-A6C34878D82A}">
                    <a16:rowId xmlns:a16="http://schemas.microsoft.com/office/drawing/2014/main" val="571273861"/>
                  </a:ext>
                </a:extLst>
              </a:tr>
              <a:tr h="775097">
                <a:tc>
                  <a:txBody>
                    <a:bodyPr/>
                    <a:lstStyle/>
                    <a:p>
                      <a:r>
                        <a:rPr lang="en-US" b="1" dirty="0">
                          <a:solidFill>
                            <a:schemeClr val="tx1"/>
                          </a:solidFill>
                        </a:rPr>
                        <a:t>Protective</a:t>
                      </a:r>
                    </a:p>
                  </a:txBody>
                  <a:tcPr/>
                </a:tc>
                <a:tc>
                  <a:txBody>
                    <a:bodyPr/>
                    <a:lstStyle/>
                    <a:p>
                      <a:r>
                        <a:rPr lang="en-US" sz="1600" dirty="0"/>
                        <a:t>Joseph, as guardian of Mary and Jesus, was the guardian of the church, of god’s mission in sending His son to the world.</a:t>
                      </a:r>
                    </a:p>
                  </a:txBody>
                  <a:tcPr/>
                </a:tc>
                <a:tc rowSpan="7">
                  <a:txBody>
                    <a:bodyPr/>
                    <a:lstStyle/>
                    <a:p>
                      <a:r>
                        <a:rPr lang="en-US" dirty="0"/>
                        <a:t>Matthew 1:18-19</a:t>
                      </a:r>
                    </a:p>
                    <a:p>
                      <a:endParaRPr lang="en-US" dirty="0"/>
                    </a:p>
                    <a:p>
                      <a:r>
                        <a:rPr lang="en-US" dirty="0"/>
                        <a:t>Matthew 1: 20-21</a:t>
                      </a:r>
                    </a:p>
                    <a:p>
                      <a:endParaRPr lang="en-US" dirty="0"/>
                    </a:p>
                    <a:p>
                      <a:r>
                        <a:rPr lang="en-US" dirty="0"/>
                        <a:t>Matthew 1: 24-25</a:t>
                      </a:r>
                    </a:p>
                    <a:p>
                      <a:endParaRPr lang="en-US" dirty="0"/>
                    </a:p>
                    <a:p>
                      <a:r>
                        <a:rPr lang="en-US" dirty="0"/>
                        <a:t>Matthew 2: 1-12</a:t>
                      </a:r>
                    </a:p>
                    <a:p>
                      <a:endParaRPr lang="en-US" dirty="0"/>
                    </a:p>
                    <a:p>
                      <a:r>
                        <a:rPr lang="en-US" dirty="0"/>
                        <a:t>Matthew </a:t>
                      </a:r>
                      <a:r>
                        <a:rPr lang="en-GB" sz="1800" b="0" i="0" u="none" strike="noStrike" kern="1200" dirty="0">
                          <a:solidFill>
                            <a:schemeClr val="dk1"/>
                          </a:solidFill>
                          <a:effectLst/>
                          <a:latin typeface="+mn-lt"/>
                          <a:ea typeface="+mn-ea"/>
                          <a:cs typeface="+mn-cs"/>
                        </a:rPr>
                        <a:t>2:13.19.22</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Matthew 13:55; </a:t>
                      </a:r>
                    </a:p>
                    <a:p>
                      <a:endParaRPr lang="en-US" dirty="0"/>
                    </a:p>
                    <a:p>
                      <a:r>
                        <a:rPr lang="en-US" dirty="0"/>
                        <a:t>Luke 1: 27</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Luke 2: 33</a:t>
                      </a:r>
                    </a:p>
                    <a:p>
                      <a:endParaRPr lang="en-US" dirty="0"/>
                    </a:p>
                    <a:p>
                      <a:r>
                        <a:rPr lang="en-US" dirty="0"/>
                        <a:t>Luke 2: 39-40</a:t>
                      </a:r>
                    </a:p>
                    <a:p>
                      <a:endParaRPr lang="en-US" dirty="0"/>
                    </a:p>
                    <a:p>
                      <a:r>
                        <a:rPr lang="en-GB" sz="1800" b="0" i="0" u="none" strike="noStrike" kern="1200" dirty="0">
                          <a:solidFill>
                            <a:schemeClr val="dk1"/>
                          </a:solidFill>
                          <a:effectLst/>
                          <a:latin typeface="+mn-lt"/>
                          <a:ea typeface="+mn-ea"/>
                          <a:cs typeface="+mn-cs"/>
                        </a:rPr>
                        <a:t>Luke 2:22.27.39</a:t>
                      </a:r>
                      <a:endParaRPr lang="en-US" dirty="0"/>
                    </a:p>
                    <a:p>
                      <a:endParaRPr lang="en-US" dirty="0"/>
                    </a:p>
                  </a:txBody>
                  <a:tcPr/>
                </a:tc>
                <a:extLst>
                  <a:ext uri="{0D108BD9-81ED-4DB2-BD59-A6C34878D82A}">
                    <a16:rowId xmlns:a16="http://schemas.microsoft.com/office/drawing/2014/main" val="109150771"/>
                  </a:ext>
                </a:extLst>
              </a:tr>
              <a:tr h="775097">
                <a:tc>
                  <a:txBody>
                    <a:bodyPr/>
                    <a:lstStyle/>
                    <a:p>
                      <a:r>
                        <a:rPr lang="en-US" b="1" dirty="0">
                          <a:solidFill>
                            <a:schemeClr val="tx1"/>
                          </a:solidFill>
                        </a:rPr>
                        <a:t>Tender &amp; Loving</a:t>
                      </a:r>
                    </a:p>
                  </a:txBody>
                  <a:tcPr/>
                </a:tc>
                <a:tc>
                  <a:txBody>
                    <a:bodyPr/>
                    <a:lstStyle/>
                    <a:p>
                      <a:r>
                        <a:rPr lang="en-US" sz="1600" dirty="0"/>
                        <a:t>Joseph was compassionate towards Mary when he found that she was expecting a baby. He took special care of her and Jesus as a loving father.</a:t>
                      </a:r>
                    </a:p>
                  </a:txBody>
                  <a:tcPr/>
                </a:tc>
                <a:tc vMerge="1">
                  <a:txBody>
                    <a:bodyPr/>
                    <a:lstStyle/>
                    <a:p>
                      <a:r>
                        <a:rPr lang="en-US" dirty="0"/>
                        <a:t>Matthew 1:19; 24-25</a:t>
                      </a:r>
                    </a:p>
                    <a:p>
                      <a:r>
                        <a:rPr lang="en-US" dirty="0"/>
                        <a:t>Luke 2: 39-40</a:t>
                      </a:r>
                    </a:p>
                  </a:txBody>
                  <a:tcPr/>
                </a:tc>
                <a:extLst>
                  <a:ext uri="{0D108BD9-81ED-4DB2-BD59-A6C34878D82A}">
                    <a16:rowId xmlns:a16="http://schemas.microsoft.com/office/drawing/2014/main" val="2034226445"/>
                  </a:ext>
                </a:extLst>
              </a:tr>
              <a:tr h="775097">
                <a:tc>
                  <a:txBody>
                    <a:bodyPr/>
                    <a:lstStyle/>
                    <a:p>
                      <a:r>
                        <a:rPr lang="en-US" b="1" dirty="0">
                          <a:solidFill>
                            <a:schemeClr val="tx1"/>
                          </a:solidFill>
                        </a:rPr>
                        <a:t>Courageous</a:t>
                      </a:r>
                    </a:p>
                  </a:txBody>
                  <a:tcPr/>
                </a:tc>
                <a:tc>
                  <a:txBody>
                    <a:bodyPr/>
                    <a:lstStyle/>
                    <a:p>
                      <a:r>
                        <a:rPr lang="en-US" sz="1600" dirty="0"/>
                        <a:t>Joseph took his family to safety in Egypt, far away from his homeland, knowing that Jesus was in danger from King Herod.</a:t>
                      </a:r>
                    </a:p>
                  </a:txBody>
                  <a:tcPr/>
                </a:tc>
                <a:tc vMerge="1">
                  <a:txBody>
                    <a:bodyPr/>
                    <a:lstStyle/>
                    <a:p>
                      <a:endParaRPr lang="en-US" dirty="0"/>
                    </a:p>
                  </a:txBody>
                  <a:tcPr/>
                </a:tc>
                <a:extLst>
                  <a:ext uri="{0D108BD9-81ED-4DB2-BD59-A6C34878D82A}">
                    <a16:rowId xmlns:a16="http://schemas.microsoft.com/office/drawing/2014/main" val="2878144691"/>
                  </a:ext>
                </a:extLst>
              </a:tr>
              <a:tr h="775097">
                <a:tc>
                  <a:txBody>
                    <a:bodyPr/>
                    <a:lstStyle/>
                    <a:p>
                      <a:r>
                        <a:rPr lang="en-US" b="1" dirty="0">
                          <a:solidFill>
                            <a:schemeClr val="tx1"/>
                          </a:solidFill>
                        </a:rPr>
                        <a:t>Accepting</a:t>
                      </a:r>
                    </a:p>
                  </a:txBody>
                  <a:tcPr/>
                </a:tc>
                <a:tc>
                  <a:txBody>
                    <a:bodyPr/>
                    <a:lstStyle/>
                    <a:p>
                      <a:r>
                        <a:rPr lang="en-US" sz="1600" dirty="0"/>
                        <a:t>Joseph accepted the messages from God, sent to him in dreams.  He accepted the will of God, no matter how strange it may have appeared to him. He accepted Mary unconditionally.</a:t>
                      </a:r>
                    </a:p>
                  </a:txBody>
                  <a:tcPr/>
                </a:tc>
                <a:tc vMerge="1">
                  <a:txBody>
                    <a:bodyPr/>
                    <a:lstStyle/>
                    <a:p>
                      <a:r>
                        <a:rPr lang="en-US" dirty="0"/>
                        <a:t>Luke 2: 33; </a:t>
                      </a:r>
                    </a:p>
                  </a:txBody>
                  <a:tcPr/>
                </a:tc>
                <a:extLst>
                  <a:ext uri="{0D108BD9-81ED-4DB2-BD59-A6C34878D82A}">
                    <a16:rowId xmlns:a16="http://schemas.microsoft.com/office/drawing/2014/main" val="4052727601"/>
                  </a:ext>
                </a:extLst>
              </a:tr>
              <a:tr h="775097">
                <a:tc>
                  <a:txBody>
                    <a:bodyPr/>
                    <a:lstStyle/>
                    <a:p>
                      <a:r>
                        <a:rPr lang="en-US" b="1" dirty="0">
                          <a:solidFill>
                            <a:schemeClr val="tx1"/>
                          </a:solidFill>
                        </a:rPr>
                        <a:t>Working Hard</a:t>
                      </a:r>
                    </a:p>
                  </a:txBody>
                  <a:tcPr/>
                </a:tc>
                <a:tc>
                  <a:txBody>
                    <a:bodyPr/>
                    <a:lstStyle/>
                    <a:p>
                      <a:r>
                        <a:rPr lang="en-US" sz="1600" dirty="0"/>
                        <a:t>Joseph worked as a carpenter, and teaches us the value, dignity and joy of work: The work of our </a:t>
                      </a:r>
                      <a:r>
                        <a:rPr lang="en-US" sz="1600" dirty="0" err="1"/>
                        <a:t>labour</a:t>
                      </a:r>
                      <a:r>
                        <a:rPr lang="en-US" sz="1600" dirty="0"/>
                        <a:t> and the work of salvation.</a:t>
                      </a:r>
                    </a:p>
                  </a:txBody>
                  <a:tcPr/>
                </a:tc>
                <a:tc vMerge="1">
                  <a:txBody>
                    <a:bodyPr/>
                    <a:lstStyle/>
                    <a:p>
                      <a:r>
                        <a:rPr lang="en-US" dirty="0"/>
                        <a:t>Matthew 13:55; </a:t>
                      </a:r>
                    </a:p>
                  </a:txBody>
                  <a:tcPr/>
                </a:tc>
                <a:extLst>
                  <a:ext uri="{0D108BD9-81ED-4DB2-BD59-A6C34878D82A}">
                    <a16:rowId xmlns:a16="http://schemas.microsoft.com/office/drawing/2014/main" val="2383975653"/>
                  </a:ext>
                </a:extLst>
              </a:tr>
              <a:tr h="775097">
                <a:tc>
                  <a:txBody>
                    <a:bodyPr/>
                    <a:lstStyle/>
                    <a:p>
                      <a:r>
                        <a:rPr lang="en-US" b="1" dirty="0">
                          <a:solidFill>
                            <a:schemeClr val="tx1"/>
                          </a:solidFill>
                        </a:rPr>
                        <a:t>Obedient</a:t>
                      </a:r>
                    </a:p>
                  </a:txBody>
                  <a:tcPr/>
                </a:tc>
                <a:tc>
                  <a:txBody>
                    <a:bodyPr/>
                    <a:lstStyle/>
                    <a:p>
                      <a:r>
                        <a:rPr lang="en-US" sz="1600" dirty="0"/>
                        <a:t>Joseph did what God wanted – he took Mary to be his wife, he took Mary and Jesus to safety in Egypt, he raised Jesus as his own.</a:t>
                      </a:r>
                    </a:p>
                  </a:txBody>
                  <a:tcPr/>
                </a:tc>
                <a:tc vMerge="1">
                  <a:txBody>
                    <a:bodyPr/>
                    <a:lstStyle/>
                    <a:p>
                      <a:r>
                        <a:rPr lang="en-US" dirty="0"/>
                        <a:t>Matthew 1: 20-21; </a:t>
                      </a:r>
                    </a:p>
                  </a:txBody>
                  <a:tcPr/>
                </a:tc>
                <a:extLst>
                  <a:ext uri="{0D108BD9-81ED-4DB2-BD59-A6C34878D82A}">
                    <a16:rowId xmlns:a16="http://schemas.microsoft.com/office/drawing/2014/main" val="946596593"/>
                  </a:ext>
                </a:extLst>
              </a:tr>
              <a:tr h="775097">
                <a:tc>
                  <a:txBody>
                    <a:bodyPr/>
                    <a:lstStyle/>
                    <a:p>
                      <a:r>
                        <a:rPr lang="en-US" b="1" dirty="0">
                          <a:solidFill>
                            <a:schemeClr val="tx1"/>
                          </a:solidFill>
                        </a:rPr>
                        <a:t>Putting other first</a:t>
                      </a:r>
                    </a:p>
                  </a:txBody>
                  <a:tcPr/>
                </a:tc>
                <a:tc>
                  <a:txBody>
                    <a:bodyPr/>
                    <a:lstStyle/>
                    <a:p>
                      <a:r>
                        <a:rPr lang="en-US" sz="1600" dirty="0"/>
                        <a:t>Joseph was the ‘father in the shadows’, who didn’t make himself the </a:t>
                      </a:r>
                      <a:r>
                        <a:rPr lang="en-US" sz="1600" dirty="0" err="1"/>
                        <a:t>centre</a:t>
                      </a:r>
                      <a:r>
                        <a:rPr lang="en-US" sz="1600" dirty="0"/>
                        <a:t>, but was focused on others.</a:t>
                      </a:r>
                    </a:p>
                  </a:txBody>
                  <a:tcPr/>
                </a:tc>
                <a:tc vMerge="1">
                  <a:txBody>
                    <a:bodyPr/>
                    <a:lstStyle/>
                    <a:p>
                      <a:endParaRPr lang="en-US" dirty="0"/>
                    </a:p>
                  </a:txBody>
                  <a:tcPr/>
                </a:tc>
                <a:extLst>
                  <a:ext uri="{0D108BD9-81ED-4DB2-BD59-A6C34878D82A}">
                    <a16:rowId xmlns:a16="http://schemas.microsoft.com/office/drawing/2014/main" val="1633485955"/>
                  </a:ext>
                </a:extLst>
              </a:tr>
            </a:tbl>
          </a:graphicData>
        </a:graphic>
      </p:graphicFrame>
    </p:spTree>
    <p:extLst>
      <p:ext uri="{BB962C8B-B14F-4D97-AF65-F5344CB8AC3E}">
        <p14:creationId xmlns:p14="http://schemas.microsoft.com/office/powerpoint/2010/main" val="1115097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51C50-DE31-584D-B5B0-DD6E0A34C64B}"/>
              </a:ext>
            </a:extLst>
          </p:cNvPr>
          <p:cNvSpPr>
            <a:spLocks noGrp="1"/>
          </p:cNvSpPr>
          <p:nvPr>
            <p:ph type="title"/>
          </p:nvPr>
        </p:nvSpPr>
        <p:spPr>
          <a:xfrm>
            <a:off x="409433" y="365126"/>
            <a:ext cx="11341289" cy="668028"/>
          </a:xfrm>
          <a:solidFill>
            <a:srgbClr val="D883FF"/>
          </a:solidFill>
        </p:spPr>
        <p:txBody>
          <a:bodyPr>
            <a:normAutofit fontScale="90000"/>
          </a:bodyPr>
          <a:lstStyle/>
          <a:p>
            <a:pPr algn="ctr"/>
            <a:r>
              <a:rPr lang="en-US" dirty="0"/>
              <a:t>Journeying with Joseph through Lent</a:t>
            </a:r>
          </a:p>
        </p:txBody>
      </p:sp>
      <p:graphicFrame>
        <p:nvGraphicFramePr>
          <p:cNvPr id="4" name="Table 4">
            <a:extLst>
              <a:ext uri="{FF2B5EF4-FFF2-40B4-BE49-F238E27FC236}">
                <a16:creationId xmlns:a16="http://schemas.microsoft.com/office/drawing/2014/main" id="{0215016D-59FA-894C-B47A-2B630C375D09}"/>
              </a:ext>
            </a:extLst>
          </p:cNvPr>
          <p:cNvGraphicFramePr>
            <a:graphicFrameLocks noGrp="1"/>
          </p:cNvGraphicFramePr>
          <p:nvPr>
            <p:ph idx="1"/>
            <p:extLst>
              <p:ext uri="{D42A27DB-BD31-4B8C-83A1-F6EECF244321}">
                <p14:modId xmlns:p14="http://schemas.microsoft.com/office/powerpoint/2010/main" val="3259727685"/>
              </p:ext>
            </p:extLst>
          </p:nvPr>
        </p:nvGraphicFramePr>
        <p:xfrm>
          <a:off x="409434" y="1033154"/>
          <a:ext cx="11341288" cy="5465136"/>
        </p:xfrm>
        <a:graphic>
          <a:graphicData uri="http://schemas.openxmlformats.org/drawingml/2006/table">
            <a:tbl>
              <a:tblPr firstRow="1" bandRow="1">
                <a:tableStyleId>{F5AB1C69-6EDB-4FF4-983F-18BD219EF322}</a:tableStyleId>
              </a:tblPr>
              <a:tblGrid>
                <a:gridCol w="1701317">
                  <a:extLst>
                    <a:ext uri="{9D8B030D-6E8A-4147-A177-3AD203B41FA5}">
                      <a16:colId xmlns:a16="http://schemas.microsoft.com/office/drawing/2014/main" val="731623947"/>
                    </a:ext>
                  </a:extLst>
                </a:gridCol>
                <a:gridCol w="1633852">
                  <a:extLst>
                    <a:ext uri="{9D8B030D-6E8A-4147-A177-3AD203B41FA5}">
                      <a16:colId xmlns:a16="http://schemas.microsoft.com/office/drawing/2014/main" val="1624626692"/>
                    </a:ext>
                  </a:extLst>
                </a:gridCol>
                <a:gridCol w="8006119">
                  <a:extLst>
                    <a:ext uri="{9D8B030D-6E8A-4147-A177-3AD203B41FA5}">
                      <a16:colId xmlns:a16="http://schemas.microsoft.com/office/drawing/2014/main" val="463282747"/>
                    </a:ext>
                  </a:extLst>
                </a:gridCol>
              </a:tblGrid>
              <a:tr h="663168">
                <a:tc>
                  <a:txBody>
                    <a:bodyPr/>
                    <a:lstStyle/>
                    <a:p>
                      <a:pPr algn="ctr"/>
                      <a:r>
                        <a:rPr lang="en-US" dirty="0"/>
                        <a:t>Week</a:t>
                      </a:r>
                    </a:p>
                  </a:txBody>
                  <a:tcPr/>
                </a:tc>
                <a:tc>
                  <a:txBody>
                    <a:bodyPr/>
                    <a:lstStyle/>
                    <a:p>
                      <a:pPr algn="ctr"/>
                      <a:r>
                        <a:rPr lang="en-US" dirty="0"/>
                        <a:t>Theme</a:t>
                      </a:r>
                    </a:p>
                  </a:txBody>
                  <a:tcPr/>
                </a:tc>
                <a:tc>
                  <a:txBody>
                    <a:bodyPr/>
                    <a:lstStyle/>
                    <a:p>
                      <a:pPr algn="ctr"/>
                      <a:r>
                        <a:rPr lang="en-US" dirty="0"/>
                        <a:t>Reflection and actions</a:t>
                      </a:r>
                    </a:p>
                  </a:txBody>
                  <a:tcPr/>
                </a:tc>
                <a:extLst>
                  <a:ext uri="{0D108BD9-81ED-4DB2-BD59-A6C34878D82A}">
                    <a16:rowId xmlns:a16="http://schemas.microsoft.com/office/drawing/2014/main" val="3278348847"/>
                  </a:ext>
                </a:extLst>
              </a:tr>
              <a:tr h="663168">
                <a:tc>
                  <a:txBody>
                    <a:bodyPr/>
                    <a:lstStyle/>
                    <a:p>
                      <a:pPr algn="ctr"/>
                      <a:r>
                        <a:rPr lang="en-US" sz="1600" dirty="0"/>
                        <a:t>1</a:t>
                      </a:r>
                    </a:p>
                    <a:p>
                      <a:pPr algn="ctr"/>
                      <a:r>
                        <a:rPr lang="en-US" sz="1600" dirty="0"/>
                        <a:t>17 -22 Feb</a:t>
                      </a:r>
                    </a:p>
                  </a:txBody>
                  <a:tcPr/>
                </a:tc>
                <a:tc>
                  <a:txBody>
                    <a:bodyPr/>
                    <a:lstStyle/>
                    <a:p>
                      <a:pPr algn="ctr"/>
                      <a:r>
                        <a:rPr lang="en-US" b="1" dirty="0">
                          <a:solidFill>
                            <a:schemeClr val="tx1"/>
                          </a:solidFill>
                        </a:rPr>
                        <a:t>Protective</a:t>
                      </a:r>
                    </a:p>
                  </a:txBody>
                  <a:tcPr/>
                </a:tc>
                <a:tc>
                  <a:txBody>
                    <a:bodyPr/>
                    <a:lstStyle/>
                    <a:p>
                      <a:pPr marL="0" indent="0" algn="ctr">
                        <a:buNone/>
                      </a:pPr>
                      <a:r>
                        <a:rPr lang="en-US" sz="1200" dirty="0"/>
                        <a:t>Joseph protected Mary and Jesus in order to keep them safe from harm. Who can we protect this week? Can we protect the environment by making sure we do not waste anything? Recycling? Using less than we normally do? Can we help our brothers and sisters to stay safe? All our family? Can we help by being extra careful with washing our hands, keeping our distance? Can we ask God each day in prayer to protect those we love? And those who are ill ? Those who are caring for others?</a:t>
                      </a:r>
                    </a:p>
                  </a:txBody>
                  <a:tcPr/>
                </a:tc>
                <a:extLst>
                  <a:ext uri="{0D108BD9-81ED-4DB2-BD59-A6C34878D82A}">
                    <a16:rowId xmlns:a16="http://schemas.microsoft.com/office/drawing/2014/main" val="3772211679"/>
                  </a:ext>
                </a:extLst>
              </a:tr>
              <a:tr h="663168">
                <a:tc>
                  <a:txBody>
                    <a:bodyPr/>
                    <a:lstStyle/>
                    <a:p>
                      <a:pPr algn="ctr"/>
                      <a:r>
                        <a:rPr lang="en-US" sz="1600" dirty="0"/>
                        <a:t>2</a:t>
                      </a:r>
                    </a:p>
                    <a:p>
                      <a:pPr algn="ctr"/>
                      <a:r>
                        <a:rPr lang="en-US" sz="1600" dirty="0"/>
                        <a:t>22-28 Feb</a:t>
                      </a:r>
                    </a:p>
                  </a:txBody>
                  <a:tcPr/>
                </a:tc>
                <a:tc>
                  <a:txBody>
                    <a:bodyPr/>
                    <a:lstStyle/>
                    <a:p>
                      <a:pPr algn="ctr"/>
                      <a:r>
                        <a:rPr lang="en-US" b="1" dirty="0">
                          <a:solidFill>
                            <a:schemeClr val="tx1"/>
                          </a:solidFill>
                        </a:rPr>
                        <a:t>Tender &amp; Loving</a:t>
                      </a:r>
                    </a:p>
                  </a:txBody>
                  <a:tcPr/>
                </a:tc>
                <a:tc>
                  <a:txBody>
                    <a:bodyPr/>
                    <a:lstStyle/>
                    <a:p>
                      <a:r>
                        <a:rPr lang="en-US" sz="1200" dirty="0"/>
                        <a:t>Joseph was loving towards Mary even when he did not know why she was expecting a baby. How can we be tender and loving to others this week? Can we hold back any hurtful remarks? Can we do something small and loving for someone in our family, or for one of our friends, each day? Can we show our love for God by remembering to pray each day?</a:t>
                      </a:r>
                    </a:p>
                  </a:txBody>
                  <a:tcPr/>
                </a:tc>
                <a:extLst>
                  <a:ext uri="{0D108BD9-81ED-4DB2-BD59-A6C34878D82A}">
                    <a16:rowId xmlns:a16="http://schemas.microsoft.com/office/drawing/2014/main" val="1710289328"/>
                  </a:ext>
                </a:extLst>
              </a:tr>
              <a:tr h="663168">
                <a:tc>
                  <a:txBody>
                    <a:bodyPr/>
                    <a:lstStyle/>
                    <a:p>
                      <a:pPr algn="ctr"/>
                      <a:r>
                        <a:rPr lang="en-US" sz="1600" dirty="0"/>
                        <a:t>3</a:t>
                      </a:r>
                    </a:p>
                    <a:p>
                      <a:pPr algn="ctr"/>
                      <a:r>
                        <a:rPr lang="en-US" sz="1600" dirty="0"/>
                        <a:t>1-7 Mar</a:t>
                      </a:r>
                    </a:p>
                  </a:txBody>
                  <a:tcPr/>
                </a:tc>
                <a:tc>
                  <a:txBody>
                    <a:bodyPr/>
                    <a:lstStyle/>
                    <a:p>
                      <a:pPr algn="ctr"/>
                      <a:r>
                        <a:rPr lang="en-US" b="1" dirty="0">
                          <a:solidFill>
                            <a:schemeClr val="tx1"/>
                          </a:solidFill>
                        </a:rPr>
                        <a:t>Courageous</a:t>
                      </a:r>
                    </a:p>
                  </a:txBody>
                  <a:tcPr/>
                </a:tc>
                <a:tc>
                  <a:txBody>
                    <a:bodyPr/>
                    <a:lstStyle/>
                    <a:p>
                      <a:r>
                        <a:rPr lang="en-US" sz="1200" dirty="0"/>
                        <a:t>Joseph showed bravery when danger was near. How can we be more more brave this week? Can we try to do things that are helpful even if we don’t like doing them. Can we talk to those who are lonely to cheer them up, even if we are shy and unsure?  Can we stand up for someone when they need our help? </a:t>
                      </a:r>
                    </a:p>
                  </a:txBody>
                  <a:tcPr/>
                </a:tc>
                <a:extLst>
                  <a:ext uri="{0D108BD9-81ED-4DB2-BD59-A6C34878D82A}">
                    <a16:rowId xmlns:a16="http://schemas.microsoft.com/office/drawing/2014/main" val="3971537505"/>
                  </a:ext>
                </a:extLst>
              </a:tr>
              <a:tr h="663168">
                <a:tc>
                  <a:txBody>
                    <a:bodyPr/>
                    <a:lstStyle/>
                    <a:p>
                      <a:pPr algn="ctr"/>
                      <a:r>
                        <a:rPr lang="en-US" sz="1600" dirty="0"/>
                        <a:t>4</a:t>
                      </a:r>
                    </a:p>
                    <a:p>
                      <a:pPr algn="ctr"/>
                      <a:r>
                        <a:rPr lang="en-US" sz="1600" dirty="0"/>
                        <a:t>8-14 Mar</a:t>
                      </a:r>
                    </a:p>
                  </a:txBody>
                  <a:tcPr/>
                </a:tc>
                <a:tc>
                  <a:txBody>
                    <a:bodyPr/>
                    <a:lstStyle/>
                    <a:p>
                      <a:pPr algn="ctr"/>
                      <a:r>
                        <a:rPr lang="en-US" b="1" dirty="0">
                          <a:solidFill>
                            <a:schemeClr val="tx1"/>
                          </a:solidFill>
                        </a:rPr>
                        <a:t>Accepting</a:t>
                      </a:r>
                    </a:p>
                  </a:txBody>
                  <a:tcPr/>
                </a:tc>
                <a:tc>
                  <a:txBody>
                    <a:bodyPr/>
                    <a:lstStyle/>
                    <a:p>
                      <a:r>
                        <a:rPr lang="en-US" sz="1200" dirty="0"/>
                        <a:t>Joseph accepted all that was happening because he wanted to please God. Can we be cheerful this week in accepting things that we have to do that we don’t like? Can we be tolerant to those who annoy us? Can we be thankful for our lives and our families, and not keep wanting more? Can we be thankful in our prayers for what we already have, not asking for more?</a:t>
                      </a:r>
                    </a:p>
                  </a:txBody>
                  <a:tcPr/>
                </a:tc>
                <a:extLst>
                  <a:ext uri="{0D108BD9-81ED-4DB2-BD59-A6C34878D82A}">
                    <a16:rowId xmlns:a16="http://schemas.microsoft.com/office/drawing/2014/main" val="347079768"/>
                  </a:ext>
                </a:extLst>
              </a:tr>
              <a:tr h="663168">
                <a:tc>
                  <a:txBody>
                    <a:bodyPr/>
                    <a:lstStyle/>
                    <a:p>
                      <a:pPr algn="ctr"/>
                      <a:r>
                        <a:rPr lang="en-US" sz="1600" dirty="0"/>
                        <a:t>5</a:t>
                      </a:r>
                    </a:p>
                    <a:p>
                      <a:pPr algn="ctr"/>
                      <a:r>
                        <a:rPr lang="en-US" sz="1600" dirty="0"/>
                        <a:t>15-21 Mar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tx1"/>
                          </a:solidFill>
                        </a:rPr>
                        <a:t>Putting other first</a:t>
                      </a:r>
                    </a:p>
                  </a:txBody>
                  <a:tcPr/>
                </a:tc>
                <a:tc>
                  <a:txBody>
                    <a:bodyPr/>
                    <a:lstStyle/>
                    <a:p>
                      <a:r>
                        <a:rPr lang="en-US" sz="1200" dirty="0"/>
                        <a:t>Joseph often had to stay in the background, putting Jesus and Mary first. Can we put others first this week by giving generously of our time, or our money, or our possessions, to help others? Can we support a charity this week and for the rest of Lent. Can we put St Joseph first on his feast day on Friday? Can we put God first by turning to him very often in prayer?</a:t>
                      </a:r>
                    </a:p>
                  </a:txBody>
                  <a:tcPr/>
                </a:tc>
                <a:extLst>
                  <a:ext uri="{0D108BD9-81ED-4DB2-BD59-A6C34878D82A}">
                    <a16:rowId xmlns:a16="http://schemas.microsoft.com/office/drawing/2014/main" val="3432205010"/>
                  </a:ext>
                </a:extLst>
              </a:tr>
              <a:tr h="663168">
                <a:tc>
                  <a:txBody>
                    <a:bodyPr/>
                    <a:lstStyle/>
                    <a:p>
                      <a:pPr algn="ctr"/>
                      <a:r>
                        <a:rPr lang="en-US" sz="1600" dirty="0"/>
                        <a:t>6</a:t>
                      </a:r>
                    </a:p>
                    <a:p>
                      <a:pPr algn="ctr"/>
                      <a:r>
                        <a:rPr lang="en-US" sz="1600" dirty="0"/>
                        <a:t>22-28 Mar</a:t>
                      </a:r>
                    </a:p>
                  </a:txBody>
                  <a:tcPr/>
                </a:tc>
                <a:tc>
                  <a:txBody>
                    <a:bodyPr/>
                    <a:lstStyle/>
                    <a:p>
                      <a:pPr algn="ctr"/>
                      <a:r>
                        <a:rPr lang="en-US" b="1" dirty="0">
                          <a:solidFill>
                            <a:schemeClr val="tx1"/>
                          </a:solidFill>
                        </a:rPr>
                        <a:t>Obedient</a:t>
                      </a:r>
                    </a:p>
                  </a:txBody>
                  <a:tcPr/>
                </a:tc>
                <a:tc>
                  <a:txBody>
                    <a:bodyPr/>
                    <a:lstStyle/>
                    <a:p>
                      <a:r>
                        <a:rPr lang="en-US" sz="1200" dirty="0"/>
                        <a:t>Joseph carried out the will of God without question or complaint. Can we try to be extra obedient this week to all those who look after us and want what is best for us? Can we respond willingly and quickly to what our parents or our teachers ask us to do? Can we pray each day to God, remembering Him as he has asked us to do?</a:t>
                      </a:r>
                    </a:p>
                  </a:txBody>
                  <a:tcPr/>
                </a:tc>
                <a:extLst>
                  <a:ext uri="{0D108BD9-81ED-4DB2-BD59-A6C34878D82A}">
                    <a16:rowId xmlns:a16="http://schemas.microsoft.com/office/drawing/2014/main" val="110033744"/>
                  </a:ext>
                </a:extLst>
              </a:tr>
              <a:tr h="663168">
                <a:tc>
                  <a:txBody>
                    <a:bodyPr/>
                    <a:lstStyle/>
                    <a:p>
                      <a:pPr algn="ctr"/>
                      <a:r>
                        <a:rPr lang="en-US" sz="1600" dirty="0"/>
                        <a:t>7</a:t>
                      </a:r>
                    </a:p>
                    <a:p>
                      <a:pPr algn="ctr"/>
                      <a:r>
                        <a:rPr lang="en-US" sz="1600" dirty="0"/>
                        <a:t>29Mar – 2 Apr</a:t>
                      </a:r>
                    </a:p>
                  </a:txBody>
                  <a:tcPr/>
                </a:tc>
                <a:tc>
                  <a:txBody>
                    <a:bodyPr/>
                    <a:lstStyle/>
                    <a:p>
                      <a:pPr algn="ctr"/>
                      <a:r>
                        <a:rPr lang="en-US" b="1" dirty="0">
                          <a:solidFill>
                            <a:schemeClr val="tx1"/>
                          </a:solidFill>
                        </a:rPr>
                        <a:t>Working hard</a:t>
                      </a:r>
                    </a:p>
                  </a:txBody>
                  <a:tcPr/>
                </a:tc>
                <a:tc>
                  <a:txBody>
                    <a:bodyPr/>
                    <a:lstStyle/>
                    <a:p>
                      <a:r>
                        <a:rPr lang="en-US" sz="1200" dirty="0"/>
                        <a:t>Joseph worked as a carpenter to provide for his family. This week, can we work extra hard, doing our best in all things, helping our families and friends? Can we prepare ourselves in prayer for the coming of Easter by praying more often and learning the story of Holy Week?  Can we take on some jobs that others in our family normally do, in order to help them ?</a:t>
                      </a:r>
                    </a:p>
                  </a:txBody>
                  <a:tcPr/>
                </a:tc>
                <a:extLst>
                  <a:ext uri="{0D108BD9-81ED-4DB2-BD59-A6C34878D82A}">
                    <a16:rowId xmlns:a16="http://schemas.microsoft.com/office/drawing/2014/main" val="3273175575"/>
                  </a:ext>
                </a:extLst>
              </a:tr>
            </a:tbl>
          </a:graphicData>
        </a:graphic>
      </p:graphicFrame>
    </p:spTree>
    <p:extLst>
      <p:ext uri="{BB962C8B-B14F-4D97-AF65-F5344CB8AC3E}">
        <p14:creationId xmlns:p14="http://schemas.microsoft.com/office/powerpoint/2010/main" val="36615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E9DCE-E76E-8F4C-A6E7-3AD04981336F}"/>
              </a:ext>
            </a:extLst>
          </p:cNvPr>
          <p:cNvSpPr>
            <a:spLocks noGrp="1"/>
          </p:cNvSpPr>
          <p:nvPr>
            <p:ph type="title"/>
          </p:nvPr>
        </p:nvSpPr>
        <p:spPr>
          <a:solidFill>
            <a:srgbClr val="D883FF"/>
          </a:solidFill>
        </p:spPr>
        <p:txBody>
          <a:bodyPr/>
          <a:lstStyle/>
          <a:p>
            <a:pPr algn="ctr"/>
            <a:r>
              <a:rPr lang="en-US" dirty="0"/>
              <a:t>Journeying with Joseph through Lent</a:t>
            </a:r>
          </a:p>
        </p:txBody>
      </p:sp>
      <p:sp>
        <p:nvSpPr>
          <p:cNvPr id="3" name="Content Placeholder 2">
            <a:extLst>
              <a:ext uri="{FF2B5EF4-FFF2-40B4-BE49-F238E27FC236}">
                <a16:creationId xmlns:a16="http://schemas.microsoft.com/office/drawing/2014/main" id="{6C54BD3A-4EC7-304C-8552-F78460B86A08}"/>
              </a:ext>
            </a:extLst>
          </p:cNvPr>
          <p:cNvSpPr>
            <a:spLocks noGrp="1"/>
          </p:cNvSpPr>
          <p:nvPr>
            <p:ph idx="1"/>
          </p:nvPr>
        </p:nvSpPr>
        <p:spPr/>
        <p:txBody>
          <a:bodyPr>
            <a:normAutofit fontScale="92500" lnSpcReduction="10000"/>
          </a:bodyPr>
          <a:lstStyle/>
          <a:p>
            <a:pPr marL="0" indent="0">
              <a:buNone/>
            </a:pPr>
            <a:r>
              <a:rPr lang="en-US" dirty="0"/>
              <a:t>This week’s theme: </a:t>
            </a:r>
          </a:p>
          <a:p>
            <a:pPr marL="0" indent="0">
              <a:buNone/>
            </a:pPr>
            <a:endParaRPr lang="en-US" dirty="0"/>
          </a:p>
          <a:p>
            <a:pPr marL="0" indent="0" algn="ctr">
              <a:buNone/>
            </a:pPr>
            <a:r>
              <a:rPr lang="en-US" sz="5400" dirty="0"/>
              <a:t>PROTECTIVE</a:t>
            </a:r>
          </a:p>
          <a:p>
            <a:pPr marL="0" indent="0" algn="ctr">
              <a:buNone/>
            </a:pPr>
            <a:endParaRPr lang="en-US" sz="1600" dirty="0"/>
          </a:p>
          <a:p>
            <a:pPr marL="0" indent="0" algn="ctr">
              <a:buNone/>
            </a:pPr>
            <a:r>
              <a:rPr lang="en-US" sz="1800" dirty="0"/>
              <a:t>Joseph protected Mary and Jesus in order to keep them safe from harm.</a:t>
            </a:r>
          </a:p>
          <a:p>
            <a:pPr marL="0" indent="0" algn="ctr">
              <a:buNone/>
            </a:pPr>
            <a:r>
              <a:rPr lang="en-US" sz="1800" dirty="0"/>
              <a:t>Who can we protect this week? </a:t>
            </a:r>
          </a:p>
          <a:p>
            <a:pPr marL="0" indent="0" algn="ctr">
              <a:buNone/>
            </a:pPr>
            <a:r>
              <a:rPr lang="en-US" sz="1800" dirty="0"/>
              <a:t>Can we protect the environment by making sure we do not waste anything? Recycling? </a:t>
            </a:r>
          </a:p>
          <a:p>
            <a:pPr marL="0" indent="0" algn="ctr">
              <a:buNone/>
            </a:pPr>
            <a:r>
              <a:rPr lang="en-US" sz="1800" dirty="0"/>
              <a:t>Using less than we normally do?</a:t>
            </a:r>
          </a:p>
          <a:p>
            <a:pPr marL="0" indent="0" algn="ctr">
              <a:buNone/>
            </a:pPr>
            <a:r>
              <a:rPr lang="en-US" sz="1800" dirty="0"/>
              <a:t>Can we help our brothers and sisters to stay safe? All our family? Can we help by being extra careful with washing our hands, keeping our distance?</a:t>
            </a:r>
          </a:p>
          <a:p>
            <a:pPr marL="0" indent="0" algn="ctr">
              <a:buNone/>
            </a:pPr>
            <a:r>
              <a:rPr lang="en-US" sz="1800" dirty="0"/>
              <a:t>Can we ask God each day in prayer to protect those we love? And those who are ill ? Those who are caring for others?</a:t>
            </a:r>
          </a:p>
        </p:txBody>
      </p:sp>
      <p:pic>
        <p:nvPicPr>
          <p:cNvPr id="4" name="Picture 3">
            <a:extLst>
              <a:ext uri="{FF2B5EF4-FFF2-40B4-BE49-F238E27FC236}">
                <a16:creationId xmlns:a16="http://schemas.microsoft.com/office/drawing/2014/main" id="{D680A015-EB08-4548-943D-EF202DB48962}"/>
              </a:ext>
            </a:extLst>
          </p:cNvPr>
          <p:cNvPicPr>
            <a:picLocks noChangeAspect="1"/>
          </p:cNvPicPr>
          <p:nvPr/>
        </p:nvPicPr>
        <p:blipFill>
          <a:blip r:embed="rId2"/>
          <a:stretch>
            <a:fillRect/>
          </a:stretch>
        </p:blipFill>
        <p:spPr>
          <a:xfrm>
            <a:off x="9444250" y="1760002"/>
            <a:ext cx="2391931" cy="2019417"/>
          </a:xfrm>
          <a:prstGeom prst="rect">
            <a:avLst/>
          </a:prstGeom>
        </p:spPr>
      </p:pic>
    </p:spTree>
    <p:extLst>
      <p:ext uri="{BB962C8B-B14F-4D97-AF65-F5344CB8AC3E}">
        <p14:creationId xmlns:p14="http://schemas.microsoft.com/office/powerpoint/2010/main" val="3841810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43575-F907-B549-80F3-C0A9C23180F9}"/>
              </a:ext>
            </a:extLst>
          </p:cNvPr>
          <p:cNvSpPr>
            <a:spLocks noGrp="1"/>
          </p:cNvSpPr>
          <p:nvPr>
            <p:ph type="title"/>
          </p:nvPr>
        </p:nvSpPr>
        <p:spPr>
          <a:solidFill>
            <a:srgbClr val="D883FF"/>
          </a:solidFill>
        </p:spPr>
        <p:txBody>
          <a:bodyPr/>
          <a:lstStyle/>
          <a:p>
            <a:pPr algn="ctr"/>
            <a:r>
              <a:rPr lang="en-US" dirty="0"/>
              <a:t>Journeying with Joseph through Lent</a:t>
            </a:r>
          </a:p>
        </p:txBody>
      </p:sp>
      <p:sp>
        <p:nvSpPr>
          <p:cNvPr id="3" name="Content Placeholder 2">
            <a:extLst>
              <a:ext uri="{FF2B5EF4-FFF2-40B4-BE49-F238E27FC236}">
                <a16:creationId xmlns:a16="http://schemas.microsoft.com/office/drawing/2014/main" id="{A00B1BFC-39EF-954F-811B-CBCCCB40E9A9}"/>
              </a:ext>
            </a:extLst>
          </p:cNvPr>
          <p:cNvSpPr>
            <a:spLocks noGrp="1"/>
          </p:cNvSpPr>
          <p:nvPr>
            <p:ph idx="1"/>
          </p:nvPr>
        </p:nvSpPr>
        <p:spPr/>
        <p:txBody>
          <a:bodyPr>
            <a:normAutofit/>
          </a:bodyPr>
          <a:lstStyle/>
          <a:p>
            <a:pPr marL="0" indent="0">
              <a:buNone/>
            </a:pPr>
            <a:r>
              <a:rPr lang="en-US" dirty="0"/>
              <a:t>This week’s theme: </a:t>
            </a:r>
          </a:p>
          <a:p>
            <a:pPr marL="0" indent="0">
              <a:buNone/>
            </a:pPr>
            <a:endParaRPr lang="en-US" dirty="0"/>
          </a:p>
          <a:p>
            <a:pPr marL="0" indent="0" algn="ctr">
              <a:buNone/>
            </a:pPr>
            <a:r>
              <a:rPr lang="en-US" sz="5400" dirty="0"/>
              <a:t>TENDER &amp; LOVING</a:t>
            </a:r>
          </a:p>
          <a:p>
            <a:pPr marL="0" indent="0" algn="ctr">
              <a:buNone/>
            </a:pPr>
            <a:endParaRPr lang="en-US" sz="1600" dirty="0"/>
          </a:p>
          <a:p>
            <a:pPr marL="0" indent="0" algn="ctr">
              <a:buNone/>
            </a:pPr>
            <a:r>
              <a:rPr lang="en-US" sz="1800" dirty="0"/>
              <a:t>Joseph was loving towards Mary even when he did not know why she was expecting a baby. </a:t>
            </a:r>
          </a:p>
          <a:p>
            <a:pPr marL="0" indent="0" algn="ctr">
              <a:buNone/>
            </a:pPr>
            <a:r>
              <a:rPr lang="en-US" sz="1800" dirty="0"/>
              <a:t>How can we be tender and loving to others this week? </a:t>
            </a:r>
          </a:p>
          <a:p>
            <a:pPr marL="0" indent="0" algn="ctr">
              <a:buNone/>
            </a:pPr>
            <a:r>
              <a:rPr lang="en-US" sz="1800" dirty="0"/>
              <a:t>Can we hold back any hurtful remarks? </a:t>
            </a:r>
          </a:p>
          <a:p>
            <a:pPr marL="0" indent="0" algn="ctr">
              <a:buNone/>
            </a:pPr>
            <a:r>
              <a:rPr lang="en-US" sz="1800" dirty="0"/>
              <a:t>Can we do something small and loving for someone in our family, or for one of our friends, each day? </a:t>
            </a:r>
          </a:p>
          <a:p>
            <a:pPr marL="0" indent="0" algn="ctr">
              <a:buNone/>
            </a:pPr>
            <a:r>
              <a:rPr lang="en-US" sz="1800" dirty="0"/>
              <a:t>Can we show our love for God by remembering to pray each day?</a:t>
            </a:r>
          </a:p>
          <a:p>
            <a:pPr marL="0" indent="0">
              <a:buNone/>
            </a:pPr>
            <a:endParaRPr lang="en-US" dirty="0"/>
          </a:p>
        </p:txBody>
      </p:sp>
      <p:pic>
        <p:nvPicPr>
          <p:cNvPr id="4" name="Picture 3">
            <a:extLst>
              <a:ext uri="{FF2B5EF4-FFF2-40B4-BE49-F238E27FC236}">
                <a16:creationId xmlns:a16="http://schemas.microsoft.com/office/drawing/2014/main" id="{82123D36-42AC-0343-B3E8-8E714A3036C3}"/>
              </a:ext>
            </a:extLst>
          </p:cNvPr>
          <p:cNvPicPr>
            <a:picLocks noChangeAspect="1"/>
          </p:cNvPicPr>
          <p:nvPr/>
        </p:nvPicPr>
        <p:blipFill>
          <a:blip r:embed="rId2"/>
          <a:stretch>
            <a:fillRect/>
          </a:stretch>
        </p:blipFill>
        <p:spPr>
          <a:xfrm>
            <a:off x="9444250" y="1760002"/>
            <a:ext cx="2391931" cy="2019417"/>
          </a:xfrm>
          <a:prstGeom prst="rect">
            <a:avLst/>
          </a:prstGeom>
        </p:spPr>
      </p:pic>
    </p:spTree>
    <p:extLst>
      <p:ext uri="{BB962C8B-B14F-4D97-AF65-F5344CB8AC3E}">
        <p14:creationId xmlns:p14="http://schemas.microsoft.com/office/powerpoint/2010/main" val="2361602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C4A23-6CD8-184E-924D-84139BEADC21}"/>
              </a:ext>
            </a:extLst>
          </p:cNvPr>
          <p:cNvSpPr>
            <a:spLocks noGrp="1"/>
          </p:cNvSpPr>
          <p:nvPr>
            <p:ph type="title"/>
          </p:nvPr>
        </p:nvSpPr>
        <p:spPr>
          <a:solidFill>
            <a:srgbClr val="D883FF"/>
          </a:solidFill>
        </p:spPr>
        <p:txBody>
          <a:bodyPr/>
          <a:lstStyle/>
          <a:p>
            <a:pPr algn="ctr"/>
            <a:r>
              <a:rPr lang="en-US" dirty="0"/>
              <a:t>Journeying with Joseph through Lent</a:t>
            </a:r>
          </a:p>
        </p:txBody>
      </p:sp>
      <p:sp>
        <p:nvSpPr>
          <p:cNvPr id="3" name="Content Placeholder 2">
            <a:extLst>
              <a:ext uri="{FF2B5EF4-FFF2-40B4-BE49-F238E27FC236}">
                <a16:creationId xmlns:a16="http://schemas.microsoft.com/office/drawing/2014/main" id="{856E963D-FD52-1741-9ED3-02E91A9502FB}"/>
              </a:ext>
            </a:extLst>
          </p:cNvPr>
          <p:cNvSpPr>
            <a:spLocks noGrp="1"/>
          </p:cNvSpPr>
          <p:nvPr>
            <p:ph idx="1"/>
          </p:nvPr>
        </p:nvSpPr>
        <p:spPr/>
        <p:txBody>
          <a:bodyPr>
            <a:normAutofit/>
          </a:bodyPr>
          <a:lstStyle/>
          <a:p>
            <a:pPr marL="0" indent="0">
              <a:buNone/>
            </a:pPr>
            <a:r>
              <a:rPr lang="en-US" dirty="0"/>
              <a:t>This week’s theme: </a:t>
            </a:r>
          </a:p>
          <a:p>
            <a:pPr marL="0" indent="0">
              <a:buNone/>
            </a:pPr>
            <a:endParaRPr lang="en-US" dirty="0"/>
          </a:p>
          <a:p>
            <a:pPr marL="0" indent="0" algn="ctr">
              <a:buNone/>
            </a:pPr>
            <a:r>
              <a:rPr lang="en-US" sz="5400" dirty="0"/>
              <a:t>COURAGEOUS</a:t>
            </a:r>
          </a:p>
          <a:p>
            <a:pPr marL="0" indent="0" algn="ctr">
              <a:buNone/>
            </a:pPr>
            <a:r>
              <a:rPr lang="en-US" sz="1800" dirty="0"/>
              <a:t>Joseph showed bravery when danger was near. </a:t>
            </a:r>
          </a:p>
          <a:p>
            <a:pPr marL="0" indent="0" algn="ctr">
              <a:buNone/>
            </a:pPr>
            <a:r>
              <a:rPr lang="en-US" sz="1800" dirty="0"/>
              <a:t>How can we be more more brave this week? </a:t>
            </a:r>
          </a:p>
          <a:p>
            <a:pPr marL="0" indent="0" algn="ctr">
              <a:buNone/>
            </a:pPr>
            <a:r>
              <a:rPr lang="en-US" sz="1800" dirty="0"/>
              <a:t>Can we try to do things that are helpful even if we don’t like doing them. </a:t>
            </a:r>
          </a:p>
          <a:p>
            <a:pPr marL="0" indent="0" algn="ctr">
              <a:buNone/>
            </a:pPr>
            <a:r>
              <a:rPr lang="en-US" sz="1800" dirty="0"/>
              <a:t>Can we talk to those who are lonely to cheer them up, even if we are shy and unsure?  </a:t>
            </a:r>
          </a:p>
          <a:p>
            <a:pPr marL="0" indent="0" algn="ctr">
              <a:buNone/>
            </a:pPr>
            <a:r>
              <a:rPr lang="en-US" sz="1800" dirty="0"/>
              <a:t>Can we stand up for someone when they need our help? </a:t>
            </a:r>
          </a:p>
          <a:p>
            <a:pPr marL="0" indent="0" algn="ctr">
              <a:buNone/>
            </a:pPr>
            <a:endParaRPr lang="en-US" sz="5400" dirty="0"/>
          </a:p>
          <a:p>
            <a:pPr marL="0" indent="0">
              <a:buNone/>
            </a:pPr>
            <a:endParaRPr lang="en-US" dirty="0"/>
          </a:p>
        </p:txBody>
      </p:sp>
      <p:pic>
        <p:nvPicPr>
          <p:cNvPr id="4" name="Picture 3">
            <a:extLst>
              <a:ext uri="{FF2B5EF4-FFF2-40B4-BE49-F238E27FC236}">
                <a16:creationId xmlns:a16="http://schemas.microsoft.com/office/drawing/2014/main" id="{6118D26D-BCBB-8E4C-84F4-0689049A5B70}"/>
              </a:ext>
            </a:extLst>
          </p:cNvPr>
          <p:cNvPicPr>
            <a:picLocks noChangeAspect="1"/>
          </p:cNvPicPr>
          <p:nvPr/>
        </p:nvPicPr>
        <p:blipFill>
          <a:blip r:embed="rId2"/>
          <a:stretch>
            <a:fillRect/>
          </a:stretch>
        </p:blipFill>
        <p:spPr>
          <a:xfrm>
            <a:off x="9444250" y="1760002"/>
            <a:ext cx="2391931" cy="2019417"/>
          </a:xfrm>
          <a:prstGeom prst="rect">
            <a:avLst/>
          </a:prstGeom>
        </p:spPr>
      </p:pic>
    </p:spTree>
    <p:extLst>
      <p:ext uri="{BB962C8B-B14F-4D97-AF65-F5344CB8AC3E}">
        <p14:creationId xmlns:p14="http://schemas.microsoft.com/office/powerpoint/2010/main" val="2698413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B1BE3-65AE-3245-B114-CB3CE65C39F6}"/>
              </a:ext>
            </a:extLst>
          </p:cNvPr>
          <p:cNvSpPr>
            <a:spLocks noGrp="1"/>
          </p:cNvSpPr>
          <p:nvPr>
            <p:ph type="title"/>
          </p:nvPr>
        </p:nvSpPr>
        <p:spPr>
          <a:solidFill>
            <a:srgbClr val="D883FF"/>
          </a:solidFill>
        </p:spPr>
        <p:txBody>
          <a:bodyPr/>
          <a:lstStyle/>
          <a:p>
            <a:pPr algn="ctr"/>
            <a:r>
              <a:rPr lang="en-US" dirty="0"/>
              <a:t>Journeying with Joseph through Lent</a:t>
            </a:r>
          </a:p>
        </p:txBody>
      </p:sp>
      <p:sp>
        <p:nvSpPr>
          <p:cNvPr id="3" name="Content Placeholder 2">
            <a:extLst>
              <a:ext uri="{FF2B5EF4-FFF2-40B4-BE49-F238E27FC236}">
                <a16:creationId xmlns:a16="http://schemas.microsoft.com/office/drawing/2014/main" id="{8BCDC80D-39E7-4C49-9A95-966115FAB8DB}"/>
              </a:ext>
            </a:extLst>
          </p:cNvPr>
          <p:cNvSpPr>
            <a:spLocks noGrp="1"/>
          </p:cNvSpPr>
          <p:nvPr>
            <p:ph idx="1"/>
          </p:nvPr>
        </p:nvSpPr>
        <p:spPr/>
        <p:txBody>
          <a:bodyPr>
            <a:normAutofit/>
          </a:bodyPr>
          <a:lstStyle/>
          <a:p>
            <a:pPr marL="0" indent="0">
              <a:buNone/>
            </a:pPr>
            <a:r>
              <a:rPr lang="en-US" dirty="0"/>
              <a:t>This week’s theme: </a:t>
            </a:r>
          </a:p>
          <a:p>
            <a:pPr marL="0" indent="0">
              <a:buNone/>
            </a:pPr>
            <a:endParaRPr lang="en-US" dirty="0"/>
          </a:p>
          <a:p>
            <a:pPr marL="0" indent="0" algn="ctr">
              <a:buNone/>
            </a:pPr>
            <a:r>
              <a:rPr lang="en-US" sz="5400" dirty="0"/>
              <a:t>ACCEPTING</a:t>
            </a:r>
          </a:p>
          <a:p>
            <a:pPr marL="0" indent="0" algn="ctr">
              <a:buNone/>
            </a:pPr>
            <a:r>
              <a:rPr lang="en-US" sz="1800" dirty="0"/>
              <a:t>Joseph accepted all that was happening because he wanted to please God. </a:t>
            </a:r>
          </a:p>
          <a:p>
            <a:pPr marL="0" indent="0" algn="ctr">
              <a:buNone/>
            </a:pPr>
            <a:r>
              <a:rPr lang="en-US" sz="1800" dirty="0"/>
              <a:t>Can we be cheerful this week in accepting things that we have to do that we don’t like? </a:t>
            </a:r>
          </a:p>
          <a:p>
            <a:pPr marL="0" indent="0" algn="ctr">
              <a:buNone/>
            </a:pPr>
            <a:r>
              <a:rPr lang="en-US" sz="1800" dirty="0"/>
              <a:t>Can we be tolerant to those who annoy us? </a:t>
            </a:r>
          </a:p>
          <a:p>
            <a:pPr marL="0" indent="0" algn="ctr">
              <a:buNone/>
            </a:pPr>
            <a:r>
              <a:rPr lang="en-US" sz="1800" dirty="0"/>
              <a:t>Can we be thankful for our lives and our families, and not keep wanting more? </a:t>
            </a:r>
          </a:p>
          <a:p>
            <a:pPr marL="0" indent="0" algn="ctr">
              <a:buNone/>
            </a:pPr>
            <a:r>
              <a:rPr lang="en-US" sz="1800" dirty="0"/>
              <a:t>Can we be thankful in our prayers for what we already have, not asking for more?</a:t>
            </a:r>
          </a:p>
          <a:p>
            <a:pPr marL="0" indent="0" algn="ctr">
              <a:buNone/>
            </a:pPr>
            <a:endParaRPr lang="en-US" sz="5400" dirty="0"/>
          </a:p>
          <a:p>
            <a:pPr marL="0" indent="0" algn="ctr">
              <a:buNone/>
            </a:pPr>
            <a:endParaRPr lang="en-US" sz="5400" dirty="0"/>
          </a:p>
          <a:p>
            <a:pPr marL="0" indent="0" algn="ctr">
              <a:buNone/>
            </a:pPr>
            <a:endParaRPr lang="en-US" sz="5400" dirty="0"/>
          </a:p>
          <a:p>
            <a:pPr marL="0" indent="0" algn="ctr">
              <a:buNone/>
            </a:pPr>
            <a:endParaRPr lang="en-US" sz="5400" dirty="0"/>
          </a:p>
          <a:p>
            <a:pPr marL="0" indent="0">
              <a:buNone/>
            </a:pPr>
            <a:endParaRPr lang="en-US" dirty="0"/>
          </a:p>
        </p:txBody>
      </p:sp>
      <p:pic>
        <p:nvPicPr>
          <p:cNvPr id="4" name="Picture 3">
            <a:extLst>
              <a:ext uri="{FF2B5EF4-FFF2-40B4-BE49-F238E27FC236}">
                <a16:creationId xmlns:a16="http://schemas.microsoft.com/office/drawing/2014/main" id="{0788F735-2DCD-F144-94B3-CF144F0C0852}"/>
              </a:ext>
            </a:extLst>
          </p:cNvPr>
          <p:cNvPicPr>
            <a:picLocks noChangeAspect="1"/>
          </p:cNvPicPr>
          <p:nvPr/>
        </p:nvPicPr>
        <p:blipFill>
          <a:blip r:embed="rId2"/>
          <a:stretch>
            <a:fillRect/>
          </a:stretch>
        </p:blipFill>
        <p:spPr>
          <a:xfrm>
            <a:off x="9444250" y="1760002"/>
            <a:ext cx="2391931" cy="2019417"/>
          </a:xfrm>
          <a:prstGeom prst="rect">
            <a:avLst/>
          </a:prstGeom>
        </p:spPr>
      </p:pic>
    </p:spTree>
    <p:extLst>
      <p:ext uri="{BB962C8B-B14F-4D97-AF65-F5344CB8AC3E}">
        <p14:creationId xmlns:p14="http://schemas.microsoft.com/office/powerpoint/2010/main" val="1829009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5FA1-81DA-1A41-84B0-CB9FDAF76330}"/>
              </a:ext>
            </a:extLst>
          </p:cNvPr>
          <p:cNvSpPr>
            <a:spLocks noGrp="1"/>
          </p:cNvSpPr>
          <p:nvPr>
            <p:ph type="title"/>
          </p:nvPr>
        </p:nvSpPr>
        <p:spPr>
          <a:solidFill>
            <a:srgbClr val="D883FF"/>
          </a:solidFill>
        </p:spPr>
        <p:txBody>
          <a:bodyPr/>
          <a:lstStyle/>
          <a:p>
            <a:pPr algn="ctr"/>
            <a:r>
              <a:rPr lang="en-US" dirty="0"/>
              <a:t>Journeying with Joseph through Lent</a:t>
            </a:r>
          </a:p>
        </p:txBody>
      </p:sp>
      <p:sp>
        <p:nvSpPr>
          <p:cNvPr id="3" name="Content Placeholder 2">
            <a:extLst>
              <a:ext uri="{FF2B5EF4-FFF2-40B4-BE49-F238E27FC236}">
                <a16:creationId xmlns:a16="http://schemas.microsoft.com/office/drawing/2014/main" id="{C66EDEB0-A119-8F48-8B92-F1FAAE6D068C}"/>
              </a:ext>
            </a:extLst>
          </p:cNvPr>
          <p:cNvSpPr>
            <a:spLocks noGrp="1"/>
          </p:cNvSpPr>
          <p:nvPr>
            <p:ph idx="1"/>
          </p:nvPr>
        </p:nvSpPr>
        <p:spPr/>
        <p:txBody>
          <a:bodyPr>
            <a:normAutofit/>
          </a:bodyPr>
          <a:lstStyle/>
          <a:p>
            <a:pPr marL="0" indent="0">
              <a:buNone/>
            </a:pPr>
            <a:r>
              <a:rPr lang="en-US" dirty="0"/>
              <a:t>This week’s theme: </a:t>
            </a:r>
          </a:p>
          <a:p>
            <a:pPr marL="0" indent="0">
              <a:buNone/>
            </a:pPr>
            <a:endParaRPr lang="en-US" dirty="0"/>
          </a:p>
          <a:p>
            <a:pPr marL="0" indent="0" algn="ctr">
              <a:buNone/>
            </a:pPr>
            <a:r>
              <a:rPr lang="en-US" sz="5400" dirty="0"/>
              <a:t>PUTTING OTHERS FIRST</a:t>
            </a:r>
          </a:p>
          <a:p>
            <a:pPr marL="0" indent="0" algn="ctr">
              <a:buNone/>
            </a:pPr>
            <a:r>
              <a:rPr lang="en-US" sz="1800" dirty="0"/>
              <a:t>Joseph often had to stay in the background, putting Jesus and Mary first. </a:t>
            </a:r>
          </a:p>
          <a:p>
            <a:pPr marL="0" indent="0" algn="ctr">
              <a:buNone/>
            </a:pPr>
            <a:r>
              <a:rPr lang="en-US" sz="1800" dirty="0"/>
              <a:t>Can we put others first this week by giving generously of our time, </a:t>
            </a:r>
          </a:p>
          <a:p>
            <a:pPr marL="0" indent="0" algn="ctr">
              <a:buNone/>
            </a:pPr>
            <a:r>
              <a:rPr lang="en-US" sz="1800" dirty="0"/>
              <a:t>or our money, or our possessions, to help others? </a:t>
            </a:r>
          </a:p>
          <a:p>
            <a:pPr marL="0" indent="0" algn="ctr">
              <a:buNone/>
            </a:pPr>
            <a:r>
              <a:rPr lang="en-US" sz="1800" dirty="0"/>
              <a:t>Can we support a charity this week and for the rest of Lent. </a:t>
            </a:r>
          </a:p>
          <a:p>
            <a:pPr marL="0" indent="0" algn="ctr">
              <a:buNone/>
            </a:pPr>
            <a:r>
              <a:rPr lang="en-US" sz="1800" dirty="0"/>
              <a:t>Can we put St Joseph first on his feast day on Friday? </a:t>
            </a:r>
          </a:p>
          <a:p>
            <a:pPr marL="0" indent="0" algn="ctr">
              <a:buNone/>
            </a:pPr>
            <a:r>
              <a:rPr lang="en-US" sz="1800" dirty="0"/>
              <a:t>Can we put God first by turning to him very often in prayer?</a:t>
            </a:r>
          </a:p>
          <a:p>
            <a:pPr marL="0" indent="0" algn="ctr">
              <a:buNone/>
            </a:pPr>
            <a:endParaRPr lang="en-US" sz="5400" dirty="0"/>
          </a:p>
          <a:p>
            <a:pPr marL="0" indent="0">
              <a:buNone/>
            </a:pPr>
            <a:endParaRPr lang="en-US" dirty="0"/>
          </a:p>
        </p:txBody>
      </p:sp>
      <p:pic>
        <p:nvPicPr>
          <p:cNvPr id="4" name="Picture 3">
            <a:extLst>
              <a:ext uri="{FF2B5EF4-FFF2-40B4-BE49-F238E27FC236}">
                <a16:creationId xmlns:a16="http://schemas.microsoft.com/office/drawing/2014/main" id="{41B48CF6-06D7-CA4F-922A-10343781A2EB}"/>
              </a:ext>
            </a:extLst>
          </p:cNvPr>
          <p:cNvPicPr>
            <a:picLocks noChangeAspect="1"/>
          </p:cNvPicPr>
          <p:nvPr/>
        </p:nvPicPr>
        <p:blipFill>
          <a:blip r:embed="rId2"/>
          <a:stretch>
            <a:fillRect/>
          </a:stretch>
        </p:blipFill>
        <p:spPr>
          <a:xfrm>
            <a:off x="9444250" y="1772034"/>
            <a:ext cx="2391931" cy="2019417"/>
          </a:xfrm>
          <a:prstGeom prst="rect">
            <a:avLst/>
          </a:prstGeom>
        </p:spPr>
      </p:pic>
    </p:spTree>
    <p:extLst>
      <p:ext uri="{BB962C8B-B14F-4D97-AF65-F5344CB8AC3E}">
        <p14:creationId xmlns:p14="http://schemas.microsoft.com/office/powerpoint/2010/main" val="2713054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TotalTime>
  <Words>1594</Words>
  <Application>Microsoft Macintosh PowerPoint</Application>
  <PresentationFormat>Widescreen</PresentationFormat>
  <Paragraphs>151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Following St Joseph  through Lent</vt:lpstr>
      <vt:lpstr>PowerPoint Presentation</vt:lpstr>
      <vt:lpstr>PowerPoint Presentation</vt:lpstr>
      <vt:lpstr>Journeying with Joseph through Lent</vt:lpstr>
      <vt:lpstr>Journeying with Joseph through Lent</vt:lpstr>
      <vt:lpstr>Journeying with Joseph through Lent</vt:lpstr>
      <vt:lpstr>Journeying with Joseph through Lent</vt:lpstr>
      <vt:lpstr>Journeying with Joseph through Lent</vt:lpstr>
      <vt:lpstr>Journeying with Joseph through Lent</vt:lpstr>
      <vt:lpstr>Journeying with Joseph through Lent</vt:lpstr>
      <vt:lpstr>Journeying with Joseph through Lent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Following St Joseph  through Lent</dc:title>
  <dc:creator>Alan Dewhurst</dc:creator>
  <cp:lastModifiedBy>Alan Dewhurst</cp:lastModifiedBy>
  <cp:revision>17</cp:revision>
  <dcterms:created xsi:type="dcterms:W3CDTF">2021-02-07T16:51:49Z</dcterms:created>
  <dcterms:modified xsi:type="dcterms:W3CDTF">2021-02-10T13:54:25Z</dcterms:modified>
</cp:coreProperties>
</file>