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00" r:id="rId4"/>
    <p:sldId id="306" r:id="rId5"/>
    <p:sldId id="258" r:id="rId6"/>
    <p:sldId id="297" r:id="rId7"/>
    <p:sldId id="304" r:id="rId8"/>
    <p:sldId id="272" r:id="rId9"/>
    <p:sldId id="30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0585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15589" y="4988719"/>
            <a:ext cx="87608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</a:t>
            </a:r>
            <a:r>
              <a:rPr lang="en-GB" sz="4400" dirty="0" smtClean="0">
                <a:latin typeface="Garamond" panose="02020404030301010803" pitchFamily="18" charset="0"/>
              </a:rPr>
              <a:t>Looking forward to Easter </a:t>
            </a:r>
            <a:r>
              <a:rPr lang="en-GB" sz="4400" dirty="0">
                <a:latin typeface="Garamond" panose="02020404030301010803" pitchFamily="18" charset="0"/>
              </a:rPr>
              <a:t>~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1219065" y="1988486"/>
            <a:ext cx="2360295" cy="2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 result for transfiguration rapha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" b="40503"/>
          <a:stretch/>
        </p:blipFill>
        <p:spPr bwMode="auto">
          <a:xfrm>
            <a:off x="4128906" y="1841200"/>
            <a:ext cx="6539094" cy="29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0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18011" y="2171260"/>
            <a:ext cx="11416938" cy="45978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600" dirty="0" smtClean="0">
                <a:latin typeface="Garamond" panose="02020404030301010803" pitchFamily="18" charset="0"/>
              </a:rPr>
              <a:t>We are advised not to look forward without first looking back.</a:t>
            </a:r>
          </a:p>
          <a:p>
            <a:pPr algn="ctr"/>
            <a:r>
              <a:rPr lang="en-GB" sz="2600" dirty="0" smtClean="0">
                <a:latin typeface="Garamond" panose="02020404030301010803" pitchFamily="18" charset="0"/>
              </a:rPr>
              <a:t>We are advised not to rush headlong into things.  </a:t>
            </a:r>
            <a:endParaRPr lang="en-GB" sz="2600" dirty="0">
              <a:latin typeface="Garamond" panose="02020404030301010803" pitchFamily="18" charset="0"/>
            </a:endParaRPr>
          </a:p>
          <a:p>
            <a:pPr algn="ctr"/>
            <a:r>
              <a:rPr lang="en-GB" sz="2600" dirty="0" smtClean="0">
                <a:latin typeface="Garamond" panose="02020404030301010803" pitchFamily="18" charset="0"/>
              </a:rPr>
              <a:t>We are advised to plan.  We are advised to consider.</a:t>
            </a:r>
            <a:endParaRPr lang="en-GB" sz="2600" dirty="0">
              <a:latin typeface="Garamond" panose="02020404030301010803" pitchFamily="18" charset="0"/>
            </a:endParaRPr>
          </a:p>
          <a:p>
            <a:pPr algn="ctr"/>
            <a:r>
              <a:rPr lang="en-GB" sz="2600" dirty="0" smtClean="0">
                <a:latin typeface="Garamond" panose="02020404030301010803" pitchFamily="18" charset="0"/>
              </a:rPr>
              <a:t>We are advised so often and so much and by so many.</a:t>
            </a:r>
          </a:p>
          <a:p>
            <a:pPr algn="ctr"/>
            <a:r>
              <a:rPr lang="en-GB" sz="2600" dirty="0" smtClean="0">
                <a:latin typeface="Garamond" panose="02020404030301010803" pitchFamily="18" charset="0"/>
              </a:rPr>
              <a:t>And while we welcome advice as we make our plans,</a:t>
            </a:r>
          </a:p>
          <a:p>
            <a:pPr algn="ctr"/>
            <a:r>
              <a:rPr lang="en-GB" sz="2600" dirty="0" smtClean="0">
                <a:latin typeface="Garamond" panose="02020404030301010803" pitchFamily="18" charset="0"/>
              </a:rPr>
              <a:t>there is one to whom we would do well </a:t>
            </a:r>
            <a:endParaRPr lang="en-GB" sz="2600" dirty="0">
              <a:latin typeface="Garamond" panose="02020404030301010803" pitchFamily="18" charset="0"/>
            </a:endParaRPr>
          </a:p>
          <a:p>
            <a:pPr algn="ctr"/>
            <a:r>
              <a:rPr lang="en-GB" sz="2600" dirty="0">
                <a:latin typeface="Garamond" panose="02020404030301010803" pitchFamily="18" charset="0"/>
              </a:rPr>
              <a:t>  </a:t>
            </a:r>
            <a:r>
              <a:rPr lang="en-GB" sz="2600" dirty="0" smtClean="0">
                <a:latin typeface="Garamond" panose="02020404030301010803" pitchFamily="18" charset="0"/>
              </a:rPr>
              <a:t>      </a:t>
            </a:r>
            <a:r>
              <a:rPr lang="en-GB" sz="2800" dirty="0" smtClean="0">
                <a:latin typeface="Garamond" panose="02020404030301010803" pitchFamily="18" charset="0"/>
              </a:rPr>
              <a:t>to pay the closest attention.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In looking forward, let us put our trust in Christ,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let us make time to be still and </a:t>
            </a:r>
            <a:endParaRPr lang="en-GB" sz="2800" dirty="0">
              <a:latin typeface="Garamond" panose="02020404030301010803" pitchFamily="18" charset="0"/>
            </a:endParaRPr>
          </a:p>
          <a:p>
            <a:pPr algn="ctr"/>
            <a:r>
              <a:rPr lang="en-GB" sz="5200" dirty="0" smtClean="0">
                <a:latin typeface="Garamond" panose="02020404030301010803" pitchFamily="18" charset="0"/>
              </a:rPr>
              <a:t>Listen to Him</a:t>
            </a:r>
            <a:endParaRPr lang="en-GB" sz="52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4100" y="6260689"/>
            <a:ext cx="1120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944100" y="6235388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79363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Looking Forward to Easter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GB" sz="54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GB" sz="5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 of St Joseph ~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5655" y="3716338"/>
            <a:ext cx="10991577" cy="273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11680" y="1990404"/>
            <a:ext cx="7458891" cy="8463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endParaRPr lang="en-GB" sz="300" dirty="0">
              <a:latin typeface="Garamond" panose="02020404030301010803" pitchFamily="18" charset="0"/>
            </a:endParaRPr>
          </a:p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LISTEN TO CHRIST</a:t>
            </a:r>
          </a:p>
          <a:p>
            <a:pPr algn="ctr"/>
            <a:endParaRPr lang="en-GB" sz="300" dirty="0">
              <a:latin typeface="Garamond" panose="02020404030301010803" pitchFamily="18" charset="0"/>
            </a:endParaRPr>
          </a:p>
          <a:p>
            <a:pPr algn="ctr"/>
            <a:endParaRPr lang="en-GB" sz="300" dirty="0">
              <a:latin typeface="Garamond" panose="020204040303010108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72056" y="454523"/>
            <a:ext cx="6286219" cy="1278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72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context</a:t>
            </a:r>
            <a:endParaRPr lang="en-GB" sz="72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55" y="3404409"/>
            <a:ext cx="10873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smtClean="0">
                <a:latin typeface="Garamond" panose="02020404030301010803" pitchFamily="18" charset="0"/>
              </a:rPr>
              <a:t>“And a cloud came, covering them in shadow; and there came a voice from the cloud, “This is my Son, the Beloved :</a:t>
            </a:r>
          </a:p>
          <a:p>
            <a:pPr algn="just"/>
            <a:r>
              <a:rPr lang="en-GB" sz="3600" b="1" dirty="0" smtClean="0">
                <a:latin typeface="Garamond" panose="02020404030301010803" pitchFamily="18" charset="0"/>
              </a:rPr>
              <a:t>Listen to him.”</a:t>
            </a:r>
          </a:p>
          <a:p>
            <a:pPr algn="just"/>
            <a:r>
              <a:rPr lang="en-GB" sz="3600" b="1" i="1" dirty="0">
                <a:latin typeface="Garamond" panose="02020404030301010803" pitchFamily="18" charset="0"/>
              </a:rPr>
              <a:t> </a:t>
            </a:r>
            <a:r>
              <a:rPr lang="en-GB" sz="3600" b="1" i="1" dirty="0" smtClean="0">
                <a:latin typeface="Garamond" panose="02020404030301010803" pitchFamily="18" charset="0"/>
              </a:rPr>
              <a:t>                                                      </a:t>
            </a:r>
            <a:r>
              <a:rPr lang="en-GB" sz="3600" i="1" dirty="0" smtClean="0">
                <a:latin typeface="Garamond" panose="02020404030301010803" pitchFamily="18" charset="0"/>
              </a:rPr>
              <a:t>- Mark 9 : 7         </a:t>
            </a:r>
            <a:endParaRPr lang="en-GB" sz="36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408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5655" y="3716338"/>
            <a:ext cx="10991577" cy="273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72056" y="454523"/>
            <a:ext cx="6286219" cy="1278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72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</a:t>
            </a:r>
            <a:endParaRPr lang="en-GB" sz="72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325" y="3146352"/>
            <a:ext cx="7600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smtClean="0">
                <a:latin typeface="Garamond" panose="02020404030301010803" pitchFamily="18" charset="0"/>
              </a:rPr>
              <a:t>“God speaks in the silence of the heart.</a:t>
            </a:r>
          </a:p>
          <a:p>
            <a:pPr algn="just"/>
            <a:r>
              <a:rPr lang="en-GB" sz="3600" b="1" dirty="0" smtClean="0">
                <a:latin typeface="Garamond" panose="02020404030301010803" pitchFamily="18" charset="0"/>
              </a:rPr>
              <a:t>  Listening </a:t>
            </a:r>
            <a:r>
              <a:rPr lang="en-GB" sz="3600" dirty="0" smtClean="0">
                <a:latin typeface="Garamond" panose="02020404030301010803" pitchFamily="18" charset="0"/>
              </a:rPr>
              <a:t>is the beginning of prayer.”</a:t>
            </a:r>
          </a:p>
          <a:p>
            <a:pPr algn="just"/>
            <a:r>
              <a:rPr lang="en-GB" sz="3600" b="1" i="1" dirty="0">
                <a:latin typeface="Garamond" panose="02020404030301010803" pitchFamily="18" charset="0"/>
              </a:rPr>
              <a:t> </a:t>
            </a:r>
            <a:r>
              <a:rPr lang="en-GB" sz="3600" b="1" i="1" dirty="0" smtClean="0">
                <a:latin typeface="Garamond" panose="02020404030301010803" pitchFamily="18" charset="0"/>
              </a:rPr>
              <a:t>                                </a:t>
            </a:r>
            <a:r>
              <a:rPr lang="en-GB" sz="3600" i="1" dirty="0" smtClean="0">
                <a:latin typeface="Garamond" panose="02020404030301010803" pitchFamily="18" charset="0"/>
              </a:rPr>
              <a:t>- Saint Mother </a:t>
            </a:r>
            <a:r>
              <a:rPr lang="en-GB" sz="3600" i="1" dirty="0">
                <a:latin typeface="Garamond" panose="02020404030301010803" pitchFamily="18" charset="0"/>
              </a:rPr>
              <a:t>T</a:t>
            </a:r>
            <a:r>
              <a:rPr lang="en-GB" sz="3600" i="1" dirty="0" smtClean="0">
                <a:latin typeface="Garamond" panose="02020404030301010803" pitchFamily="18" charset="0"/>
              </a:rPr>
              <a:t>eresa</a:t>
            </a:r>
            <a:endParaRPr lang="en-GB" sz="3600" i="1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Image result for albrecht duerer prayin g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36" y="1669119"/>
            <a:ext cx="3390696" cy="40877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65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40300" y="1859184"/>
            <a:ext cx="6799262" cy="38244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 eaLnBrk="1" hangingPunct="1"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207" y="254646"/>
            <a:ext cx="1082253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2023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340043" y="185918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1371" y="1957416"/>
            <a:ext cx="691242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3200" dirty="0" smtClean="0">
                <a:latin typeface="Garamond" panose="02020404030301010803" pitchFamily="18" charset="0"/>
              </a:rPr>
              <a:t>“</a:t>
            </a:r>
            <a:r>
              <a:rPr lang="en-GB" sz="3200" dirty="0">
                <a:latin typeface="Garamond" panose="02020404030301010803" pitchFamily="18" charset="0"/>
              </a:rPr>
              <a:t>Samuel was still a young boy, yet the Lord spoke to him. Thanks to the advice of an adult, he opened his heart to hear God’s call: </a:t>
            </a:r>
            <a:r>
              <a:rPr lang="en-GB" sz="3200" dirty="0" smtClean="0">
                <a:latin typeface="Garamond" panose="02020404030301010803" pitchFamily="18" charset="0"/>
              </a:rPr>
              <a:t>‘Speak</a:t>
            </a:r>
            <a:r>
              <a:rPr lang="en-GB" sz="3200" dirty="0">
                <a:latin typeface="Garamond" panose="02020404030301010803" pitchFamily="18" charset="0"/>
              </a:rPr>
              <a:t>, Lord, for your servant is </a:t>
            </a:r>
            <a:r>
              <a:rPr lang="en-GB" sz="3200" dirty="0" smtClean="0">
                <a:latin typeface="Garamond" panose="02020404030301010803" pitchFamily="18" charset="0"/>
              </a:rPr>
              <a:t>listening.’”</a:t>
            </a:r>
            <a:endParaRPr lang="en-GB" sz="3200" dirty="0">
              <a:latin typeface="Garamond" panose="02020404030301010803" pitchFamily="18" charset="0"/>
            </a:endParaRPr>
          </a:p>
          <a:p>
            <a:pPr algn="just"/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n-GB" sz="100" dirty="0">
              <a:latin typeface="Garamond" panose="02020404030301010803" pitchFamily="18" charset="0"/>
            </a:endParaRPr>
          </a:p>
          <a:p>
            <a:pPr algn="r"/>
            <a:r>
              <a:rPr lang="en-GB" sz="2000" dirty="0">
                <a:latin typeface="Garamond" panose="02020404030301010803" pitchFamily="18" charset="0"/>
              </a:rPr>
              <a:t>- Pope Francis to the young people of the world</a:t>
            </a: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>
                <a:ln>
                  <a:noFill/>
                </a:ln>
              </a:rPr>
              <a:t>The Synoptic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448068" y="2262654"/>
            <a:ext cx="64692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Garamond" panose="02020404030301010803" pitchFamily="18" charset="0"/>
              </a:rPr>
              <a:t> </a:t>
            </a:r>
            <a:r>
              <a:rPr lang="en-GB" sz="2600" b="1" dirty="0" smtClean="0">
                <a:latin typeface="Garamond" panose="02020404030301010803" pitchFamily="18" charset="0"/>
              </a:rPr>
              <a:t>28</a:t>
            </a:r>
            <a:r>
              <a:rPr lang="en-GB" sz="2600" b="1" baseline="30000" dirty="0" smtClean="0">
                <a:latin typeface="Garamond" panose="02020404030301010803" pitchFamily="18" charset="0"/>
              </a:rPr>
              <a:t>th</a:t>
            </a:r>
            <a:r>
              <a:rPr lang="en-GB" sz="2600" b="1" dirty="0" smtClean="0">
                <a:latin typeface="Garamond" panose="02020404030301010803" pitchFamily="18" charset="0"/>
              </a:rPr>
              <a:t>  February </a:t>
            </a:r>
            <a:r>
              <a:rPr lang="en-GB" sz="2600" b="1" dirty="0">
                <a:latin typeface="Garamond" panose="02020404030301010803" pitchFamily="18" charset="0"/>
              </a:rPr>
              <a:t>2021</a:t>
            </a:r>
            <a:r>
              <a:rPr lang="en-GB" sz="2600" dirty="0">
                <a:latin typeface="Garamond" panose="02020404030301010803" pitchFamily="18" charset="0"/>
              </a:rPr>
              <a:t> :</a:t>
            </a:r>
            <a:r>
              <a:rPr lang="en-GB" dirty="0">
                <a:latin typeface="Garamond" panose="02020404030301010803" pitchFamily="18" charset="0"/>
              </a:rPr>
              <a:t>  </a:t>
            </a:r>
            <a:r>
              <a:rPr lang="en-GB" dirty="0" smtClean="0">
                <a:latin typeface="Garamond" panose="02020404030301010803" pitchFamily="18" charset="0"/>
              </a:rPr>
              <a:t>                                                         </a:t>
            </a:r>
          </a:p>
          <a:p>
            <a:pPr algn="ctr"/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2</a:t>
            </a:r>
            <a:r>
              <a:rPr lang="en-GB" sz="2400" baseline="30000" dirty="0" smtClean="0">
                <a:latin typeface="Garamond" panose="02020404030301010803" pitchFamily="18" charset="0"/>
              </a:rPr>
              <a:t>nd</a:t>
            </a:r>
            <a:r>
              <a:rPr lang="en-GB" sz="2400" dirty="0" smtClean="0">
                <a:latin typeface="Garamond" panose="02020404030301010803" pitchFamily="18" charset="0"/>
              </a:rPr>
              <a:t> Sunday of Lent</a:t>
            </a:r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                 </a:t>
            </a:r>
            <a:r>
              <a:rPr lang="en-GB" sz="400" dirty="0">
                <a:latin typeface="Garamond" panose="02020404030301010803" pitchFamily="18" charset="0"/>
              </a:rPr>
              <a:t> </a:t>
            </a:r>
            <a:r>
              <a:rPr lang="en-GB" sz="1000" dirty="0">
                <a:latin typeface="Garamond" panose="02020404030301010803" pitchFamily="18" charset="0"/>
              </a:rPr>
              <a:t>                      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It is God the Father Himself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latin typeface="Garamond" panose="02020404030301010803" pitchFamily="18" charset="0"/>
              </a:rPr>
              <a:t>           who tells us in regard to                 His Son  :</a:t>
            </a:r>
            <a:endParaRPr lang="en-GB" sz="2800" dirty="0">
              <a:latin typeface="Garamond" panose="02020404030301010803" pitchFamily="18" charset="0"/>
            </a:endParaRPr>
          </a:p>
          <a:p>
            <a:pPr algn="ctr"/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5000" dirty="0" smtClean="0">
                <a:latin typeface="Garamond" panose="02020404030301010803" pitchFamily="18" charset="0"/>
              </a:rPr>
              <a:t>“</a:t>
            </a:r>
            <a:r>
              <a:rPr lang="en-GB" sz="5400" dirty="0" smtClean="0">
                <a:latin typeface="Garamond" panose="02020404030301010803" pitchFamily="18" charset="0"/>
              </a:rPr>
              <a:t>Listen to Him</a:t>
            </a:r>
            <a:r>
              <a:rPr lang="en-GB" sz="5000" dirty="0" smtClean="0">
                <a:latin typeface="Garamond" panose="02020404030301010803" pitchFamily="18" charset="0"/>
              </a:rPr>
              <a:t>!”</a:t>
            </a:r>
            <a:endParaRPr lang="en-GB" altLang="en-US" sz="50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3074" name="Picture 2" descr="Image result for listen to h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9" y="2474119"/>
            <a:ext cx="5534750" cy="32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5655" y="3716338"/>
            <a:ext cx="10991577" cy="273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93670" y="454523"/>
            <a:ext cx="9374368" cy="1278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72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What is Jesus saying to you?… </a:t>
            </a:r>
            <a:endParaRPr lang="en-GB" sz="72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141" y="1964414"/>
            <a:ext cx="5269932" cy="1107996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‘</a:t>
            </a:r>
            <a:r>
              <a:rPr lang="en-GB" sz="2200" dirty="0">
                <a:solidFill>
                  <a:schemeClr val="bg1"/>
                </a:solidFill>
                <a:latin typeface="Garamond" panose="02020404030301010803" pitchFamily="18" charset="0"/>
              </a:rPr>
              <a:t>Truly I tell you, whatever you did for one of the least of these brothers and sisters of mine, you did for me</a:t>
            </a:r>
            <a:r>
              <a:rPr lang="en-GB" sz="2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.’                               </a:t>
            </a:r>
            <a:r>
              <a:rPr lang="en-GB" sz="1400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- Matthew 25 :  40</a:t>
            </a:r>
            <a:endParaRPr lang="en-GB" sz="1400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3867" y="1884382"/>
            <a:ext cx="5269932" cy="376256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50" dirty="0" smtClean="0">
                <a:latin typeface="Garamond" panose="02020404030301010803" pitchFamily="18" charset="0"/>
              </a:rPr>
              <a:t>In these days of pandemic,  </a:t>
            </a:r>
          </a:p>
          <a:p>
            <a:pPr algn="ctr"/>
            <a:r>
              <a:rPr lang="en-GB" sz="2650" dirty="0" smtClean="0">
                <a:latin typeface="Garamond" panose="02020404030301010803" pitchFamily="18" charset="0"/>
              </a:rPr>
              <a:t>what are you doing to ease the suffering of others?</a:t>
            </a:r>
          </a:p>
          <a:p>
            <a:pPr algn="ctr"/>
            <a:r>
              <a:rPr lang="en-GB" sz="2650" dirty="0" smtClean="0">
                <a:latin typeface="Garamond" panose="02020404030301010803" pitchFamily="18" charset="0"/>
              </a:rPr>
              <a:t>Could you give </a:t>
            </a:r>
          </a:p>
          <a:p>
            <a:pPr algn="ctr"/>
            <a:r>
              <a:rPr lang="en-GB" sz="2650" dirty="0" smtClean="0">
                <a:latin typeface="Garamond" panose="02020404030301010803" pitchFamily="18" charset="0"/>
              </a:rPr>
              <a:t>… your time?</a:t>
            </a:r>
          </a:p>
          <a:p>
            <a:pPr algn="ctr"/>
            <a:r>
              <a:rPr lang="en-GB" sz="2650" dirty="0" smtClean="0">
                <a:latin typeface="Garamond" panose="02020404030301010803" pitchFamily="18" charset="0"/>
              </a:rPr>
              <a:t>… your patience?</a:t>
            </a:r>
          </a:p>
          <a:p>
            <a:pPr algn="ctr"/>
            <a:r>
              <a:rPr lang="en-GB" sz="2650" dirty="0" smtClean="0">
                <a:latin typeface="Garamond" panose="02020404030301010803" pitchFamily="18" charset="0"/>
              </a:rPr>
              <a:t>… your attention?</a:t>
            </a:r>
          </a:p>
          <a:p>
            <a:pPr algn="ctr"/>
            <a:r>
              <a:rPr lang="en-GB" sz="2650" dirty="0" smtClean="0">
                <a:latin typeface="Garamond" panose="02020404030301010803" pitchFamily="18" charset="0"/>
              </a:rPr>
              <a:t>… your help?</a:t>
            </a:r>
          </a:p>
          <a:p>
            <a:pPr algn="ctr"/>
            <a:r>
              <a:rPr lang="en-GB" sz="2650" dirty="0" smtClean="0">
                <a:latin typeface="Garamond" panose="02020404030301010803" pitchFamily="18" charset="0"/>
              </a:rPr>
              <a:t>… your compassion?</a:t>
            </a:r>
          </a:p>
        </p:txBody>
      </p:sp>
      <p:pic>
        <p:nvPicPr>
          <p:cNvPr id="5122" name="Picture 2" descr="Abba Tesfalem stands on his families farml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4" r="20308" b="17740"/>
          <a:stretch/>
        </p:blipFill>
        <p:spPr bwMode="auto">
          <a:xfrm>
            <a:off x="3867784" y="3386870"/>
            <a:ext cx="1776548" cy="22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389" y="3388052"/>
            <a:ext cx="3252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Garamond" panose="02020404030301010803" pitchFamily="18" charset="0"/>
              </a:rPr>
              <a:t>“There </a:t>
            </a:r>
            <a:r>
              <a:rPr lang="en-GB" dirty="0">
                <a:latin typeface="Garamond" panose="02020404030301010803" pitchFamily="18" charset="0"/>
              </a:rPr>
              <a:t>was a time </a:t>
            </a:r>
            <a:r>
              <a:rPr lang="en-GB" dirty="0" smtClean="0">
                <a:latin typeface="Garamond" panose="02020404030301010803" pitchFamily="18" charset="0"/>
              </a:rPr>
              <a:t>…when </a:t>
            </a:r>
            <a:r>
              <a:rPr lang="en-GB" dirty="0">
                <a:latin typeface="Garamond" panose="02020404030301010803" pitchFamily="18" charset="0"/>
              </a:rPr>
              <a:t>there was nothing. There wasn’t enough to buy food from the market. The only option was to take a loan and to survive by buying bread. We couldn’t afford wheat. We had to buy bread. And we made it last. It was very challenging</a:t>
            </a:r>
            <a:r>
              <a:rPr lang="en-GB" dirty="0" smtClean="0">
                <a:latin typeface="Garamond" panose="02020404030301010803" pitchFamily="18" charset="0"/>
              </a:rPr>
              <a:t>.</a:t>
            </a:r>
            <a:r>
              <a:rPr lang="en-GB" dirty="0">
                <a:latin typeface="Garamond" panose="02020404030301010803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389" y="5718232"/>
            <a:ext cx="7027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“</a:t>
            </a:r>
            <a:r>
              <a:rPr lang="en-GB" dirty="0">
                <a:latin typeface="Garamond" panose="02020404030301010803" pitchFamily="18" charset="0"/>
              </a:rPr>
              <a:t>Another family we know, I gave some money to them. They didn’t have enough and they had big problems. I had to help them and they bought bread</a:t>
            </a:r>
            <a:r>
              <a:rPr lang="en-GB" dirty="0" smtClean="0">
                <a:latin typeface="Garamond" panose="02020404030301010803" pitchFamily="18" charset="0"/>
              </a:rPr>
              <a:t>.” </a:t>
            </a:r>
            <a:r>
              <a:rPr lang="en-GB" b="1" dirty="0" smtClean="0">
                <a:latin typeface="Garamond" panose="02020404030301010803" pitchFamily="18" charset="0"/>
              </a:rPr>
              <a:t>– Abba (Father) </a:t>
            </a:r>
            <a:r>
              <a:rPr lang="en-GB" b="1" dirty="0" err="1" smtClean="0">
                <a:latin typeface="Garamond" panose="02020404030301010803" pitchFamily="18" charset="0"/>
              </a:rPr>
              <a:t>Tesfalem</a:t>
            </a:r>
            <a:r>
              <a:rPr lang="en-GB" b="1" dirty="0" smtClean="0">
                <a:latin typeface="Garamond" panose="02020404030301010803" pitchFamily="18" charset="0"/>
              </a:rPr>
              <a:t>, a priest in northern Ethiopia</a:t>
            </a:r>
            <a:endParaRPr lang="en-GB" b="1" dirty="0">
              <a:latin typeface="Garamond" panose="02020404030301010803" pitchFamily="18" charset="0"/>
            </a:endParaRPr>
          </a:p>
        </p:txBody>
      </p:sp>
      <p:pic>
        <p:nvPicPr>
          <p:cNvPr id="5126" name="Picture 6" descr="Image result for cafo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74" y="5622442"/>
            <a:ext cx="2742021" cy="12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100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5718" y="630629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36" y="5849091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62601" y="281396"/>
            <a:ext cx="5405436" cy="281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Saint  </a:t>
            </a:r>
            <a:endParaRPr lang="en-GB" altLang="en-US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GB" altLang="en-US" sz="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David                  </a:t>
            </a:r>
            <a:endParaRPr lang="en-GB" altLang="en-US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GB" altLang="en-US" sz="7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Feast day :</a:t>
            </a:r>
          </a:p>
          <a:p>
            <a:pPr algn="ctr"/>
            <a:endParaRPr lang="en-GB" altLang="en-US" sz="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GB" altLang="en-US" sz="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en-GB" altLang="en-US" sz="66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5135" y="3213556"/>
            <a:ext cx="6328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 smtClean="0">
                <a:latin typeface="Garamond" panose="02020404030301010803" pitchFamily="18" charset="0"/>
              </a:rPr>
              <a:t>“</a:t>
            </a:r>
            <a:r>
              <a:rPr lang="en-GB" sz="2200" i="1" dirty="0" err="1" smtClean="0">
                <a:latin typeface="Garamond" panose="02020404030301010803" pitchFamily="18" charset="0"/>
              </a:rPr>
              <a:t>Gwnewch</a:t>
            </a:r>
            <a:r>
              <a:rPr lang="en-GB" sz="2200" i="1" dirty="0" smtClean="0">
                <a:latin typeface="Garamond" panose="02020404030301010803" pitchFamily="18" charset="0"/>
              </a:rPr>
              <a:t> y </a:t>
            </a:r>
            <a:r>
              <a:rPr lang="en-GB" sz="2200" i="1" dirty="0" err="1" smtClean="0">
                <a:latin typeface="Garamond" panose="02020404030301010803" pitchFamily="18" charset="0"/>
              </a:rPr>
              <a:t>pethau</a:t>
            </a:r>
            <a:r>
              <a:rPr lang="en-GB" sz="2200" i="1" dirty="0" smtClean="0">
                <a:latin typeface="Garamond" panose="02020404030301010803" pitchFamily="18" charset="0"/>
              </a:rPr>
              <a:t> </a:t>
            </a:r>
            <a:r>
              <a:rPr lang="en-GB" sz="2200" i="1" dirty="0" err="1" smtClean="0">
                <a:latin typeface="Garamond" panose="02020404030301010803" pitchFamily="18" charset="0"/>
              </a:rPr>
              <a:t>bychain</a:t>
            </a:r>
            <a:r>
              <a:rPr lang="en-GB" sz="2200" i="1" dirty="0" smtClean="0">
                <a:latin typeface="Garamond" panose="02020404030301010803" pitchFamily="18" charset="0"/>
              </a:rPr>
              <a:t>”  </a:t>
            </a:r>
            <a:r>
              <a:rPr lang="en-GB" sz="2200" dirty="0" smtClean="0">
                <a:latin typeface="Garamond" panose="02020404030301010803" pitchFamily="18" charset="0"/>
              </a:rPr>
              <a:t>- “Do the little things”.</a:t>
            </a:r>
          </a:p>
          <a:p>
            <a:pPr algn="just"/>
            <a:r>
              <a:rPr lang="en-GB" sz="2200" dirty="0" smtClean="0">
                <a:latin typeface="Garamond" panose="02020404030301010803" pitchFamily="18" charset="0"/>
              </a:rPr>
              <a:t>These are supposed to have been St David’s final words of advice on his deathbed, advice to live your life by small acts of kindness which together would make a large difference.</a:t>
            </a:r>
          </a:p>
          <a:p>
            <a:pPr algn="just"/>
            <a:r>
              <a:rPr lang="en-GB" sz="2200" dirty="0" smtClean="0">
                <a:latin typeface="Garamond" panose="02020404030301010803" pitchFamily="18" charset="0"/>
              </a:rPr>
              <a:t>He is the patron saint of Wales and was a bishop there in the 6</a:t>
            </a:r>
            <a:r>
              <a:rPr lang="en-GB" sz="2200" baseline="30000" dirty="0" smtClean="0">
                <a:latin typeface="Garamond" panose="02020404030301010803" pitchFamily="18" charset="0"/>
              </a:rPr>
              <a:t>th</a:t>
            </a:r>
            <a:r>
              <a:rPr lang="en-GB" sz="2200" dirty="0" smtClean="0">
                <a:latin typeface="Garamond" panose="02020404030301010803" pitchFamily="18" charset="0"/>
              </a:rPr>
              <a:t> century.  He was a teacher, a preacher, a founder of monasteries and churches, an inspirational  man who lived a simple life, and a visionary.</a:t>
            </a:r>
            <a:endParaRPr lang="en-GB" sz="2200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Image result for saint dav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5015" r="5164" b="4114"/>
          <a:stretch/>
        </p:blipFill>
        <p:spPr bwMode="auto">
          <a:xfrm>
            <a:off x="371095" y="456750"/>
            <a:ext cx="4180114" cy="597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0585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15589" y="4988719"/>
            <a:ext cx="87608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</a:t>
            </a:r>
            <a:r>
              <a:rPr lang="en-GB" sz="4400" dirty="0" smtClean="0">
                <a:latin typeface="Garamond" panose="02020404030301010803" pitchFamily="18" charset="0"/>
              </a:rPr>
              <a:t>Looking forward to Easter </a:t>
            </a:r>
            <a:r>
              <a:rPr lang="en-GB" sz="4400" dirty="0">
                <a:latin typeface="Garamond" panose="02020404030301010803" pitchFamily="18" charset="0"/>
              </a:rPr>
              <a:t>~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1219065" y="1988486"/>
            <a:ext cx="2360295" cy="2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 result for transfiguration rapha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" b="40503"/>
          <a:stretch/>
        </p:blipFill>
        <p:spPr bwMode="auto">
          <a:xfrm>
            <a:off x="4128906" y="1841200"/>
            <a:ext cx="6539094" cy="29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538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598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Synoptic Problem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Lisa Gunther</cp:lastModifiedBy>
  <cp:revision>122</cp:revision>
  <dcterms:created xsi:type="dcterms:W3CDTF">2019-09-06T14:56:38Z</dcterms:created>
  <dcterms:modified xsi:type="dcterms:W3CDTF">2021-02-25T16:36:27Z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