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97" r:id="rId5"/>
    <p:sldId id="300" r:id="rId6"/>
    <p:sldId id="272" r:id="rId7"/>
    <p:sldId id="304" r:id="rId8"/>
    <p:sldId id="303" r:id="rId9"/>
    <p:sldId id="273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3615" autoAdjust="0"/>
  </p:normalViewPr>
  <p:slideViewPr>
    <p:cSldViewPr snapToGrid="0">
      <p:cViewPr varScale="1">
        <p:scale>
          <a:sx n="61" d="100"/>
          <a:sy n="61" d="100"/>
        </p:scale>
        <p:origin x="73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0585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802705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“Looking forward to </a:t>
            </a:r>
            <a:r>
              <a:rPr lang="en-GB" sz="4400" dirty="0">
                <a:latin typeface="Garamond" panose="02020404030301010803" pitchFamily="18" charset="0"/>
              </a:rPr>
              <a:t>E</a:t>
            </a:r>
            <a:r>
              <a:rPr lang="en-GB" sz="4400" dirty="0" smtClean="0">
                <a:latin typeface="Garamond" panose="02020404030301010803" pitchFamily="18" charset="0"/>
              </a:rPr>
              <a:t>aster”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644299" y="1950624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in by Terry O'Meara on Jesus of Nazareth | Jesus teachings, Jesus movie,  Jesus dea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28634" r="197" b="15536"/>
          <a:stretch/>
        </p:blipFill>
        <p:spPr bwMode="auto">
          <a:xfrm>
            <a:off x="3542045" y="1850088"/>
            <a:ext cx="7084590" cy="28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0585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802705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“Looking forward to </a:t>
            </a:r>
            <a:r>
              <a:rPr lang="en-GB" sz="4400" dirty="0">
                <a:latin typeface="Garamond" panose="02020404030301010803" pitchFamily="18" charset="0"/>
              </a:rPr>
              <a:t>E</a:t>
            </a:r>
            <a:r>
              <a:rPr lang="en-GB" sz="4400" dirty="0" smtClean="0">
                <a:latin typeface="Garamond" panose="02020404030301010803" pitchFamily="18" charset="0"/>
              </a:rPr>
              <a:t>aster”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644299" y="1950624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in by Terry O'Meara on Jesus of Nazareth | Jesus teachings, Jesus movie,  Jesus dea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28634" r="197" b="15536"/>
          <a:stretch/>
        </p:blipFill>
        <p:spPr bwMode="auto">
          <a:xfrm>
            <a:off x="3542045" y="1850088"/>
            <a:ext cx="7084590" cy="28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4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8199" y="2311051"/>
            <a:ext cx="10461171" cy="4000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smtClean="0">
                <a:latin typeface="Garamond" panose="02020404030301010803" pitchFamily="18" charset="0"/>
              </a:rPr>
              <a:t>Jesus Knows and Loves Us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Think about how much </a:t>
            </a:r>
            <a:r>
              <a:rPr lang="en-GB" sz="2800" dirty="0" smtClean="0">
                <a:latin typeface="Garamond" panose="02020404030301010803" pitchFamily="18" charset="0"/>
              </a:rPr>
              <a:t>He </a:t>
            </a:r>
            <a:r>
              <a:rPr lang="en-GB" sz="2800" dirty="0">
                <a:latin typeface="Garamond" panose="02020404030301010803" pitchFamily="18" charset="0"/>
              </a:rPr>
              <a:t>loves </a:t>
            </a:r>
            <a:r>
              <a:rPr lang="en-GB" sz="2800" dirty="0" smtClean="0">
                <a:latin typeface="Garamond" panose="02020404030301010803" pitchFamily="18" charset="0"/>
              </a:rPr>
              <a:t>you,                                                      and </a:t>
            </a:r>
            <a:r>
              <a:rPr lang="en-GB" sz="2800" dirty="0">
                <a:latin typeface="Garamond" panose="02020404030301010803" pitchFamily="18" charset="0"/>
              </a:rPr>
              <a:t>what </a:t>
            </a:r>
            <a:r>
              <a:rPr lang="en-GB" sz="2800" dirty="0" smtClean="0">
                <a:latin typeface="Garamond" panose="02020404030301010803" pitchFamily="18" charset="0"/>
              </a:rPr>
              <a:t>He </a:t>
            </a:r>
            <a:r>
              <a:rPr lang="en-GB" sz="2800" dirty="0">
                <a:latin typeface="Garamond" panose="02020404030301010803" pitchFamily="18" charset="0"/>
              </a:rPr>
              <a:t>would want you to do in different situations.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Talk </a:t>
            </a:r>
            <a:r>
              <a:rPr lang="en-GB" sz="2800" dirty="0">
                <a:latin typeface="Garamond" panose="02020404030301010803" pitchFamily="18" charset="0"/>
              </a:rPr>
              <a:t>to </a:t>
            </a:r>
            <a:r>
              <a:rPr lang="en-GB" sz="2800" dirty="0" smtClean="0">
                <a:latin typeface="Garamond" panose="02020404030301010803" pitchFamily="18" charset="0"/>
              </a:rPr>
              <a:t>Him </a:t>
            </a:r>
            <a:r>
              <a:rPr lang="en-GB" sz="2800" dirty="0">
                <a:latin typeface="Garamond" panose="02020404030301010803" pitchFamily="18" charset="0"/>
              </a:rPr>
              <a:t>every day through prayer.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Tell Him </a:t>
            </a:r>
            <a:r>
              <a:rPr lang="en-GB" sz="2800" dirty="0">
                <a:latin typeface="Garamond" panose="02020404030301010803" pitchFamily="18" charset="0"/>
              </a:rPr>
              <a:t>what is in your heart and how much you appreciate </a:t>
            </a:r>
            <a:r>
              <a:rPr lang="en-GB" sz="2800" dirty="0" smtClean="0">
                <a:latin typeface="Garamond" panose="02020404030301010803" pitchFamily="18" charset="0"/>
              </a:rPr>
              <a:t>                  the </a:t>
            </a:r>
            <a:r>
              <a:rPr lang="en-GB" sz="2800" dirty="0">
                <a:latin typeface="Garamond" panose="02020404030301010803" pitchFamily="18" charset="0"/>
              </a:rPr>
              <a:t>good </a:t>
            </a:r>
            <a:r>
              <a:rPr lang="en-GB" sz="2800">
                <a:latin typeface="Garamond" panose="02020404030301010803" pitchFamily="18" charset="0"/>
              </a:rPr>
              <a:t>things </a:t>
            </a:r>
            <a:r>
              <a:rPr lang="en-GB" sz="2800" smtClean="0">
                <a:latin typeface="Garamond" panose="02020404030301010803" pitchFamily="18" charset="0"/>
              </a:rPr>
              <a:t>He </a:t>
            </a:r>
            <a:r>
              <a:rPr lang="en-GB" sz="2800" dirty="0">
                <a:latin typeface="Garamond" panose="02020404030301010803" pitchFamily="18" charset="0"/>
              </a:rPr>
              <a:t>has given </a:t>
            </a:r>
            <a:r>
              <a:rPr lang="en-GB" sz="2800" dirty="0" smtClean="0">
                <a:latin typeface="Garamond" panose="02020404030301010803" pitchFamily="18" charset="0"/>
              </a:rPr>
              <a:t>you.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The season of Lent is the time for prayer, fasting and almsgiving.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this season of </a:t>
            </a:r>
            <a:r>
              <a:rPr lang="en-GB" sz="2800" dirty="0" smtClean="0">
                <a:latin typeface="Garamond" panose="02020404030301010803" pitchFamily="18" charset="0"/>
              </a:rPr>
              <a:t>Lent, what </a:t>
            </a:r>
            <a:r>
              <a:rPr lang="en-GB" sz="2800" dirty="0">
                <a:latin typeface="Garamond" panose="02020404030301010803" pitchFamily="18" charset="0"/>
              </a:rPr>
              <a:t>are you doing to show your love for others?</a:t>
            </a:r>
          </a:p>
          <a:p>
            <a:pPr algn="ctr"/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endParaRPr lang="en-GB" sz="2800" dirty="0" smtClean="0">
              <a:latin typeface="Garamond" panose="02020404030301010803" pitchFamily="18" charset="0"/>
            </a:endParaRPr>
          </a:p>
          <a:p>
            <a:endParaRPr lang="en-GB" sz="3200" dirty="0" smtClean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4100" y="6260689"/>
            <a:ext cx="1120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44100" y="6235388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86646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ooking forward </a:t>
            </a: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Easter ~</a:t>
            </a:r>
            <a:endParaRPr lang="en-GB" sz="54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I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5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5400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Year of St Joseph ~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40300" y="1859184"/>
            <a:ext cx="6799262" cy="38244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207" y="254646"/>
            <a:ext cx="1082253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185918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1579" y="2401812"/>
            <a:ext cx="74222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4000" dirty="0" smtClean="0">
                <a:latin typeface="Garamond" panose="02020404030301010803" pitchFamily="18" charset="0"/>
              </a:rPr>
              <a:t>“</a:t>
            </a:r>
            <a:r>
              <a:rPr lang="en-GB" sz="44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ahoma" panose="020B0604030504040204" pitchFamily="34" charset="0"/>
              </a:rPr>
              <a:t>Young hearts are naturally ready to change, to turn back, get up and learn from life</a:t>
            </a:r>
            <a:r>
              <a:rPr lang="en-GB" sz="4400" dirty="0" smtClean="0">
                <a:latin typeface="Garamond" panose="02020404030301010803" pitchFamily="18" charset="0"/>
              </a:rPr>
              <a:t>.</a:t>
            </a:r>
            <a:r>
              <a:rPr lang="en-GB" sz="4000" dirty="0" smtClean="0">
                <a:latin typeface="Garamond" panose="02020404030301010803" pitchFamily="18" charset="0"/>
              </a:rPr>
              <a:t>”</a:t>
            </a:r>
          </a:p>
          <a:p>
            <a:pPr algn="r"/>
            <a:endParaRPr lang="en-GB" sz="2000" dirty="0" smtClean="0">
              <a:latin typeface="Garamond" panose="02020404030301010803" pitchFamily="18" charset="0"/>
            </a:endParaRPr>
          </a:p>
          <a:p>
            <a:pPr algn="r"/>
            <a:r>
              <a:rPr lang="en-GB" sz="2000" dirty="0" smtClean="0">
                <a:latin typeface="Garamond" panose="02020404030301010803" pitchFamily="18" charset="0"/>
              </a:rPr>
              <a:t>- Pope Francis to the young people of the world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smtClean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Gospel Reading</a:t>
            </a:r>
            <a:endParaRPr lang="en-GB" sz="60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9616" y="2074156"/>
            <a:ext cx="650994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2600" b="1" dirty="0" smtClean="0">
                <a:latin typeface="Garamond" panose="02020404030301010803" pitchFamily="18" charset="0"/>
              </a:rPr>
              <a:t>7</a:t>
            </a:r>
            <a:r>
              <a:rPr lang="en-GB" sz="2600" b="1" baseline="30000" dirty="0" smtClean="0">
                <a:latin typeface="Garamond" panose="02020404030301010803" pitchFamily="18" charset="0"/>
              </a:rPr>
              <a:t>th </a:t>
            </a:r>
            <a:r>
              <a:rPr lang="en-GB" sz="2600" b="1" dirty="0" smtClean="0">
                <a:latin typeface="Garamond" panose="02020404030301010803" pitchFamily="18" charset="0"/>
              </a:rPr>
              <a:t> March </a:t>
            </a:r>
            <a:r>
              <a:rPr lang="en-GB" sz="2600" b="1" dirty="0">
                <a:latin typeface="Garamond" panose="02020404030301010803" pitchFamily="18" charset="0"/>
              </a:rPr>
              <a:t>2021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smtClean="0">
                <a:latin typeface="Garamond" panose="02020404030301010803" pitchFamily="18" charset="0"/>
              </a:rPr>
              <a:t>:</a:t>
            </a:r>
            <a:endParaRPr lang="en-GB" sz="1200" dirty="0" smtClean="0">
              <a:latin typeface="Garamond" panose="02020404030301010803" pitchFamily="18" charset="0"/>
            </a:endParaRPr>
          </a:p>
          <a:p>
            <a:pPr algn="ctr"/>
            <a:endParaRPr lang="en-GB" sz="5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The Gospel of Mark tells us that: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endParaRPr lang="en-GB" sz="400" dirty="0">
              <a:latin typeface="Garamond" panose="02020404030301010803" pitchFamily="18" charset="0"/>
            </a:endParaRPr>
          </a:p>
          <a:p>
            <a:pPr algn="ctr"/>
            <a:r>
              <a:rPr lang="en-GB" sz="5000" dirty="0" smtClean="0">
                <a:latin typeface="Garamond" panose="02020404030301010803" pitchFamily="18" charset="0"/>
              </a:rPr>
              <a:t>“Jesus knew them all.”</a:t>
            </a:r>
            <a:endParaRPr lang="en-GB" altLang="en-US" sz="5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9" name="Picture 8" descr="How Do You Love an Invisible God and Find out For Yourself If He Truly  Exists? | by Jocelyn Soriano | The Catholic Refuge | Medi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" y="2404997"/>
            <a:ext cx="4576472" cy="3449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788" y="2669213"/>
            <a:ext cx="1168730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Man </a:t>
            </a:r>
            <a:r>
              <a:rPr lang="en-GB" sz="4000" dirty="0">
                <a:latin typeface="Garamond" panose="02020404030301010803" pitchFamily="18" charset="0"/>
              </a:rPr>
              <a:t>has a noble task:</a:t>
            </a: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that </a:t>
            </a:r>
            <a:r>
              <a:rPr lang="en-GB" sz="4000" dirty="0">
                <a:latin typeface="Garamond" panose="02020404030301010803" pitchFamily="18" charset="0"/>
              </a:rPr>
              <a:t>of prayer and love.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To pray and love, that is the happiness of man on earth</a:t>
            </a:r>
            <a:r>
              <a:rPr lang="en-GB" sz="4000" dirty="0" smtClean="0">
                <a:latin typeface="Garamond" panose="02020404030301010803" pitchFamily="18" charset="0"/>
              </a:rPr>
              <a:t>.</a:t>
            </a:r>
            <a:endParaRPr lang="en-GB" sz="4000" dirty="0">
              <a:latin typeface="Garamond" panose="02020404030301010803" pitchFamily="18" charset="0"/>
            </a:endParaRPr>
          </a:p>
          <a:p>
            <a:pPr algn="ctr"/>
            <a:r>
              <a:rPr lang="en-GB" sz="4000" b="1" dirty="0">
                <a:latin typeface="Garamond" panose="02020404030301010803" pitchFamily="18" charset="0"/>
              </a:rPr>
              <a:t>-St. Jean Marie Baptiste </a:t>
            </a:r>
            <a:r>
              <a:rPr lang="en-GB" sz="4000" b="1" dirty="0" err="1">
                <a:latin typeface="Garamond" panose="02020404030301010803" pitchFamily="18" charset="0"/>
              </a:rPr>
              <a:t>Vianney</a:t>
            </a:r>
            <a:endParaRPr lang="en-GB" sz="4000" dirty="0">
              <a:latin typeface="Garamond" panose="02020404030301010803" pitchFamily="18" charset="0"/>
            </a:endParaRPr>
          </a:p>
          <a:p>
            <a:pPr algn="just"/>
            <a:endParaRPr lang="en-GB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3" y="2557049"/>
            <a:ext cx="2722620" cy="1418830"/>
          </a:xfrm>
          <a:prstGeom prst="rect">
            <a:avLst/>
          </a:prstGeom>
        </p:spPr>
      </p:pic>
      <p:pic>
        <p:nvPicPr>
          <p:cNvPr id="10" name="Picture 9" descr="praying hands - The Catholic Thi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94" y="2557049"/>
            <a:ext cx="2987670" cy="1433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260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14183" y="272937"/>
            <a:ext cx="6633555" cy="234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John of God,                  </a:t>
            </a:r>
          </a:p>
          <a:p>
            <a:pPr algn="ctr"/>
            <a:endParaRPr lang="en-GB" altLang="en-US" sz="7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</a:t>
            </a:r>
          </a:p>
          <a:p>
            <a:pPr algn="ctr"/>
            <a:endParaRPr lang="en-GB" altLang="en-US" sz="4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March 8th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3" y="976067"/>
            <a:ext cx="3983768" cy="48234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3648" y="2679081"/>
            <a:ext cx="68788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Garamond" panose="02020404030301010803" pitchFamily="18" charset="0"/>
              </a:rPr>
              <a:t>John of God, </a:t>
            </a:r>
            <a:r>
              <a:rPr lang="en-GB" sz="2000" dirty="0" smtClean="0">
                <a:latin typeface="Garamond" panose="02020404030301010803" pitchFamily="18" charset="0"/>
              </a:rPr>
              <a:t>was </a:t>
            </a:r>
            <a:r>
              <a:rPr lang="en-GB" sz="2000" dirty="0">
                <a:latin typeface="Garamond" panose="02020404030301010803" pitchFamily="18" charset="0"/>
              </a:rPr>
              <a:t>born </a:t>
            </a:r>
            <a:r>
              <a:rPr lang="en-GB" sz="2000" dirty="0" smtClean="0">
                <a:latin typeface="Garamond" panose="02020404030301010803" pitchFamily="18" charset="0"/>
              </a:rPr>
              <a:t>on 8</a:t>
            </a:r>
            <a:r>
              <a:rPr lang="en-GB" sz="2000" baseline="30000" dirty="0" smtClean="0">
                <a:latin typeface="Garamond" panose="02020404030301010803" pitchFamily="18" charset="0"/>
              </a:rPr>
              <a:t>th</a:t>
            </a:r>
            <a:r>
              <a:rPr lang="en-GB" sz="2000" dirty="0" smtClean="0">
                <a:latin typeface="Garamond" panose="02020404030301010803" pitchFamily="18" charset="0"/>
              </a:rPr>
              <a:t> March </a:t>
            </a:r>
            <a:r>
              <a:rPr lang="en-GB" sz="2000" dirty="0">
                <a:latin typeface="Garamond" panose="02020404030301010803" pitchFamily="18" charset="0"/>
              </a:rPr>
              <a:t>1495 at Montemor-o-Novo in Portugal. Twice he enlisted in the Spanish army against the French and later the </a:t>
            </a:r>
            <a:r>
              <a:rPr lang="en-GB" sz="2000" dirty="0" smtClean="0">
                <a:latin typeface="Garamond" panose="02020404030301010803" pitchFamily="18" charset="0"/>
              </a:rPr>
              <a:t>Turks.</a:t>
            </a:r>
            <a:r>
              <a:rPr lang="en-GB" sz="2000" dirty="0">
                <a:latin typeface="Garamond" panose="02020404030301010803" pitchFamily="18" charset="0"/>
              </a:rPr>
              <a:t> </a:t>
            </a:r>
            <a:endParaRPr lang="en-GB" sz="20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000" dirty="0" smtClean="0">
                <a:latin typeface="Garamond" panose="02020404030301010803" pitchFamily="18" charset="0"/>
              </a:rPr>
              <a:t>After </a:t>
            </a:r>
            <a:r>
              <a:rPr lang="en-GB" sz="2000" dirty="0">
                <a:latin typeface="Garamond" panose="02020404030301010803" pitchFamily="18" charset="0"/>
              </a:rPr>
              <a:t>years of living a highly religious way of life in Spain resulting from a conversion experience, in 1535 he founded his first hospital at Granada, where he served the sick and afflicted. After ten years spent in the exercise of charity, he died </a:t>
            </a:r>
            <a:r>
              <a:rPr lang="en-GB" sz="2000" dirty="0" smtClean="0">
                <a:latin typeface="Garamond" panose="02020404030301010803" pitchFamily="18" charset="0"/>
              </a:rPr>
              <a:t>on 8</a:t>
            </a:r>
            <a:r>
              <a:rPr lang="en-GB" sz="2000" baseline="30000" dirty="0" smtClean="0">
                <a:latin typeface="Garamond" panose="02020404030301010803" pitchFamily="18" charset="0"/>
              </a:rPr>
              <a:t>th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smtClean="0">
                <a:latin typeface="Garamond" panose="02020404030301010803" pitchFamily="18" charset="0"/>
              </a:rPr>
              <a:t>March </a:t>
            </a:r>
            <a:r>
              <a:rPr lang="en-GB" sz="2000" dirty="0">
                <a:latin typeface="Garamond" panose="02020404030301010803" pitchFamily="18" charset="0"/>
              </a:rPr>
              <a:t>1550, of pneumonia, after he had plunged into a river to save a young man from </a:t>
            </a:r>
            <a:r>
              <a:rPr lang="en-GB" sz="2000" dirty="0" smtClean="0">
                <a:latin typeface="Garamond" panose="02020404030301010803" pitchFamily="18" charset="0"/>
              </a:rPr>
              <a:t>drowning. He </a:t>
            </a:r>
            <a:r>
              <a:rPr lang="en-GB" sz="2000" dirty="0">
                <a:latin typeface="Garamond" panose="02020404030301010803" pitchFamily="18" charset="0"/>
              </a:rPr>
              <a:t>was </a:t>
            </a:r>
            <a:r>
              <a:rPr lang="en-GB" sz="2000" dirty="0" smtClean="0">
                <a:latin typeface="Garamond" panose="02020404030301010803" pitchFamily="18" charset="0"/>
              </a:rPr>
              <a:t>made a saint by</a:t>
            </a:r>
            <a:r>
              <a:rPr lang="en-GB" sz="2000" dirty="0">
                <a:latin typeface="Garamond" panose="02020404030301010803" pitchFamily="18" charset="0"/>
              </a:rPr>
              <a:t> Pope Alexander VIII in 1690 and was declared the patron saint of the dying and of all hospitals by Pope Leo XIII in </a:t>
            </a:r>
            <a:r>
              <a:rPr lang="en-GB" sz="2000" dirty="0" smtClean="0">
                <a:latin typeface="Garamond" panose="02020404030301010803" pitchFamily="18" charset="0"/>
              </a:rPr>
              <a:t>1898.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uel Gómez-Moreno González. San Juan de Dios salvando a los enfermos de incendio del Hospital Real (18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1" y="1836714"/>
            <a:ext cx="2968932" cy="47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001200" y="222902"/>
            <a:ext cx="10487537" cy="14386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Brothers of St John of God                  </a:t>
            </a:r>
          </a:p>
          <a:p>
            <a:pPr algn="ctr"/>
            <a:endParaRPr lang="en-GB" altLang="en-US" sz="7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2926" y="1900899"/>
            <a:ext cx="8837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Garamond" panose="02020404030301010803" pitchFamily="18" charset="0"/>
              </a:rPr>
              <a:t>The </a:t>
            </a:r>
            <a:r>
              <a:rPr lang="en-GB" sz="2800" b="1" dirty="0">
                <a:latin typeface="Garamond" panose="02020404030301010803" pitchFamily="18" charset="0"/>
              </a:rPr>
              <a:t>Brothers </a:t>
            </a:r>
            <a:r>
              <a:rPr lang="en-GB" sz="2800" b="1" dirty="0" err="1" smtClean="0">
                <a:latin typeface="Garamond" panose="02020404030301010803" pitchFamily="18" charset="0"/>
              </a:rPr>
              <a:t>Hospitaller</a:t>
            </a:r>
            <a:r>
              <a:rPr lang="en-GB" sz="2800" b="1" dirty="0" smtClean="0">
                <a:latin typeface="Garamond" panose="02020404030301010803" pitchFamily="18" charset="0"/>
              </a:rPr>
              <a:t> </a:t>
            </a:r>
            <a:r>
              <a:rPr lang="en-GB" sz="2800" b="1" dirty="0">
                <a:latin typeface="Garamond" panose="02020404030301010803" pitchFamily="18" charset="0"/>
              </a:rPr>
              <a:t>of Saint John of God</a:t>
            </a:r>
            <a:r>
              <a:rPr lang="en-GB" sz="2800" dirty="0">
                <a:latin typeface="Garamond" panose="02020404030301010803" pitchFamily="18" charset="0"/>
              </a:rPr>
              <a:t> (officially the </a:t>
            </a:r>
            <a:r>
              <a:rPr lang="en-GB" sz="2800" dirty="0" err="1">
                <a:latin typeface="Garamond" panose="02020404030301010803" pitchFamily="18" charset="0"/>
              </a:rPr>
              <a:t>Hospitaller</a:t>
            </a:r>
            <a:r>
              <a:rPr lang="en-GB" sz="2800" dirty="0">
                <a:latin typeface="Garamond" panose="02020404030301010803" pitchFamily="18" charset="0"/>
              </a:rPr>
              <a:t> Order of the Brothers of Saint John of God; abbreviated as </a:t>
            </a:r>
            <a:r>
              <a:rPr lang="en-GB" sz="2800" b="1" dirty="0">
                <a:latin typeface="Garamond" panose="02020404030301010803" pitchFamily="18" charset="0"/>
              </a:rPr>
              <a:t>O.H.</a:t>
            </a:r>
            <a:r>
              <a:rPr lang="en-GB" sz="2800" dirty="0">
                <a:latin typeface="Garamond" panose="02020404030301010803" pitchFamily="18" charset="0"/>
              </a:rPr>
              <a:t>) </a:t>
            </a:r>
            <a:r>
              <a:rPr lang="en-GB" sz="2800" dirty="0" smtClean="0">
                <a:latin typeface="Garamond" panose="02020404030301010803" pitchFamily="18" charset="0"/>
              </a:rPr>
              <a:t>were founded </a:t>
            </a:r>
            <a:r>
              <a:rPr lang="en-GB" sz="2800" dirty="0">
                <a:latin typeface="Garamond" panose="02020404030301010803" pitchFamily="18" charset="0"/>
              </a:rPr>
              <a:t>in 1572.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In</a:t>
            </a:r>
            <a:r>
              <a:rPr lang="en-GB" sz="2800" dirty="0">
                <a:latin typeface="Garamond" panose="02020404030301010803" pitchFamily="18" charset="0"/>
              </a:rPr>
              <a:t> Italian they are also known commonly as </a:t>
            </a:r>
            <a:r>
              <a:rPr lang="en-GB" sz="2800" dirty="0" smtClean="0">
                <a:latin typeface="Garamond" panose="02020404030301010803" pitchFamily="18" charset="0"/>
              </a:rPr>
              <a:t>the</a:t>
            </a:r>
            <a:r>
              <a:rPr lang="en-GB" sz="2800" dirty="0">
                <a:latin typeface="Garamond" panose="02020404030301010803" pitchFamily="18" charset="0"/>
              </a:rPr>
              <a:t> </a:t>
            </a:r>
            <a:r>
              <a:rPr lang="en-GB" sz="2800" b="1" dirty="0" err="1">
                <a:latin typeface="Garamond" panose="02020404030301010803" pitchFamily="18" charset="0"/>
              </a:rPr>
              <a:t>Fatebenefratelli</a:t>
            </a:r>
            <a:r>
              <a:rPr lang="en-GB" sz="2800" dirty="0">
                <a:latin typeface="Garamond" panose="02020404030301010803" pitchFamily="18" charset="0"/>
              </a:rPr>
              <a:t>, meaning "Do-Good Brothers" </a:t>
            </a:r>
            <a:r>
              <a:rPr lang="en-GB" sz="2800" dirty="0" smtClean="0">
                <a:latin typeface="Garamond" panose="02020404030301010803" pitchFamily="18" charset="0"/>
              </a:rPr>
              <a:t>and </a:t>
            </a:r>
            <a:r>
              <a:rPr lang="en-GB" sz="2800" dirty="0">
                <a:latin typeface="Garamond" panose="02020404030301010803" pitchFamily="18" charset="0"/>
              </a:rPr>
              <a:t>elsewhere as the </a:t>
            </a:r>
            <a:r>
              <a:rPr lang="en-GB" sz="2800" b="1" dirty="0">
                <a:latin typeface="Garamond" panose="02020404030301010803" pitchFamily="18" charset="0"/>
              </a:rPr>
              <a:t>Brothers of Mercy</a:t>
            </a:r>
            <a:r>
              <a:rPr lang="en-GB" sz="2800" dirty="0">
                <a:latin typeface="Garamond" panose="02020404030301010803" pitchFamily="18" charset="0"/>
              </a:rPr>
              <a:t>, the "Merciful Brothers" and the "John of God Brothers".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The </a:t>
            </a:r>
            <a:r>
              <a:rPr lang="en-GB" sz="2800" dirty="0">
                <a:latin typeface="Garamond" panose="02020404030301010803" pitchFamily="18" charset="0"/>
              </a:rPr>
              <a:t>Order carries out a wide range of health and social service activities in 389 centres and services in 46 </a:t>
            </a:r>
            <a:r>
              <a:rPr lang="en-GB" sz="2800" dirty="0" smtClean="0">
                <a:latin typeface="Garamond" panose="02020404030301010803" pitchFamily="18" charset="0"/>
              </a:rPr>
              <a:t>countries across the world.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4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Prayer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4081" y="4606504"/>
            <a:ext cx="11586110" cy="3853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tserrat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tserrat"/>
              </a:rPr>
            </a:b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tserrat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827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028" y="2315270"/>
            <a:ext cx="116489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O Lord, as You touched St. John of God, touch us too.</a:t>
            </a:r>
            <a:endParaRPr lang="en-GB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Transform our 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being and 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give us, like him, the capacity to choose 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You and 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to choose others, particularly those who suffer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r>
              <a:rPr lang="en-GB" sz="28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</a:p>
          <a:p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Make us sensitive to the needs of others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, make 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us capable of being with each one of them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, of 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being open and reaching out to those who need us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r>
              <a:rPr lang="en-GB" sz="28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</a:p>
          <a:p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May we like him, with his spirit, and with the aid of 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technology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, choose to be 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hospitable to 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others, </a:t>
            </a:r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especially </a:t>
            </a:r>
            <a:r>
              <a:rPr lang="en-GB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those who suffer.</a:t>
            </a:r>
            <a:endParaRPr lang="en-GB" sz="2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Amen </a:t>
            </a:r>
            <a:endParaRPr lang="en-GB" sz="28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4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8018" y="220981"/>
            <a:ext cx="11311544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GB" sz="6000" dirty="0" smtClean="0">
                <a:latin typeface="Garamond" panose="02020404030301010803" pitchFamily="18" charset="0"/>
              </a:rPr>
              <a:t>HOW CAN YOU SHOW LOVE?</a:t>
            </a:r>
            <a:endParaRPr lang="en-GB" sz="6000" dirty="0">
              <a:latin typeface="Garamond" panose="020204040303010108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818" t="13756" r="72613" b="65089"/>
          <a:stretch/>
        </p:blipFill>
        <p:spPr>
          <a:xfrm>
            <a:off x="6705963" y="5627536"/>
            <a:ext cx="2322014" cy="1171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141" y="1702197"/>
            <a:ext cx="9901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What are you going to do to show your love for others during Lent?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1348"/>
            <a:ext cx="3962400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937" y="5742982"/>
            <a:ext cx="2762026" cy="1137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18" y="4101148"/>
            <a:ext cx="285750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937" y="4142782"/>
            <a:ext cx="2847975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977" y="4101148"/>
            <a:ext cx="3102291" cy="1752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382" y="4051140"/>
            <a:ext cx="1722769" cy="18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5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623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Montserrat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Brothers of St John of God                   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119</cp:revision>
  <dcterms:created xsi:type="dcterms:W3CDTF">2019-09-06T14:56:38Z</dcterms:created>
  <dcterms:modified xsi:type="dcterms:W3CDTF">2021-03-01T08:23:19Z</dcterms:modified>
</cp:coreProperties>
</file>