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7" r:id="rId4"/>
    <p:sldId id="300" r:id="rId5"/>
    <p:sldId id="258" r:id="rId6"/>
    <p:sldId id="304" r:id="rId7"/>
    <p:sldId id="272" r:id="rId8"/>
    <p:sldId id="309" r:id="rId9"/>
    <p:sldId id="30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napToGrid="0">
      <p:cViewPr varScale="1">
        <p:scale>
          <a:sx n="66" d="100"/>
          <a:sy n="66" d="100"/>
        </p:scale>
        <p:origin x="547"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01/03/2021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30585"/>
            <a:ext cx="9144000" cy="1655762"/>
          </a:xfrm>
        </p:spPr>
        <p:txBody>
          <a:bodyPr>
            <a:normAutofit/>
          </a:bodyPr>
          <a:lstStyle/>
          <a:p>
            <a:r>
              <a:rPr lang="en-GB" sz="2800" dirty="0">
                <a:solidFill>
                  <a:schemeClr val="accent4">
                    <a:lumMod val="75000"/>
                  </a:schemeClr>
                </a:solidFill>
                <a:latin typeface="Garamond" panose="02020404030301010803" pitchFamily="18" charset="0"/>
              </a:rPr>
              <a:t>Monday </a:t>
            </a:r>
            <a:r>
              <a:rPr lang="en-GB" sz="2800" dirty="0" smtClean="0">
                <a:solidFill>
                  <a:schemeClr val="accent4">
                    <a:lumMod val="75000"/>
                  </a:schemeClr>
                </a:solidFill>
                <a:latin typeface="Garamond" panose="02020404030301010803" pitchFamily="18" charset="0"/>
              </a:rPr>
              <a:t>15</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March </a:t>
            </a:r>
            <a:r>
              <a:rPr lang="en-GB" sz="2800" dirty="0">
                <a:solidFill>
                  <a:schemeClr val="accent4">
                    <a:lumMod val="75000"/>
                  </a:schemeClr>
                </a:solidFill>
                <a:latin typeface="Garamond" panose="02020404030301010803" pitchFamily="18" charset="0"/>
              </a:rPr>
              <a:t>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9" name="Subtitle 2"/>
          <p:cNvSpPr txBox="1">
            <a:spLocks/>
          </p:cNvSpPr>
          <p:nvPr/>
        </p:nvSpPr>
        <p:spPr>
          <a:xfrm>
            <a:off x="1715589" y="4988719"/>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t>
            </a:r>
            <a:r>
              <a:rPr lang="en-GB" sz="4400" dirty="0" smtClean="0">
                <a:latin typeface="Garamond" panose="02020404030301010803" pitchFamily="18" charset="0"/>
              </a:rPr>
              <a:t>Looking forward to Easter </a:t>
            </a:r>
            <a:r>
              <a:rPr lang="en-GB" sz="4400" dirty="0">
                <a:latin typeface="Garamond" panose="02020404030301010803" pitchFamily="18" charset="0"/>
              </a:rPr>
              <a:t>~</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1219065" y="1988486"/>
            <a:ext cx="2360295" cy="2402205"/>
          </a:xfrm>
          <a:prstGeom prst="rect">
            <a:avLst/>
          </a:prstGeom>
          <a:noFill/>
          <a:ln>
            <a:noFill/>
          </a:ln>
          <a:extLst>
            <a:ext uri="{53640926-AAD7-44D8-BBD7-CCE9431645EC}">
              <a14:shadowObscured xmlns:a14="http://schemas.microsoft.com/office/drawing/2010/main"/>
            </a:ext>
          </a:extLst>
        </p:spPr>
      </p:pic>
      <p:pic>
        <p:nvPicPr>
          <p:cNvPr id="2" name="Picture 2" descr="God Sent His Son - Grace Baptist Chur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9749" y="1869951"/>
            <a:ext cx="5136876" cy="288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006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418011" y="2171260"/>
            <a:ext cx="11416938" cy="45978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600" dirty="0" smtClean="0">
                <a:latin typeface="Garamond" panose="02020404030301010803" pitchFamily="18" charset="0"/>
              </a:rPr>
              <a:t>It seems such a short time ago that we were celebrating Christmas.</a:t>
            </a:r>
          </a:p>
          <a:p>
            <a:pPr algn="ctr"/>
            <a:r>
              <a:rPr lang="en-GB" sz="2600" dirty="0" smtClean="0">
                <a:latin typeface="Garamond" panose="02020404030301010803" pitchFamily="18" charset="0"/>
              </a:rPr>
              <a:t>Celebrating, in the words of Cardinal Hume, that                                                       “the great and awesome God became man for me.”</a:t>
            </a:r>
          </a:p>
          <a:p>
            <a:pPr algn="ctr"/>
            <a:r>
              <a:rPr lang="en-GB" sz="2600" dirty="0" smtClean="0">
                <a:latin typeface="Garamond" panose="02020404030301010803" pitchFamily="18" charset="0"/>
              </a:rPr>
              <a:t>In a short time we will be commemorating Jesus’ sacrificing His life for us.</a:t>
            </a:r>
          </a:p>
          <a:p>
            <a:pPr algn="ctr"/>
            <a:r>
              <a:rPr lang="en-GB" sz="2600" dirty="0" smtClean="0">
                <a:latin typeface="Garamond" panose="02020404030301010803" pitchFamily="18" charset="0"/>
              </a:rPr>
              <a:t>Commemorating, in the words of Saint John’s Gospel, how                                     “God so loved the world that He gave His only Son.”</a:t>
            </a:r>
          </a:p>
          <a:p>
            <a:pPr algn="ctr"/>
            <a:r>
              <a:rPr lang="en-GB" sz="2600" dirty="0" smtClean="0">
                <a:latin typeface="Garamond" panose="02020404030301010803" pitchFamily="18" charset="0"/>
              </a:rPr>
              <a:t>In our reflections on the journey from the Crib to the Cross, let us remember :</a:t>
            </a:r>
            <a:endParaRPr lang="en-GB" sz="2600" dirty="0">
              <a:latin typeface="Garamond" panose="02020404030301010803" pitchFamily="18" charset="0"/>
            </a:endParaRPr>
          </a:p>
          <a:p>
            <a:pPr algn="ctr"/>
            <a:r>
              <a:rPr lang="en-GB" sz="5200" dirty="0" smtClean="0">
                <a:latin typeface="Garamond" panose="02020404030301010803" pitchFamily="18" charset="0"/>
              </a:rPr>
              <a:t>God sent His Son into the world so that through Him the world might be saved. </a:t>
            </a:r>
            <a:endParaRPr lang="en-GB" sz="52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3424" y="5854699"/>
            <a:ext cx="771525" cy="914400"/>
          </a:xfrm>
          <a:prstGeom prst="rect">
            <a:avLst/>
          </a:prstGeom>
        </p:spPr>
      </p:pic>
      <p:sp>
        <p:nvSpPr>
          <p:cNvPr id="11" name="Text Box 2"/>
          <p:cNvSpPr txBox="1">
            <a:spLocks noChangeArrowheads="1"/>
          </p:cNvSpPr>
          <p:nvPr/>
        </p:nvSpPr>
        <p:spPr bwMode="auto">
          <a:xfrm>
            <a:off x="838199" y="244172"/>
            <a:ext cx="10461171" cy="179363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Looking Forward to Easter</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5400" dirty="0">
                <a:effectLst/>
                <a:latin typeface="Garamond" panose="02020404030301010803" pitchFamily="18" charset="0"/>
                <a:ea typeface="Calibri" panose="020F0502020204030204" pitchFamily="34" charset="0"/>
                <a:cs typeface="Times New Roman" panose="02020603050405020304" pitchFamily="18" charset="0"/>
              </a:rPr>
              <a:t>~ </a:t>
            </a: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In the </a:t>
            </a:r>
            <a:r>
              <a:rPr lang="en-GB" sz="5400" dirty="0">
                <a:effectLst/>
                <a:latin typeface="Garamond" panose="02020404030301010803" pitchFamily="18" charset="0"/>
                <a:ea typeface="Calibri" panose="020F0502020204030204" pitchFamily="34" charset="0"/>
                <a:cs typeface="Times New Roman" panose="02020603050405020304" pitchFamily="18" charset="0"/>
              </a:rPr>
              <a:t>Year of St Joseph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5448068" y="2262654"/>
            <a:ext cx="6469226" cy="3447098"/>
          </a:xfrm>
          <a:prstGeom prst="rect">
            <a:avLst/>
          </a:prstGeom>
        </p:spPr>
        <p:txBody>
          <a:bodyPr wrap="square">
            <a:spAutoFit/>
          </a:bodyPr>
          <a:lstStyle/>
          <a:p>
            <a:pPr algn="ctr"/>
            <a:r>
              <a:rPr lang="en-GB" sz="2600" b="1" dirty="0">
                <a:latin typeface="Garamond" panose="02020404030301010803" pitchFamily="18" charset="0"/>
              </a:rPr>
              <a:t> </a:t>
            </a:r>
            <a:r>
              <a:rPr lang="en-GB" sz="2600" b="1" dirty="0" smtClean="0">
                <a:latin typeface="Garamond" panose="02020404030301010803" pitchFamily="18" charset="0"/>
              </a:rPr>
              <a:t>14</a:t>
            </a:r>
            <a:r>
              <a:rPr lang="en-GB" sz="2600" b="1" baseline="30000" dirty="0" smtClean="0">
                <a:latin typeface="Garamond" panose="02020404030301010803" pitchFamily="18" charset="0"/>
              </a:rPr>
              <a:t>th</a:t>
            </a:r>
            <a:r>
              <a:rPr lang="en-GB" sz="2600" b="1" dirty="0" smtClean="0">
                <a:latin typeface="Garamond" panose="02020404030301010803" pitchFamily="18" charset="0"/>
              </a:rPr>
              <a:t>  March </a:t>
            </a:r>
            <a:r>
              <a:rPr lang="en-GB" sz="2600" b="1" dirty="0">
                <a:latin typeface="Garamond" panose="02020404030301010803" pitchFamily="18" charset="0"/>
              </a:rPr>
              <a:t>2021</a:t>
            </a:r>
            <a:r>
              <a:rPr lang="en-GB" sz="2600" dirty="0">
                <a:latin typeface="Garamond" panose="02020404030301010803" pitchFamily="18" charset="0"/>
              </a:rPr>
              <a:t> :</a:t>
            </a:r>
            <a:r>
              <a:rPr lang="en-GB" dirty="0">
                <a:latin typeface="Garamond" panose="02020404030301010803" pitchFamily="18" charset="0"/>
              </a:rPr>
              <a:t>  </a:t>
            </a:r>
            <a:r>
              <a:rPr lang="en-GB" dirty="0" smtClean="0">
                <a:latin typeface="Garamond" panose="02020404030301010803" pitchFamily="18" charset="0"/>
              </a:rPr>
              <a:t>                                                         </a:t>
            </a:r>
          </a:p>
          <a:p>
            <a:pPr algn="ctr"/>
            <a:endParaRPr lang="en-GB" sz="1200" dirty="0">
              <a:latin typeface="Garamond" panose="02020404030301010803" pitchFamily="18" charset="0"/>
            </a:endParaRPr>
          </a:p>
          <a:p>
            <a:pPr algn="ctr"/>
            <a:r>
              <a:rPr lang="en-GB" sz="2400" dirty="0" smtClean="0">
                <a:latin typeface="Garamond" panose="02020404030301010803" pitchFamily="18" charset="0"/>
              </a:rPr>
              <a:t>4</a:t>
            </a:r>
            <a:r>
              <a:rPr lang="en-GB" sz="2400" baseline="30000" dirty="0" smtClean="0">
                <a:latin typeface="Garamond" panose="02020404030301010803" pitchFamily="18" charset="0"/>
              </a:rPr>
              <a:t>th</a:t>
            </a:r>
            <a:r>
              <a:rPr lang="en-GB" sz="2400" dirty="0" smtClean="0">
                <a:latin typeface="Garamond" panose="02020404030301010803" pitchFamily="18" charset="0"/>
              </a:rPr>
              <a:t> Sunday of Lent</a:t>
            </a:r>
            <a:endParaRPr lang="en-GB" sz="1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4800" dirty="0">
                <a:latin typeface="Garamond" panose="02020404030301010803" pitchFamily="18" charset="0"/>
              </a:rPr>
              <a:t>“God so loved the world that He gave </a:t>
            </a:r>
            <a:r>
              <a:rPr lang="en-GB" sz="4800" dirty="0" smtClean="0">
                <a:latin typeface="Garamond" panose="02020404030301010803" pitchFamily="18" charset="0"/>
              </a:rPr>
              <a:t>                His </a:t>
            </a:r>
            <a:r>
              <a:rPr lang="en-GB" sz="4800" dirty="0">
                <a:latin typeface="Garamond" panose="02020404030301010803" pitchFamily="18" charset="0"/>
              </a:rPr>
              <a:t>only Son.”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050" name="Picture 2" descr="A Clerk of Oxford: The Medieval Trin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2904" y="2219326"/>
            <a:ext cx="3944339" cy="414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3"/>
          <p:cNvSpPr txBox="1">
            <a:spLocks noChangeArrowheads="1"/>
          </p:cNvSpPr>
          <p:nvPr/>
        </p:nvSpPr>
        <p:spPr>
          <a:xfrm>
            <a:off x="615655" y="3716338"/>
            <a:ext cx="10991577" cy="2738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altLang="en-US" dirty="0">
              <a:latin typeface="Garamond" panose="02020404030301010803" pitchFamily="18" charset="0"/>
            </a:endParaRPr>
          </a:p>
        </p:txBody>
      </p:sp>
      <p:sp>
        <p:nvSpPr>
          <p:cNvPr id="11" name="Text Box 2"/>
          <p:cNvSpPr txBox="1">
            <a:spLocks noChangeArrowheads="1"/>
          </p:cNvSpPr>
          <p:nvPr/>
        </p:nvSpPr>
        <p:spPr bwMode="auto">
          <a:xfrm>
            <a:off x="2146531" y="1844946"/>
            <a:ext cx="7458891" cy="846386"/>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endParaRPr lang="en-GB" sz="300" dirty="0">
              <a:latin typeface="Garamond" panose="02020404030301010803" pitchFamily="18" charset="0"/>
            </a:endParaRPr>
          </a:p>
          <a:p>
            <a:pPr algn="ctr"/>
            <a:r>
              <a:rPr lang="en-GB" sz="4000" dirty="0" smtClean="0">
                <a:latin typeface="Garamond" panose="02020404030301010803" pitchFamily="18" charset="0"/>
              </a:rPr>
              <a:t>God gave His only Son …</a:t>
            </a:r>
          </a:p>
          <a:p>
            <a:pPr algn="ctr"/>
            <a:endParaRPr lang="en-GB" sz="300" dirty="0">
              <a:latin typeface="Garamond" panose="02020404030301010803" pitchFamily="18" charset="0"/>
            </a:endParaRPr>
          </a:p>
          <a:p>
            <a:pPr algn="ctr"/>
            <a:endParaRPr lang="en-GB" sz="300" dirty="0">
              <a:latin typeface="Garamond" panose="02020404030301010803" pitchFamily="18" charset="0"/>
            </a:endParaRPr>
          </a:p>
        </p:txBody>
      </p:sp>
      <p:sp>
        <p:nvSpPr>
          <p:cNvPr id="13" name="Title 1"/>
          <p:cNvSpPr txBox="1">
            <a:spLocks/>
          </p:cNvSpPr>
          <p:nvPr/>
        </p:nvSpPr>
        <p:spPr>
          <a:xfrm>
            <a:off x="2732868" y="374276"/>
            <a:ext cx="6286219" cy="127857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7200" dirty="0" smtClean="0">
                <a:solidFill>
                  <a:schemeClr val="accent4">
                    <a:lumMod val="75000"/>
                  </a:schemeClr>
                </a:solidFill>
                <a:latin typeface="Garamond" panose="02020404030301010803" pitchFamily="18" charset="0"/>
              </a:rPr>
              <a:t>Reflection</a:t>
            </a:r>
            <a:endParaRPr lang="en-GB" sz="7200" dirty="0">
              <a:solidFill>
                <a:schemeClr val="accent4">
                  <a:lumMod val="75000"/>
                </a:schemeClr>
              </a:solidFill>
              <a:latin typeface="Garamond" panose="02020404030301010803" pitchFamily="18" charset="0"/>
            </a:endParaRPr>
          </a:p>
        </p:txBody>
      </p:sp>
      <p:sp>
        <p:nvSpPr>
          <p:cNvPr id="2" name="TextBox 1"/>
          <p:cNvSpPr txBox="1"/>
          <p:nvPr/>
        </p:nvSpPr>
        <p:spPr>
          <a:xfrm>
            <a:off x="615655" y="2930168"/>
            <a:ext cx="10873082" cy="2308324"/>
          </a:xfrm>
          <a:prstGeom prst="rect">
            <a:avLst/>
          </a:prstGeom>
          <a:noFill/>
        </p:spPr>
        <p:txBody>
          <a:bodyPr wrap="square" rtlCol="0">
            <a:spAutoFit/>
          </a:bodyPr>
          <a:lstStyle/>
          <a:p>
            <a:pPr algn="just"/>
            <a:r>
              <a:rPr lang="en-GB" sz="3600" dirty="0" smtClean="0">
                <a:latin typeface="Garamond" panose="02020404030301010803" pitchFamily="18" charset="0"/>
              </a:rPr>
              <a:t>“This Lent, after so long in the desert, it’s time to look outwards : </a:t>
            </a:r>
            <a:r>
              <a:rPr lang="en-GB" sz="3600" b="1" dirty="0" smtClean="0">
                <a:solidFill>
                  <a:srgbClr val="7030A0"/>
                </a:solidFill>
                <a:latin typeface="Garamond" panose="02020404030301010803" pitchFamily="18" charset="0"/>
              </a:rPr>
              <a:t>a Lent of giving, not giving up</a:t>
            </a:r>
            <a:r>
              <a:rPr lang="en-GB" sz="3600" dirty="0" smtClean="0">
                <a:latin typeface="Garamond" panose="02020404030301010803" pitchFamily="18" charset="0"/>
              </a:rPr>
              <a:t>.”</a:t>
            </a:r>
          </a:p>
          <a:p>
            <a:pPr algn="r"/>
            <a:r>
              <a:rPr lang="en-GB" sz="3600" b="1" i="1" dirty="0">
                <a:latin typeface="Garamond" panose="02020404030301010803" pitchFamily="18" charset="0"/>
              </a:rPr>
              <a:t> </a:t>
            </a:r>
            <a:r>
              <a:rPr lang="en-GB" sz="3600" b="1" i="1" dirty="0" smtClean="0">
                <a:latin typeface="Garamond" panose="02020404030301010803" pitchFamily="18" charset="0"/>
              </a:rPr>
              <a:t>                                                       </a:t>
            </a:r>
            <a:r>
              <a:rPr lang="en-GB" sz="3600" i="1" dirty="0" smtClean="0">
                <a:latin typeface="Garamond" panose="02020404030301010803" pitchFamily="18" charset="0"/>
              </a:rPr>
              <a:t>- Father Dominic Howarth,                                                           homily for the 1</a:t>
            </a:r>
            <a:r>
              <a:rPr lang="en-GB" sz="3600" i="1" baseline="30000" dirty="0" smtClean="0">
                <a:latin typeface="Garamond" panose="02020404030301010803" pitchFamily="18" charset="0"/>
              </a:rPr>
              <a:t>st</a:t>
            </a:r>
            <a:r>
              <a:rPr lang="en-GB" sz="3600" i="1" dirty="0" smtClean="0">
                <a:latin typeface="Garamond" panose="02020404030301010803" pitchFamily="18" charset="0"/>
              </a:rPr>
              <a:t> Sunday of Lent 2021</a:t>
            </a:r>
            <a:endParaRPr lang="en-GB" sz="3600" i="1" dirty="0">
              <a:latin typeface="Garamond" panose="02020404030301010803" pitchFamily="18" charset="0"/>
            </a:endParaRPr>
          </a:p>
        </p:txBody>
      </p:sp>
      <p:sp>
        <p:nvSpPr>
          <p:cNvPr id="8" name="Text Box 2"/>
          <p:cNvSpPr txBox="1">
            <a:spLocks noChangeArrowheads="1"/>
          </p:cNvSpPr>
          <p:nvPr/>
        </p:nvSpPr>
        <p:spPr bwMode="auto">
          <a:xfrm>
            <a:off x="1841731" y="5454178"/>
            <a:ext cx="7458891" cy="846386"/>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endParaRPr lang="en-GB" sz="300" dirty="0">
              <a:latin typeface="Garamond" panose="02020404030301010803" pitchFamily="18" charset="0"/>
            </a:endParaRPr>
          </a:p>
          <a:p>
            <a:pPr algn="ctr"/>
            <a:r>
              <a:rPr lang="en-GB" sz="4000" dirty="0" smtClean="0">
                <a:latin typeface="Garamond" panose="02020404030301010803" pitchFamily="18" charset="0"/>
              </a:rPr>
              <a:t>What can we give?</a:t>
            </a:r>
          </a:p>
          <a:p>
            <a:pPr algn="ctr"/>
            <a:endParaRPr lang="en-GB" sz="300" dirty="0">
              <a:latin typeface="Garamond" panose="02020404030301010803" pitchFamily="18" charset="0"/>
            </a:endParaRPr>
          </a:p>
          <a:p>
            <a:pPr algn="ctr"/>
            <a:endParaRPr lang="en-GB" sz="300" dirty="0">
              <a:latin typeface="Garamond" panose="02020404030301010803" pitchFamily="18" charset="0"/>
            </a:endParaRPr>
          </a:p>
        </p:txBody>
      </p:sp>
    </p:spTree>
    <p:extLst>
      <p:ext uri="{BB962C8B-B14F-4D97-AF65-F5344CB8AC3E}">
        <p14:creationId xmlns:p14="http://schemas.microsoft.com/office/powerpoint/2010/main" val="225294081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4940300" y="1859184"/>
            <a:ext cx="6799262" cy="3824468"/>
          </a:xfrm>
        </p:spPr>
        <p:txBody>
          <a:bodyPr>
            <a:normAutofit/>
          </a:bodyPr>
          <a:lstStyle/>
          <a:p>
            <a:pPr marL="0" indent="0" eaLnBrk="1" hangingPunct="1">
              <a:buNone/>
            </a:pPr>
            <a:endParaRPr lang="en-GB" altLang="en-US" dirty="0">
              <a:latin typeface="Garamond" panose="02020404030301010803" pitchFamily="18" charset="0"/>
            </a:endParaRPr>
          </a:p>
          <a:p>
            <a:pPr marL="0" indent="0" eaLnBrk="1" hangingPunct="1">
              <a:buNone/>
            </a:pPr>
            <a:endParaRPr lang="en-GB" altLang="en-US" dirty="0">
              <a:latin typeface="Garamond" panose="02020404030301010803" pitchFamily="18" charset="0"/>
            </a:endParaRPr>
          </a:p>
        </p:txBody>
      </p:sp>
      <p:sp>
        <p:nvSpPr>
          <p:cNvPr id="5" name="Title 1"/>
          <p:cNvSpPr txBox="1">
            <a:spLocks/>
          </p:cNvSpPr>
          <p:nvPr/>
        </p:nvSpPr>
        <p:spPr>
          <a:xfrm>
            <a:off x="666207" y="254646"/>
            <a:ext cx="1082253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441371" y="2578784"/>
            <a:ext cx="6912428" cy="2385268"/>
          </a:xfrm>
          <a:prstGeom prst="rect">
            <a:avLst/>
          </a:prstGeom>
          <a:noFill/>
        </p:spPr>
        <p:txBody>
          <a:bodyPr wrap="square" rtlCol="0">
            <a:spAutoFit/>
          </a:bodyPr>
          <a:lstStyle/>
          <a:p>
            <a:pPr algn="just"/>
            <a:r>
              <a:rPr lang="en-GB" sz="3200" dirty="0" smtClean="0">
                <a:latin typeface="Garamond" panose="02020404030301010803" pitchFamily="18" charset="0"/>
              </a:rPr>
              <a:t>“</a:t>
            </a:r>
            <a:r>
              <a:rPr lang="en-GB" sz="3200" dirty="0">
                <a:latin typeface="Garamond" panose="02020404030301010803" pitchFamily="18" charset="0"/>
              </a:rPr>
              <a:t>Jesus, himself eternally young, wants to give us hearts that are ever young</a:t>
            </a:r>
            <a:r>
              <a:rPr lang="en-GB" sz="3200" dirty="0" smtClean="0">
                <a:latin typeface="Garamond" panose="02020404030301010803" pitchFamily="18" charset="0"/>
              </a:rPr>
              <a:t>.”</a:t>
            </a:r>
            <a:endParaRPr lang="en-GB" sz="3200" dirty="0">
              <a:latin typeface="Garamond" panose="02020404030301010803" pitchFamily="18" charset="0"/>
            </a:endParaRPr>
          </a:p>
          <a:p>
            <a:pPr lvl="0" algn="just"/>
            <a:endParaRPr lang="en-GB" sz="3200" dirty="0">
              <a:latin typeface="Garamond" panose="02020404030301010803" pitchFamily="18" charset="0"/>
            </a:endParaRPr>
          </a:p>
          <a:p>
            <a:pPr algn="just"/>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GB" sz="100" dirty="0">
              <a:latin typeface="Garamond" panose="02020404030301010803" pitchFamily="18" charset="0"/>
            </a:endParaRPr>
          </a:p>
          <a:p>
            <a:pPr algn="r"/>
            <a:r>
              <a:rPr lang="en-GB" sz="2000" dirty="0">
                <a:latin typeface="Garamond" panose="02020404030301010803" pitchFamily="18" charset="0"/>
              </a:rPr>
              <a:t>- Pope Francis to the young people of the world</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3"/>
          <p:cNvSpPr txBox="1">
            <a:spLocks noChangeArrowheads="1"/>
          </p:cNvSpPr>
          <p:nvPr/>
        </p:nvSpPr>
        <p:spPr>
          <a:xfrm>
            <a:off x="615655" y="3716338"/>
            <a:ext cx="10991577" cy="2738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altLang="en-US" dirty="0">
              <a:latin typeface="Garamond" panose="02020404030301010803" pitchFamily="18" charset="0"/>
            </a:endParaRPr>
          </a:p>
        </p:txBody>
      </p:sp>
      <p:sp>
        <p:nvSpPr>
          <p:cNvPr id="13" name="Title 1"/>
          <p:cNvSpPr txBox="1">
            <a:spLocks/>
          </p:cNvSpPr>
          <p:nvPr/>
        </p:nvSpPr>
        <p:spPr>
          <a:xfrm>
            <a:off x="95997" y="363879"/>
            <a:ext cx="12030891" cy="127857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7200" dirty="0" smtClean="0">
                <a:solidFill>
                  <a:schemeClr val="accent4">
                    <a:lumMod val="75000"/>
                  </a:schemeClr>
                </a:solidFill>
                <a:latin typeface="Garamond" panose="02020404030301010803" pitchFamily="18" charset="0"/>
              </a:rPr>
              <a:t>Still looking to give something up for Lent?</a:t>
            </a:r>
            <a:endParaRPr lang="en-GB" sz="7200" dirty="0">
              <a:solidFill>
                <a:schemeClr val="accent4">
                  <a:lumMod val="75000"/>
                </a:schemeClr>
              </a:solidFill>
              <a:latin typeface="Garamond" panose="02020404030301010803" pitchFamily="18" charset="0"/>
            </a:endParaRPr>
          </a:p>
        </p:txBody>
      </p:sp>
      <p:sp>
        <p:nvSpPr>
          <p:cNvPr id="5" name="Rectangle 4"/>
          <p:cNvSpPr/>
          <p:nvPr/>
        </p:nvSpPr>
        <p:spPr>
          <a:xfrm>
            <a:off x="615655" y="1793664"/>
            <a:ext cx="7875202" cy="4708981"/>
          </a:xfrm>
          <a:prstGeom prst="rect">
            <a:avLst/>
          </a:prstGeom>
          <a:solidFill>
            <a:srgbClr val="7030A0"/>
          </a:solidFill>
          <a:ln w="76200">
            <a:solidFill>
              <a:schemeClr val="tx1"/>
            </a:solidFill>
          </a:ln>
        </p:spPr>
        <p:txBody>
          <a:bodyPr wrap="square">
            <a:spAutoFit/>
          </a:bodyPr>
          <a:lstStyle/>
          <a:p>
            <a:pPr algn="ctr"/>
            <a:r>
              <a:rPr lang="en-GB" sz="2500" b="1" dirty="0">
                <a:solidFill>
                  <a:schemeClr val="bg1"/>
                </a:solidFill>
                <a:latin typeface="Garamond" panose="02020404030301010803" pitchFamily="18" charset="0"/>
              </a:rPr>
              <a:t>Do you </a:t>
            </a:r>
            <a:r>
              <a:rPr lang="en-GB" sz="2500" b="1" dirty="0" smtClean="0">
                <a:solidFill>
                  <a:schemeClr val="bg1"/>
                </a:solidFill>
                <a:latin typeface="Garamond" panose="02020404030301010803" pitchFamily="18" charset="0"/>
              </a:rPr>
              <a:t>still want </a:t>
            </a:r>
            <a:r>
              <a:rPr lang="en-GB" sz="2500" b="1" dirty="0">
                <a:solidFill>
                  <a:schemeClr val="bg1"/>
                </a:solidFill>
                <a:latin typeface="Garamond" panose="02020404030301010803" pitchFamily="18" charset="0"/>
              </a:rPr>
              <a:t>to fast this Lent?</a:t>
            </a:r>
          </a:p>
          <a:p>
            <a:r>
              <a:rPr lang="en-GB" sz="2500" dirty="0">
                <a:solidFill>
                  <a:schemeClr val="bg1"/>
                </a:solidFill>
                <a:latin typeface="Garamond" panose="02020404030301010803" pitchFamily="18" charset="0"/>
              </a:rPr>
              <a:t>Fast from hurting words </a:t>
            </a:r>
            <a:r>
              <a:rPr lang="en-GB" sz="2500" dirty="0" smtClean="0">
                <a:solidFill>
                  <a:schemeClr val="bg1"/>
                </a:solidFill>
                <a:latin typeface="Garamond" panose="02020404030301010803" pitchFamily="18" charset="0"/>
              </a:rPr>
              <a:t>   … and </a:t>
            </a:r>
            <a:r>
              <a:rPr lang="en-GB" sz="2500" dirty="0">
                <a:solidFill>
                  <a:schemeClr val="bg1"/>
                </a:solidFill>
                <a:latin typeface="Garamond" panose="02020404030301010803" pitchFamily="18" charset="0"/>
              </a:rPr>
              <a:t>say kind words.</a:t>
            </a:r>
            <a:br>
              <a:rPr lang="en-GB" sz="2500" dirty="0">
                <a:solidFill>
                  <a:schemeClr val="bg1"/>
                </a:solidFill>
                <a:latin typeface="Garamond" panose="02020404030301010803" pitchFamily="18" charset="0"/>
              </a:rPr>
            </a:br>
            <a:r>
              <a:rPr lang="en-GB" sz="2500" dirty="0">
                <a:solidFill>
                  <a:schemeClr val="bg1"/>
                </a:solidFill>
                <a:latin typeface="Garamond" panose="02020404030301010803" pitchFamily="18" charset="0"/>
              </a:rPr>
              <a:t>Fast from sadness </a:t>
            </a:r>
            <a:r>
              <a:rPr lang="en-GB" sz="2500" dirty="0" smtClean="0">
                <a:solidFill>
                  <a:schemeClr val="bg1"/>
                </a:solidFill>
                <a:latin typeface="Garamond" panose="02020404030301010803" pitchFamily="18" charset="0"/>
              </a:rPr>
              <a:t>             … and </a:t>
            </a:r>
            <a:r>
              <a:rPr lang="en-GB" sz="2500" dirty="0">
                <a:solidFill>
                  <a:schemeClr val="bg1"/>
                </a:solidFill>
                <a:latin typeface="Garamond" panose="02020404030301010803" pitchFamily="18" charset="0"/>
              </a:rPr>
              <a:t>be filled with gratitude.</a:t>
            </a:r>
            <a:br>
              <a:rPr lang="en-GB" sz="2500" dirty="0">
                <a:solidFill>
                  <a:schemeClr val="bg1"/>
                </a:solidFill>
                <a:latin typeface="Garamond" panose="02020404030301010803" pitchFamily="18" charset="0"/>
              </a:rPr>
            </a:br>
            <a:r>
              <a:rPr lang="en-GB" sz="2500" dirty="0">
                <a:solidFill>
                  <a:schemeClr val="bg1"/>
                </a:solidFill>
                <a:latin typeface="Garamond" panose="02020404030301010803" pitchFamily="18" charset="0"/>
              </a:rPr>
              <a:t>Fast from anger </a:t>
            </a:r>
            <a:r>
              <a:rPr lang="en-GB" sz="2500" dirty="0" smtClean="0">
                <a:solidFill>
                  <a:schemeClr val="bg1"/>
                </a:solidFill>
                <a:latin typeface="Garamond" panose="02020404030301010803" pitchFamily="18" charset="0"/>
              </a:rPr>
              <a:t>                … and </a:t>
            </a:r>
            <a:r>
              <a:rPr lang="en-GB" sz="2500" dirty="0">
                <a:solidFill>
                  <a:schemeClr val="bg1"/>
                </a:solidFill>
                <a:latin typeface="Garamond" panose="02020404030301010803" pitchFamily="18" charset="0"/>
              </a:rPr>
              <a:t>be filled with patience.</a:t>
            </a:r>
            <a:br>
              <a:rPr lang="en-GB" sz="2500" dirty="0">
                <a:solidFill>
                  <a:schemeClr val="bg1"/>
                </a:solidFill>
                <a:latin typeface="Garamond" panose="02020404030301010803" pitchFamily="18" charset="0"/>
              </a:rPr>
            </a:br>
            <a:r>
              <a:rPr lang="en-GB" sz="2500" dirty="0">
                <a:solidFill>
                  <a:schemeClr val="bg1"/>
                </a:solidFill>
                <a:latin typeface="Garamond" panose="02020404030301010803" pitchFamily="18" charset="0"/>
              </a:rPr>
              <a:t>Fast from pessimism </a:t>
            </a:r>
            <a:r>
              <a:rPr lang="en-GB" sz="2500" dirty="0" smtClean="0">
                <a:solidFill>
                  <a:schemeClr val="bg1"/>
                </a:solidFill>
                <a:latin typeface="Garamond" panose="02020404030301010803" pitchFamily="18" charset="0"/>
              </a:rPr>
              <a:t>         … and </a:t>
            </a:r>
            <a:r>
              <a:rPr lang="en-GB" sz="2500" dirty="0">
                <a:solidFill>
                  <a:schemeClr val="bg1"/>
                </a:solidFill>
                <a:latin typeface="Garamond" panose="02020404030301010803" pitchFamily="18" charset="0"/>
              </a:rPr>
              <a:t>be filled with hope.</a:t>
            </a:r>
            <a:br>
              <a:rPr lang="en-GB" sz="2500" dirty="0">
                <a:solidFill>
                  <a:schemeClr val="bg1"/>
                </a:solidFill>
                <a:latin typeface="Garamond" panose="02020404030301010803" pitchFamily="18" charset="0"/>
              </a:rPr>
            </a:br>
            <a:r>
              <a:rPr lang="en-GB" sz="2500" dirty="0">
                <a:solidFill>
                  <a:schemeClr val="bg1"/>
                </a:solidFill>
                <a:latin typeface="Garamond" panose="02020404030301010803" pitchFamily="18" charset="0"/>
              </a:rPr>
              <a:t>Fast from worries </a:t>
            </a:r>
            <a:r>
              <a:rPr lang="en-GB" sz="2500" dirty="0" smtClean="0">
                <a:solidFill>
                  <a:schemeClr val="bg1"/>
                </a:solidFill>
                <a:latin typeface="Garamond" panose="02020404030301010803" pitchFamily="18" charset="0"/>
              </a:rPr>
              <a:t>             … and </a:t>
            </a:r>
            <a:r>
              <a:rPr lang="en-GB" sz="2500" dirty="0">
                <a:solidFill>
                  <a:schemeClr val="bg1"/>
                </a:solidFill>
                <a:latin typeface="Garamond" panose="02020404030301010803" pitchFamily="18" charset="0"/>
              </a:rPr>
              <a:t>trust in God.</a:t>
            </a:r>
            <a:br>
              <a:rPr lang="en-GB" sz="2500" dirty="0">
                <a:solidFill>
                  <a:schemeClr val="bg1"/>
                </a:solidFill>
                <a:latin typeface="Garamond" panose="02020404030301010803" pitchFamily="18" charset="0"/>
              </a:rPr>
            </a:br>
            <a:r>
              <a:rPr lang="en-GB" sz="2500" dirty="0">
                <a:solidFill>
                  <a:schemeClr val="bg1"/>
                </a:solidFill>
                <a:latin typeface="Garamond" panose="02020404030301010803" pitchFamily="18" charset="0"/>
              </a:rPr>
              <a:t>Fast from complaints </a:t>
            </a:r>
            <a:r>
              <a:rPr lang="en-GB" sz="2500" dirty="0" smtClean="0">
                <a:solidFill>
                  <a:schemeClr val="bg1"/>
                </a:solidFill>
                <a:latin typeface="Garamond" panose="02020404030301010803" pitchFamily="18" charset="0"/>
              </a:rPr>
              <a:t>        … and </a:t>
            </a:r>
            <a:r>
              <a:rPr lang="en-GB" sz="2500" dirty="0">
                <a:solidFill>
                  <a:schemeClr val="bg1"/>
                </a:solidFill>
                <a:latin typeface="Garamond" panose="02020404030301010803" pitchFamily="18" charset="0"/>
              </a:rPr>
              <a:t>contemplate simplicity.</a:t>
            </a:r>
            <a:br>
              <a:rPr lang="en-GB" sz="2500" dirty="0">
                <a:solidFill>
                  <a:schemeClr val="bg1"/>
                </a:solidFill>
                <a:latin typeface="Garamond" panose="02020404030301010803" pitchFamily="18" charset="0"/>
              </a:rPr>
            </a:br>
            <a:r>
              <a:rPr lang="en-GB" sz="2500" dirty="0">
                <a:solidFill>
                  <a:schemeClr val="bg1"/>
                </a:solidFill>
                <a:latin typeface="Garamond" panose="02020404030301010803" pitchFamily="18" charset="0"/>
              </a:rPr>
              <a:t>Fast from pressures </a:t>
            </a:r>
            <a:r>
              <a:rPr lang="en-GB" sz="2500" dirty="0" smtClean="0">
                <a:solidFill>
                  <a:schemeClr val="bg1"/>
                </a:solidFill>
                <a:latin typeface="Garamond" panose="02020404030301010803" pitchFamily="18" charset="0"/>
              </a:rPr>
              <a:t>          … and </a:t>
            </a:r>
            <a:r>
              <a:rPr lang="en-GB" sz="2500" dirty="0">
                <a:solidFill>
                  <a:schemeClr val="bg1"/>
                </a:solidFill>
                <a:latin typeface="Garamond" panose="02020404030301010803" pitchFamily="18" charset="0"/>
              </a:rPr>
              <a:t>be prayerful.</a:t>
            </a:r>
            <a:br>
              <a:rPr lang="en-GB" sz="2500" dirty="0">
                <a:solidFill>
                  <a:schemeClr val="bg1"/>
                </a:solidFill>
                <a:latin typeface="Garamond" panose="02020404030301010803" pitchFamily="18" charset="0"/>
              </a:rPr>
            </a:br>
            <a:r>
              <a:rPr lang="en-GB" sz="2500" dirty="0">
                <a:solidFill>
                  <a:schemeClr val="bg1"/>
                </a:solidFill>
                <a:latin typeface="Garamond" panose="02020404030301010803" pitchFamily="18" charset="0"/>
              </a:rPr>
              <a:t>Fast from bitterness </a:t>
            </a:r>
            <a:r>
              <a:rPr lang="en-GB" sz="2500" dirty="0" smtClean="0">
                <a:solidFill>
                  <a:schemeClr val="bg1"/>
                </a:solidFill>
                <a:latin typeface="Garamond" panose="02020404030301010803" pitchFamily="18" charset="0"/>
              </a:rPr>
              <a:t>         … and </a:t>
            </a:r>
            <a:r>
              <a:rPr lang="en-GB" sz="2500" dirty="0">
                <a:solidFill>
                  <a:schemeClr val="bg1"/>
                </a:solidFill>
                <a:latin typeface="Garamond" panose="02020404030301010803" pitchFamily="18" charset="0"/>
              </a:rPr>
              <a:t>fill your heart with joy.</a:t>
            </a:r>
            <a:br>
              <a:rPr lang="en-GB" sz="2500" dirty="0">
                <a:solidFill>
                  <a:schemeClr val="bg1"/>
                </a:solidFill>
                <a:latin typeface="Garamond" panose="02020404030301010803" pitchFamily="18" charset="0"/>
              </a:rPr>
            </a:br>
            <a:r>
              <a:rPr lang="en-GB" sz="2500" dirty="0">
                <a:solidFill>
                  <a:schemeClr val="bg1"/>
                </a:solidFill>
                <a:latin typeface="Garamond" panose="02020404030301010803" pitchFamily="18" charset="0"/>
              </a:rPr>
              <a:t>Fast from selfishness </a:t>
            </a:r>
            <a:r>
              <a:rPr lang="en-GB" sz="2500" dirty="0" smtClean="0">
                <a:solidFill>
                  <a:schemeClr val="bg1"/>
                </a:solidFill>
                <a:latin typeface="Garamond" panose="02020404030301010803" pitchFamily="18" charset="0"/>
              </a:rPr>
              <a:t>        … and </a:t>
            </a:r>
            <a:r>
              <a:rPr lang="en-GB" sz="2500" dirty="0">
                <a:solidFill>
                  <a:schemeClr val="bg1"/>
                </a:solidFill>
                <a:latin typeface="Garamond" panose="02020404030301010803" pitchFamily="18" charset="0"/>
              </a:rPr>
              <a:t>be compassionate to others.</a:t>
            </a:r>
            <a:br>
              <a:rPr lang="en-GB" sz="2500" dirty="0">
                <a:solidFill>
                  <a:schemeClr val="bg1"/>
                </a:solidFill>
                <a:latin typeface="Garamond" panose="02020404030301010803" pitchFamily="18" charset="0"/>
              </a:rPr>
            </a:br>
            <a:r>
              <a:rPr lang="en-GB" sz="2500" dirty="0">
                <a:solidFill>
                  <a:schemeClr val="bg1"/>
                </a:solidFill>
                <a:latin typeface="Garamond" panose="02020404030301010803" pitchFamily="18" charset="0"/>
              </a:rPr>
              <a:t>Fast from grudges </a:t>
            </a:r>
            <a:r>
              <a:rPr lang="en-GB" sz="2500" dirty="0" smtClean="0">
                <a:solidFill>
                  <a:schemeClr val="bg1"/>
                </a:solidFill>
                <a:latin typeface="Garamond" panose="02020404030301010803" pitchFamily="18" charset="0"/>
              </a:rPr>
              <a:t>            … and </a:t>
            </a:r>
            <a:r>
              <a:rPr lang="en-GB" sz="2500" dirty="0">
                <a:solidFill>
                  <a:schemeClr val="bg1"/>
                </a:solidFill>
                <a:latin typeface="Garamond" panose="02020404030301010803" pitchFamily="18" charset="0"/>
              </a:rPr>
              <a:t>be reconciled.</a:t>
            </a:r>
            <a:br>
              <a:rPr lang="en-GB" sz="2500" dirty="0">
                <a:solidFill>
                  <a:schemeClr val="bg1"/>
                </a:solidFill>
                <a:latin typeface="Garamond" panose="02020404030301010803" pitchFamily="18" charset="0"/>
              </a:rPr>
            </a:br>
            <a:r>
              <a:rPr lang="en-GB" sz="2500" dirty="0">
                <a:solidFill>
                  <a:schemeClr val="bg1"/>
                </a:solidFill>
                <a:latin typeface="Garamond" panose="02020404030301010803" pitchFamily="18" charset="0"/>
              </a:rPr>
              <a:t>Fast from words </a:t>
            </a:r>
            <a:r>
              <a:rPr lang="en-GB" sz="2500" dirty="0" smtClean="0">
                <a:solidFill>
                  <a:schemeClr val="bg1"/>
                </a:solidFill>
                <a:latin typeface="Garamond" panose="02020404030301010803" pitchFamily="18" charset="0"/>
              </a:rPr>
              <a:t>              … and </a:t>
            </a:r>
            <a:r>
              <a:rPr lang="en-GB" sz="2500" dirty="0">
                <a:solidFill>
                  <a:schemeClr val="bg1"/>
                </a:solidFill>
                <a:latin typeface="Garamond" panose="02020404030301010803" pitchFamily="18" charset="0"/>
              </a:rPr>
              <a:t>be silent so you can listen.</a:t>
            </a:r>
            <a:endParaRPr lang="en-GB" sz="2500" b="0" i="0" dirty="0">
              <a:solidFill>
                <a:schemeClr val="bg1"/>
              </a:solidFill>
              <a:effectLst/>
              <a:latin typeface="Garamond" panose="02020404030301010803" pitchFamily="18" charset="0"/>
            </a:endParaRPr>
          </a:p>
        </p:txBody>
      </p:sp>
      <p:pic>
        <p:nvPicPr>
          <p:cNvPr id="3074" name="Picture 2" descr="Don't let season of Lent pass in vain says Pope -  Catholicireland.netCatholicireland.net"/>
          <p:cNvPicPr>
            <a:picLocks noChangeAspect="1" noChangeArrowheads="1"/>
          </p:cNvPicPr>
          <p:nvPr/>
        </p:nvPicPr>
        <p:blipFill rotWithShape="1">
          <a:blip r:embed="rId3">
            <a:extLst>
              <a:ext uri="{28A0092B-C50C-407E-A947-70E740481C1C}">
                <a14:useLocalDpi xmlns:a14="http://schemas.microsoft.com/office/drawing/2010/main" val="0"/>
              </a:ext>
            </a:extLst>
          </a:blip>
          <a:srcRect l="7201" t="3912" r="2536" b="430"/>
          <a:stretch/>
        </p:blipFill>
        <p:spPr bwMode="auto">
          <a:xfrm>
            <a:off x="8746658" y="1793664"/>
            <a:ext cx="2907445" cy="31440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746658" y="5107577"/>
            <a:ext cx="2860574" cy="430887"/>
          </a:xfrm>
          <a:prstGeom prst="rect">
            <a:avLst/>
          </a:prstGeom>
          <a:noFill/>
        </p:spPr>
        <p:txBody>
          <a:bodyPr wrap="square" rtlCol="0">
            <a:spAutoFit/>
          </a:bodyPr>
          <a:lstStyle/>
          <a:p>
            <a:pPr algn="ctr"/>
            <a:r>
              <a:rPr lang="en-GB" sz="2200" dirty="0" smtClean="0">
                <a:latin typeface="Garamond" panose="02020404030301010803" pitchFamily="18" charset="0"/>
              </a:rPr>
              <a:t>Pope </a:t>
            </a:r>
            <a:r>
              <a:rPr lang="en-GB" sz="2200" dirty="0">
                <a:latin typeface="Garamond" panose="02020404030301010803" pitchFamily="18" charset="0"/>
              </a:rPr>
              <a:t>F</a:t>
            </a:r>
            <a:r>
              <a:rPr lang="en-GB" sz="2200" dirty="0" smtClean="0">
                <a:latin typeface="Garamond" panose="02020404030301010803" pitchFamily="18" charset="0"/>
              </a:rPr>
              <a:t>rancis, Lent 2017</a:t>
            </a:r>
            <a:endParaRPr lang="en-GB" sz="2200" dirty="0">
              <a:latin typeface="Garamond" panose="02020404030301010803" pitchFamily="18" charset="0"/>
            </a:endParaRPr>
          </a:p>
        </p:txBody>
      </p:sp>
    </p:spTree>
    <p:extLst>
      <p:ext uri="{BB962C8B-B14F-4D97-AF65-F5344CB8AC3E}">
        <p14:creationId xmlns:p14="http://schemas.microsoft.com/office/powerpoint/2010/main" val="171961001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562601" y="281396"/>
            <a:ext cx="5405436"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smtClean="0">
                <a:solidFill>
                  <a:schemeClr val="accent4">
                    <a:lumMod val="75000"/>
                  </a:schemeClr>
                </a:solidFill>
                <a:latin typeface="Garamond" panose="02020404030301010803" pitchFamily="18" charset="0"/>
              </a:rPr>
              <a:t>Saint Louise </a:t>
            </a:r>
            <a:endParaRPr lang="en-GB" altLang="en-US" sz="6600" dirty="0">
              <a:solidFill>
                <a:schemeClr val="accent4">
                  <a:lumMod val="75000"/>
                </a:schemeClr>
              </a:solidFill>
              <a:latin typeface="Garamond" panose="02020404030301010803" pitchFamily="18" charset="0"/>
            </a:endParaRPr>
          </a:p>
          <a:p>
            <a:pPr algn="ctr"/>
            <a:endParaRPr lang="en-GB" altLang="en-US" sz="400" dirty="0">
              <a:solidFill>
                <a:schemeClr val="accent4">
                  <a:lumMod val="75000"/>
                </a:schemeClr>
              </a:solidFill>
              <a:latin typeface="Garamond" panose="02020404030301010803" pitchFamily="18" charset="0"/>
            </a:endParaRPr>
          </a:p>
          <a:p>
            <a:pPr algn="ctr"/>
            <a:r>
              <a:rPr lang="en-GB" altLang="en-US" sz="6600" dirty="0" smtClean="0">
                <a:solidFill>
                  <a:schemeClr val="accent4">
                    <a:lumMod val="75000"/>
                  </a:schemeClr>
                </a:solidFill>
                <a:latin typeface="Garamond" panose="02020404030301010803" pitchFamily="18" charset="0"/>
              </a:rPr>
              <a:t>de </a:t>
            </a:r>
            <a:r>
              <a:rPr lang="en-GB" altLang="en-US" sz="6600" dirty="0" err="1" smtClean="0">
                <a:solidFill>
                  <a:schemeClr val="accent4">
                    <a:lumMod val="75000"/>
                  </a:schemeClr>
                </a:solidFill>
                <a:latin typeface="Garamond" panose="02020404030301010803" pitchFamily="18" charset="0"/>
              </a:rPr>
              <a:t>Marillac</a:t>
            </a:r>
            <a:r>
              <a:rPr lang="en-GB" altLang="en-US" sz="6600" dirty="0" smtClean="0">
                <a:solidFill>
                  <a:schemeClr val="accent4">
                    <a:lumMod val="75000"/>
                  </a:schemeClr>
                </a:solidFill>
                <a:latin typeface="Garamond" panose="02020404030301010803" pitchFamily="18" charset="0"/>
              </a:rPr>
              <a:t>                  </a:t>
            </a:r>
            <a:endParaRPr lang="en-GB" altLang="en-US" sz="6600" dirty="0">
              <a:solidFill>
                <a:schemeClr val="accent4">
                  <a:lumMod val="75000"/>
                </a:schemeClr>
              </a:solidFill>
              <a:latin typeface="Garamond" panose="02020404030301010803" pitchFamily="18" charset="0"/>
            </a:endParaRPr>
          </a:p>
          <a:p>
            <a:pPr algn="ct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Feast day :</a:t>
            </a:r>
          </a:p>
          <a:p>
            <a:pPr algn="ctr"/>
            <a:endParaRPr lang="en-GB" altLang="en-US" sz="400" dirty="0">
              <a:solidFill>
                <a:schemeClr val="accent4">
                  <a:lumMod val="75000"/>
                </a:schemeClr>
              </a:solidFill>
              <a:latin typeface="Garamond" panose="02020404030301010803" pitchFamily="18" charset="0"/>
            </a:endParaRPr>
          </a:p>
          <a:p>
            <a:pPr algn="ctr"/>
            <a:endParaRPr lang="en-GB" altLang="en-US" sz="400" dirty="0">
              <a:solidFill>
                <a:schemeClr val="accent4">
                  <a:lumMod val="75000"/>
                </a:schemeClr>
              </a:solidFill>
              <a:latin typeface="Garamond" panose="02020404030301010803" pitchFamily="18" charset="0"/>
            </a:endParaRPr>
          </a:p>
          <a:p>
            <a:pPr algn="ctr"/>
            <a:r>
              <a:rPr lang="en-GB" altLang="en-US" sz="6600" dirty="0" smtClean="0">
                <a:solidFill>
                  <a:schemeClr val="accent4">
                    <a:lumMod val="75000"/>
                  </a:schemeClr>
                </a:solidFill>
                <a:latin typeface="Garamond" panose="02020404030301010803" pitchFamily="18" charset="0"/>
              </a:rPr>
              <a:t>15</a:t>
            </a:r>
            <a:r>
              <a:rPr lang="en-GB" altLang="en-US" sz="6600" baseline="30000" dirty="0" smtClean="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a:t>
            </a:r>
            <a:r>
              <a:rPr lang="en-GB" altLang="en-US" sz="6600" dirty="0" smtClean="0">
                <a:solidFill>
                  <a:schemeClr val="accent4">
                    <a:lumMod val="75000"/>
                  </a:schemeClr>
                </a:solidFill>
                <a:latin typeface="Garamond" panose="02020404030301010803" pitchFamily="18" charset="0"/>
              </a:rPr>
              <a:t>March </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3" name="TextBox 2"/>
          <p:cNvSpPr txBox="1"/>
          <p:nvPr/>
        </p:nvSpPr>
        <p:spPr>
          <a:xfrm>
            <a:off x="4855135" y="3213556"/>
            <a:ext cx="6328801" cy="3477875"/>
          </a:xfrm>
          <a:prstGeom prst="rect">
            <a:avLst/>
          </a:prstGeom>
          <a:noFill/>
        </p:spPr>
        <p:txBody>
          <a:bodyPr wrap="square" rtlCol="0">
            <a:spAutoFit/>
          </a:bodyPr>
          <a:lstStyle/>
          <a:p>
            <a:pPr algn="just"/>
            <a:r>
              <a:rPr lang="en-GB" sz="2200" dirty="0">
                <a:latin typeface="Garamond" panose="02020404030301010803" pitchFamily="18" charset="0"/>
              </a:rPr>
              <a:t>Louise de </a:t>
            </a:r>
            <a:r>
              <a:rPr lang="en-GB" sz="2200" dirty="0" err="1">
                <a:latin typeface="Garamond" panose="02020404030301010803" pitchFamily="18" charset="0"/>
              </a:rPr>
              <a:t>Marillac</a:t>
            </a:r>
            <a:r>
              <a:rPr lang="en-GB" sz="2200" dirty="0">
                <a:latin typeface="Garamond" panose="02020404030301010803" pitchFamily="18" charset="0"/>
              </a:rPr>
              <a:t> </a:t>
            </a:r>
            <a:r>
              <a:rPr lang="en-GB" sz="2200" dirty="0" smtClean="0">
                <a:latin typeface="Garamond" panose="02020404030301010803" pitchFamily="18" charset="0"/>
              </a:rPr>
              <a:t>(1591-1660) was </a:t>
            </a:r>
            <a:r>
              <a:rPr lang="en-GB" sz="2200" dirty="0">
                <a:latin typeface="Garamond" panose="02020404030301010803" pitchFamily="18" charset="0"/>
              </a:rPr>
              <a:t>a </a:t>
            </a:r>
            <a:r>
              <a:rPr lang="en-GB" sz="2200" dirty="0" smtClean="0">
                <a:latin typeface="Garamond" panose="02020404030301010803" pitchFamily="18" charset="0"/>
              </a:rPr>
              <a:t>French aristocrat who received </a:t>
            </a:r>
            <a:r>
              <a:rPr lang="en-GB" sz="2200" dirty="0">
                <a:latin typeface="Garamond" panose="02020404030301010803" pitchFamily="18" charset="0"/>
              </a:rPr>
              <a:t>an education that prepared her for a life of comfort and </a:t>
            </a:r>
            <a:r>
              <a:rPr lang="en-GB" sz="2200" dirty="0" smtClean="0">
                <a:latin typeface="Garamond" panose="02020404030301010803" pitchFamily="18" charset="0"/>
              </a:rPr>
              <a:t>security. She </a:t>
            </a:r>
            <a:r>
              <a:rPr lang="en-GB" sz="2200" dirty="0">
                <a:latin typeface="Garamond" panose="02020404030301010803" pitchFamily="18" charset="0"/>
              </a:rPr>
              <a:t>married in February 1613 but, sadly, her husband died in 1625.  In that same year Louise met Vincent de Paul, whose collaborator she would be over the next 35 years until her </a:t>
            </a:r>
            <a:r>
              <a:rPr lang="en-GB" sz="2200" dirty="0" smtClean="0">
                <a:latin typeface="Garamond" panose="02020404030301010803" pitchFamily="18" charset="0"/>
              </a:rPr>
              <a:t>death. </a:t>
            </a:r>
            <a:r>
              <a:rPr lang="en-GB" sz="2200" dirty="0">
                <a:latin typeface="Garamond" panose="02020404030301010803" pitchFamily="18" charset="0"/>
              </a:rPr>
              <a:t> Together, </a:t>
            </a:r>
            <a:r>
              <a:rPr lang="en-GB" sz="2200" dirty="0" smtClean="0">
                <a:latin typeface="Garamond" panose="02020404030301010803" pitchFamily="18" charset="0"/>
              </a:rPr>
              <a:t>Louise </a:t>
            </a:r>
            <a:r>
              <a:rPr lang="en-GB" sz="2200" dirty="0">
                <a:latin typeface="Garamond" panose="02020404030301010803" pitchFamily="18" charset="0"/>
              </a:rPr>
              <a:t>and Vincent </a:t>
            </a:r>
            <a:r>
              <a:rPr lang="en-GB" sz="2200" dirty="0" smtClean="0">
                <a:latin typeface="Garamond" panose="02020404030301010803" pitchFamily="18" charset="0"/>
              </a:rPr>
              <a:t>focused on </a:t>
            </a:r>
            <a:r>
              <a:rPr lang="en-GB" sz="2200" dirty="0">
                <a:latin typeface="Garamond" panose="02020404030301010803" pitchFamily="18" charset="0"/>
              </a:rPr>
              <a:t>those who were suffering: </a:t>
            </a:r>
            <a:r>
              <a:rPr lang="en-GB" sz="2200" dirty="0" smtClean="0">
                <a:latin typeface="Garamond" panose="02020404030301010803" pitchFamily="18" charset="0"/>
              </a:rPr>
              <a:t>the sick</a:t>
            </a:r>
            <a:r>
              <a:rPr lang="en-GB" sz="2200" dirty="0">
                <a:latin typeface="Garamond" panose="02020404030301010803" pitchFamily="18" charset="0"/>
              </a:rPr>
              <a:t>, abandoned, illiterate, mentally ill or refugees </a:t>
            </a:r>
            <a:r>
              <a:rPr lang="en-GB" sz="2200" dirty="0" smtClean="0">
                <a:latin typeface="Garamond" panose="02020404030301010803" pitchFamily="18" charset="0"/>
              </a:rPr>
              <a:t>– anyone </a:t>
            </a:r>
            <a:r>
              <a:rPr lang="en-GB" sz="2200" dirty="0">
                <a:latin typeface="Garamond" panose="02020404030301010803" pitchFamily="18" charset="0"/>
              </a:rPr>
              <a:t>who </a:t>
            </a:r>
            <a:r>
              <a:rPr lang="en-GB" sz="2200" dirty="0" smtClean="0">
                <a:latin typeface="Garamond" panose="02020404030301010803" pitchFamily="18" charset="0"/>
              </a:rPr>
              <a:t>needed </a:t>
            </a:r>
            <a:r>
              <a:rPr lang="en-GB" sz="2200" dirty="0">
                <a:latin typeface="Garamond" panose="02020404030301010803" pitchFamily="18" charset="0"/>
              </a:rPr>
              <a:t>help.  </a:t>
            </a:r>
          </a:p>
          <a:p>
            <a:pPr algn="just"/>
            <a:r>
              <a:rPr lang="en-GB" sz="2200" dirty="0" smtClean="0">
                <a:latin typeface="Garamond" panose="02020404030301010803" pitchFamily="18" charset="0"/>
              </a:rPr>
              <a:t>She is the </a:t>
            </a:r>
            <a:r>
              <a:rPr lang="en-GB" sz="2200" dirty="0">
                <a:latin typeface="Garamond" panose="02020404030301010803" pitchFamily="18" charset="0"/>
              </a:rPr>
              <a:t> </a:t>
            </a:r>
            <a:r>
              <a:rPr lang="en-GB" sz="2200" dirty="0" smtClean="0">
                <a:latin typeface="Garamond" panose="02020404030301010803" pitchFamily="18" charset="0"/>
              </a:rPr>
              <a:t>patron saint of social workers.</a:t>
            </a:r>
            <a:endParaRPr lang="en-GB" sz="2200" dirty="0">
              <a:latin typeface="Garamond" panose="02020404030301010803" pitchFamily="18" charset="0"/>
            </a:endParaRPr>
          </a:p>
        </p:txBody>
      </p:sp>
      <p:pic>
        <p:nvPicPr>
          <p:cNvPr id="5122" name="Picture 2" descr="Luisa-marill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03" y="281396"/>
            <a:ext cx="4336771" cy="607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303305" y="267949"/>
            <a:ext cx="9103659" cy="204494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smtClean="0">
                <a:solidFill>
                  <a:schemeClr val="accent4">
                    <a:lumMod val="75000"/>
                  </a:schemeClr>
                </a:solidFill>
                <a:latin typeface="Garamond" panose="02020404030301010803" pitchFamily="18" charset="0"/>
              </a:rPr>
              <a:t>The </a:t>
            </a:r>
            <a:r>
              <a:rPr lang="en-GB" altLang="en-US" sz="6600" dirty="0" err="1" smtClean="0">
                <a:solidFill>
                  <a:schemeClr val="accent4">
                    <a:lumMod val="75000"/>
                  </a:schemeClr>
                </a:solidFill>
                <a:latin typeface="Garamond" panose="02020404030301010803" pitchFamily="18" charset="0"/>
              </a:rPr>
              <a:t>Marillac</a:t>
            </a:r>
            <a:r>
              <a:rPr lang="en-GB" altLang="en-US" sz="6600" dirty="0" smtClean="0">
                <a:solidFill>
                  <a:schemeClr val="accent4">
                    <a:lumMod val="75000"/>
                  </a:schemeClr>
                </a:solidFill>
                <a:latin typeface="Garamond" panose="02020404030301010803" pitchFamily="18" charset="0"/>
              </a:rPr>
              <a:t> , Brentwood :                 </a:t>
            </a:r>
            <a:endParaRPr lang="en-GB" altLang="en-US" sz="6600" dirty="0">
              <a:solidFill>
                <a:schemeClr val="accent4">
                  <a:lumMod val="75000"/>
                </a:schemeClr>
              </a:solidFill>
              <a:latin typeface="Garamond" panose="02020404030301010803" pitchFamily="18" charset="0"/>
            </a:endParaRPr>
          </a:p>
          <a:p>
            <a:pPr algn="ctr"/>
            <a:endParaRPr lang="en-GB" altLang="en-US" sz="700" dirty="0">
              <a:solidFill>
                <a:schemeClr val="accent4">
                  <a:lumMod val="75000"/>
                </a:schemeClr>
              </a:solidFill>
              <a:latin typeface="Garamond" panose="02020404030301010803" pitchFamily="18" charset="0"/>
            </a:endParaRPr>
          </a:p>
          <a:p>
            <a:pPr algn="ctr"/>
            <a:r>
              <a:rPr lang="en-GB" altLang="en-US" sz="6600" dirty="0" smtClean="0">
                <a:solidFill>
                  <a:schemeClr val="accent4">
                    <a:lumMod val="75000"/>
                  </a:schemeClr>
                </a:solidFill>
                <a:latin typeface="Garamond" panose="02020404030301010803" pitchFamily="18" charset="0"/>
              </a:rPr>
              <a:t>Neurological Care Centre</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pic>
        <p:nvPicPr>
          <p:cNvPr id="1026" name="Picture 2" descr="https://www.marillac.co.uk/application/files/7315/4998/9617/Historyat2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305" y="2534744"/>
            <a:ext cx="4908073" cy="23980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73693" y="3616259"/>
            <a:ext cx="4051192" cy="1477328"/>
          </a:xfrm>
          <a:prstGeom prst="rect">
            <a:avLst/>
          </a:prstGeom>
          <a:solidFill>
            <a:srgbClr val="FFC000"/>
          </a:solidFill>
          <a:ln w="76200">
            <a:solidFill>
              <a:schemeClr val="accent1"/>
            </a:solidFill>
          </a:ln>
        </p:spPr>
        <p:txBody>
          <a:bodyPr wrap="square" rtlCol="0">
            <a:spAutoFit/>
          </a:bodyPr>
          <a:lstStyle/>
          <a:p>
            <a:pPr algn="ctr"/>
            <a:r>
              <a:rPr lang="en-GB" dirty="0" err="1">
                <a:latin typeface="Garamond" panose="02020404030301010803" pitchFamily="18" charset="0"/>
              </a:rPr>
              <a:t>Marillac</a:t>
            </a:r>
            <a:r>
              <a:rPr lang="en-GB" dirty="0">
                <a:latin typeface="Garamond" panose="02020404030301010803" pitchFamily="18" charset="0"/>
              </a:rPr>
              <a:t> Neurological Care Centre has at its heart the vision to be a centre of excellence for health and healing for the care of people with neurological and physical disabilities</a:t>
            </a:r>
            <a:r>
              <a:rPr lang="en-GB" dirty="0" smtClean="0">
                <a:latin typeface="Garamond" panose="02020404030301010803" pitchFamily="18" charset="0"/>
              </a:rPr>
              <a:t>.</a:t>
            </a:r>
            <a:endParaRPr lang="en-GB" dirty="0">
              <a:latin typeface="Garamond" panose="02020404030301010803" pitchFamily="18" charset="0"/>
            </a:endParaRPr>
          </a:p>
        </p:txBody>
      </p:sp>
      <p:sp>
        <p:nvSpPr>
          <p:cNvPr id="5" name="TextBox 4"/>
          <p:cNvSpPr txBox="1"/>
          <p:nvPr/>
        </p:nvSpPr>
        <p:spPr>
          <a:xfrm>
            <a:off x="209006" y="4932811"/>
            <a:ext cx="11982994" cy="1754326"/>
          </a:xfrm>
          <a:prstGeom prst="rect">
            <a:avLst/>
          </a:prstGeom>
          <a:noFill/>
        </p:spPr>
        <p:txBody>
          <a:bodyPr wrap="square" rtlCol="0">
            <a:spAutoFit/>
          </a:bodyPr>
          <a:lstStyle/>
          <a:p>
            <a:r>
              <a:rPr lang="en-GB" b="1" dirty="0">
                <a:latin typeface="Garamond" panose="02020404030301010803" pitchFamily="18" charset="0"/>
              </a:rPr>
              <a:t>Mission</a:t>
            </a:r>
          </a:p>
          <a:p>
            <a:r>
              <a:rPr lang="en-GB" dirty="0">
                <a:latin typeface="Garamond" panose="02020404030301010803" pitchFamily="18" charset="0"/>
              </a:rPr>
              <a:t>At </a:t>
            </a:r>
            <a:r>
              <a:rPr lang="en-GB" dirty="0" err="1">
                <a:latin typeface="Garamond" panose="02020404030301010803" pitchFamily="18" charset="0"/>
              </a:rPr>
              <a:t>Marillac</a:t>
            </a:r>
            <a:r>
              <a:rPr lang="en-GB" dirty="0">
                <a:latin typeface="Garamond" panose="02020404030301010803" pitchFamily="18" charset="0"/>
              </a:rPr>
              <a:t> Neurological Care Centre we provide high quality care and specialist treatment for people who have neurological and physical disabilities</a:t>
            </a:r>
            <a:r>
              <a:rPr lang="en-GB" dirty="0" smtClean="0">
                <a:latin typeface="Garamond" panose="02020404030301010803" pitchFamily="18" charset="0"/>
              </a:rPr>
              <a:t>.  Through </a:t>
            </a:r>
            <a:r>
              <a:rPr lang="en-GB" dirty="0">
                <a:latin typeface="Garamond" panose="02020404030301010803" pitchFamily="18" charset="0"/>
              </a:rPr>
              <a:t>skilled and highly professional standards of nursing, caring and appropriate therapies, we respect their dignity and rights as individuals</a:t>
            </a:r>
            <a:r>
              <a:rPr lang="en-GB" dirty="0" smtClean="0">
                <a:latin typeface="Garamond" panose="02020404030301010803" pitchFamily="18" charset="0"/>
              </a:rPr>
              <a:t>.  Our </a:t>
            </a:r>
            <a:r>
              <a:rPr lang="en-GB" dirty="0">
                <a:latin typeface="Garamond" panose="02020404030301010803" pitchFamily="18" charset="0"/>
              </a:rPr>
              <a:t>holistic care, rooted in Christian values, enhances the quality of their lives providing </a:t>
            </a:r>
            <a:r>
              <a:rPr lang="en-GB" dirty="0" smtClean="0">
                <a:latin typeface="Garamond" panose="02020404030301010803" pitchFamily="18" charset="0"/>
              </a:rPr>
              <a:t>        people </a:t>
            </a:r>
            <a:r>
              <a:rPr lang="en-GB" dirty="0">
                <a:latin typeface="Garamond" panose="02020404030301010803" pitchFamily="18" charset="0"/>
              </a:rPr>
              <a:t>with optimum independence, freedom of choice and sense of fulfilment.</a:t>
            </a:r>
          </a:p>
          <a:p>
            <a:endParaRPr lang="en-GB" dirty="0"/>
          </a:p>
        </p:txBody>
      </p:sp>
      <p:pic>
        <p:nvPicPr>
          <p:cNvPr id="10" name="Picture 9"/>
          <p:cNvPicPr>
            <a:picLocks noChangeAspect="1"/>
          </p:cNvPicPr>
          <p:nvPr/>
        </p:nvPicPr>
        <p:blipFill rotWithShape="1">
          <a:blip r:embed="rId4"/>
          <a:srcRect l="31862" t="37768" r="53918" b="21875"/>
          <a:stretch/>
        </p:blipFill>
        <p:spPr>
          <a:xfrm>
            <a:off x="9569279" y="1286134"/>
            <a:ext cx="2386182" cy="3807453"/>
          </a:xfrm>
          <a:prstGeom prst="rect">
            <a:avLst/>
          </a:prstGeom>
        </p:spPr>
      </p:pic>
      <p:sp>
        <p:nvSpPr>
          <p:cNvPr id="12" name="Explosion 1 11"/>
          <p:cNvSpPr/>
          <p:nvPr/>
        </p:nvSpPr>
        <p:spPr>
          <a:xfrm>
            <a:off x="8913356" y="-502774"/>
            <a:ext cx="3368510" cy="3115930"/>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9580918" y="487639"/>
            <a:ext cx="2056664" cy="954107"/>
          </a:xfrm>
          <a:prstGeom prst="rect">
            <a:avLst/>
          </a:prstGeom>
          <a:noFill/>
        </p:spPr>
        <p:txBody>
          <a:bodyPr wrap="square" rtlCol="0">
            <a:spAutoFit/>
          </a:bodyPr>
          <a:lstStyle/>
          <a:p>
            <a:pPr algn="ctr"/>
            <a:r>
              <a:rPr lang="en-GB" sz="2800" dirty="0" smtClean="0">
                <a:latin typeface="Garamond" panose="02020404030301010803" pitchFamily="18" charset="0"/>
              </a:rPr>
              <a:t>Good works live on!</a:t>
            </a:r>
            <a:endParaRPr lang="en-GB" sz="2800" dirty="0">
              <a:latin typeface="Garamond" panose="02020404030301010803" pitchFamily="18" charset="0"/>
            </a:endParaRPr>
          </a:p>
        </p:txBody>
      </p:sp>
      <p:pic>
        <p:nvPicPr>
          <p:cNvPr id="16" name="Picture 2" descr="Luisa-marillac.jpg"/>
          <p:cNvPicPr>
            <a:picLocks noChangeAspect="1" noChangeArrowheads="1"/>
          </p:cNvPicPr>
          <p:nvPr/>
        </p:nvPicPr>
        <p:blipFill rotWithShape="1">
          <a:blip r:embed="rId5">
            <a:extLst>
              <a:ext uri="{28A0092B-C50C-407E-A947-70E740481C1C}">
                <a14:useLocalDpi xmlns:a14="http://schemas.microsoft.com/office/drawing/2010/main" val="0"/>
              </a:ext>
            </a:extLst>
          </a:blip>
          <a:srcRect t="26460" r="-1004" b="55400"/>
          <a:stretch/>
        </p:blipFill>
        <p:spPr bwMode="auto">
          <a:xfrm>
            <a:off x="5305677" y="2534744"/>
            <a:ext cx="4204083" cy="104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38466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30585"/>
            <a:ext cx="9144000" cy="1655762"/>
          </a:xfrm>
        </p:spPr>
        <p:txBody>
          <a:bodyPr>
            <a:normAutofit/>
          </a:bodyPr>
          <a:lstStyle/>
          <a:p>
            <a:r>
              <a:rPr lang="en-GB" sz="2800" dirty="0">
                <a:solidFill>
                  <a:schemeClr val="accent4">
                    <a:lumMod val="75000"/>
                  </a:schemeClr>
                </a:solidFill>
                <a:latin typeface="Garamond" panose="02020404030301010803" pitchFamily="18" charset="0"/>
              </a:rPr>
              <a:t>Monday </a:t>
            </a:r>
            <a:r>
              <a:rPr lang="en-GB" sz="2800" dirty="0" smtClean="0">
                <a:solidFill>
                  <a:schemeClr val="accent4">
                    <a:lumMod val="75000"/>
                  </a:schemeClr>
                </a:solidFill>
                <a:latin typeface="Garamond" panose="02020404030301010803" pitchFamily="18" charset="0"/>
              </a:rPr>
              <a:t>15</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March </a:t>
            </a:r>
            <a:r>
              <a:rPr lang="en-GB" sz="2800" dirty="0">
                <a:solidFill>
                  <a:schemeClr val="accent4">
                    <a:lumMod val="75000"/>
                  </a:schemeClr>
                </a:solidFill>
                <a:latin typeface="Garamond" panose="02020404030301010803" pitchFamily="18" charset="0"/>
              </a:rPr>
              <a:t>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9" name="Subtitle 2"/>
          <p:cNvSpPr txBox="1">
            <a:spLocks/>
          </p:cNvSpPr>
          <p:nvPr/>
        </p:nvSpPr>
        <p:spPr>
          <a:xfrm>
            <a:off x="1715589" y="4988719"/>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t>
            </a:r>
            <a:r>
              <a:rPr lang="en-GB" sz="4400" dirty="0" smtClean="0">
                <a:latin typeface="Garamond" panose="02020404030301010803" pitchFamily="18" charset="0"/>
              </a:rPr>
              <a:t>Looking forward to Easter </a:t>
            </a:r>
            <a:r>
              <a:rPr lang="en-GB" sz="4400" dirty="0">
                <a:latin typeface="Garamond" panose="02020404030301010803" pitchFamily="18" charset="0"/>
              </a:rPr>
              <a:t>~</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1219065" y="1988486"/>
            <a:ext cx="2360295" cy="2402205"/>
          </a:xfrm>
          <a:prstGeom prst="rect">
            <a:avLst/>
          </a:prstGeom>
          <a:noFill/>
          <a:ln>
            <a:noFill/>
          </a:ln>
          <a:extLst>
            <a:ext uri="{53640926-AAD7-44D8-BBD7-CCE9431645EC}">
              <a14:shadowObscured xmlns:a14="http://schemas.microsoft.com/office/drawing/2010/main"/>
            </a:ext>
          </a:extLst>
        </p:spPr>
      </p:pic>
      <p:pic>
        <p:nvPicPr>
          <p:cNvPr id="2" name="Picture 2" descr="God Sent His Son - Grace Baptist Chur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9749" y="1869951"/>
            <a:ext cx="5136876" cy="288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70581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648</Words>
  <Application>Microsoft Office PowerPoint</Application>
  <PresentationFormat>Widescreen</PresentationFormat>
  <Paragraphs>64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Garamond</vt:lpstr>
      <vt:lpstr>Times New Roman</vt:lpstr>
      <vt:lpstr>Office Theme</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133</cp:revision>
  <dcterms:created xsi:type="dcterms:W3CDTF">2019-09-06T14:56:38Z</dcterms:created>
  <dcterms:modified xsi:type="dcterms:W3CDTF">2021-03-01T08:29:42Z</dcterms:modified>
</cp:coreProperties>
</file>