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8" r:id="rId4"/>
    <p:sldId id="297" r:id="rId5"/>
    <p:sldId id="272" r:id="rId6"/>
    <p:sldId id="304" r:id="rId7"/>
    <p:sldId id="306" r:id="rId8"/>
    <p:sldId id="273" r:id="rId9"/>
    <p:sldId id="30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3615" autoAdjust="0"/>
  </p:normalViewPr>
  <p:slideViewPr>
    <p:cSldViewPr snapToGrid="0">
      <p:cViewPr varScale="1">
        <p:scale>
          <a:sx n="61" d="100"/>
          <a:sy n="61" d="100"/>
        </p:scale>
        <p:origin x="739"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10/03/2021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10/03/2021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10/03/2021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10/03/2021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10/03/2021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10004"/>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22</a:t>
            </a:r>
            <a:r>
              <a:rPr lang="en-GB" sz="2800" baseline="30000" dirty="0" smtClean="0">
                <a:solidFill>
                  <a:schemeClr val="accent4">
                    <a:lumMod val="75000"/>
                  </a:schemeClr>
                </a:solidFill>
                <a:latin typeface="Garamond" panose="02020404030301010803" pitchFamily="18" charset="0"/>
              </a:rPr>
              <a:t>nd</a:t>
            </a:r>
            <a:r>
              <a:rPr lang="en-GB" sz="2800" dirty="0" smtClean="0">
                <a:solidFill>
                  <a:schemeClr val="accent4">
                    <a:lumMod val="75000"/>
                  </a:schemeClr>
                </a:solidFill>
                <a:latin typeface="Garamond" panose="02020404030301010803" pitchFamily="18" charset="0"/>
              </a:rPr>
              <a:t> March 2021</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6" y="4761541"/>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“Looking forward to </a:t>
            </a:r>
            <a:r>
              <a:rPr lang="en-GB" sz="4400" dirty="0">
                <a:latin typeface="Garamond" panose="02020404030301010803" pitchFamily="18" charset="0"/>
              </a:rPr>
              <a:t>E</a:t>
            </a:r>
            <a:r>
              <a:rPr lang="en-GB" sz="4400" dirty="0" smtClean="0">
                <a:latin typeface="Garamond" panose="02020404030301010803" pitchFamily="18" charset="0"/>
              </a:rPr>
              <a:t>aster”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12" name="Picture 11"/>
          <p:cNvPicPr>
            <a:picLocks noChangeAspect="1"/>
          </p:cNvPicPr>
          <p:nvPr/>
        </p:nvPicPr>
        <p:blipFill>
          <a:blip r:embed="rId4"/>
          <a:stretch>
            <a:fillRect/>
          </a:stretch>
        </p:blipFill>
        <p:spPr>
          <a:xfrm>
            <a:off x="3356975" y="1809813"/>
            <a:ext cx="6281803" cy="2871025"/>
          </a:xfrm>
          <a:prstGeom prst="rect">
            <a:avLst/>
          </a:prstGeom>
        </p:spPr>
      </p:pic>
    </p:spTree>
    <p:extLst>
      <p:ext uri="{BB962C8B-B14F-4D97-AF65-F5344CB8AC3E}">
        <p14:creationId xmlns:p14="http://schemas.microsoft.com/office/powerpoint/2010/main" val="170900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2336" y="2135937"/>
            <a:ext cx="10461171" cy="43189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dirty="0">
                <a:latin typeface="Garamond" panose="02020404030301010803" pitchFamily="18" charset="0"/>
              </a:rPr>
              <a:t>In June 2019 Pope Francis announced that the theme for the next </a:t>
            </a:r>
            <a:r>
              <a:rPr lang="en-GB" sz="2800" dirty="0" smtClean="0">
                <a:latin typeface="Garamond" panose="02020404030301010803" pitchFamily="18" charset="0"/>
              </a:rPr>
              <a:t>     World </a:t>
            </a:r>
            <a:r>
              <a:rPr lang="en-GB" sz="2800" dirty="0">
                <a:latin typeface="Garamond" panose="02020404030301010803" pitchFamily="18" charset="0"/>
              </a:rPr>
              <a:t>Youth Day, in Lisbon in 2022</a:t>
            </a:r>
            <a:r>
              <a:rPr lang="en-GB" sz="2800" dirty="0">
                <a:solidFill>
                  <a:srgbClr val="FF0000"/>
                </a:solidFill>
                <a:latin typeface="Garamond" panose="02020404030301010803" pitchFamily="18" charset="0"/>
              </a:rPr>
              <a:t>*</a:t>
            </a:r>
            <a:r>
              <a:rPr lang="en-GB" sz="2800" dirty="0">
                <a:latin typeface="Garamond" panose="02020404030301010803" pitchFamily="18" charset="0"/>
              </a:rPr>
              <a:t>, would be </a:t>
            </a:r>
            <a:r>
              <a:rPr lang="en-GB" sz="2800" dirty="0" smtClean="0">
                <a:latin typeface="Garamond" panose="02020404030301010803" pitchFamily="18" charset="0"/>
              </a:rPr>
              <a:t>                                          “</a:t>
            </a:r>
            <a:r>
              <a:rPr lang="en-GB" sz="2800" dirty="0">
                <a:latin typeface="Garamond" panose="02020404030301010803" pitchFamily="18" charset="0"/>
              </a:rPr>
              <a:t>Mary arose and went with haste” </a:t>
            </a:r>
            <a:r>
              <a:rPr lang="en-GB" sz="2800" dirty="0" smtClean="0">
                <a:latin typeface="Garamond" panose="02020404030301010803" pitchFamily="18" charset="0"/>
              </a:rPr>
              <a:t>                                                           to </a:t>
            </a:r>
            <a:r>
              <a:rPr lang="en-GB" sz="2800" dirty="0">
                <a:latin typeface="Garamond" panose="02020404030301010803" pitchFamily="18" charset="0"/>
              </a:rPr>
              <a:t>tell news of her miraculous conception of the Son of God. </a:t>
            </a:r>
            <a:endParaRPr lang="en-GB" sz="2800" dirty="0" smtClean="0">
              <a:latin typeface="Garamond" panose="02020404030301010803" pitchFamily="18" charset="0"/>
            </a:endParaRPr>
          </a:p>
          <a:p>
            <a:pPr algn="ctr"/>
            <a:r>
              <a:rPr lang="en-GB" sz="2800" dirty="0" smtClean="0">
                <a:latin typeface="Garamond" panose="02020404030301010803" pitchFamily="18" charset="0"/>
              </a:rPr>
              <a:t>This week includes the feast of</a:t>
            </a:r>
          </a:p>
          <a:p>
            <a:pPr algn="ctr"/>
            <a:r>
              <a:rPr lang="en-GB" sz="2800" dirty="0" smtClean="0">
                <a:latin typeface="Garamond" panose="02020404030301010803" pitchFamily="18" charset="0"/>
              </a:rPr>
              <a:t> </a:t>
            </a:r>
            <a:r>
              <a:rPr lang="en-GB" sz="4400" dirty="0" smtClean="0">
                <a:latin typeface="Garamond" panose="02020404030301010803" pitchFamily="18" charset="0"/>
              </a:rPr>
              <a:t>the Annunciation </a:t>
            </a:r>
          </a:p>
          <a:p>
            <a:pPr algn="ctr"/>
            <a:r>
              <a:rPr lang="en-GB" sz="2800" dirty="0" smtClean="0">
                <a:latin typeface="Garamond" panose="02020404030301010803" pitchFamily="18" charset="0"/>
              </a:rPr>
              <a:t>when Mary set aside her plans and opened herself to God’s will.</a:t>
            </a:r>
          </a:p>
          <a:p>
            <a:pPr algn="ctr"/>
            <a:r>
              <a:rPr lang="en-GB" sz="2800" dirty="0" smtClean="0">
                <a:latin typeface="Garamond" panose="02020404030301010803" pitchFamily="18" charset="0"/>
              </a:rPr>
              <a:t>Mary opened herself to drastic change in her life.</a:t>
            </a:r>
          </a:p>
          <a:p>
            <a:pPr algn="ctr"/>
            <a:r>
              <a:rPr lang="en-GB" sz="2800" dirty="0" smtClean="0">
                <a:latin typeface="Garamond" panose="02020404030301010803" pitchFamily="18" charset="0"/>
              </a:rPr>
              <a:t>How will you open your heart to do God’s will?</a:t>
            </a:r>
          </a:p>
          <a:p>
            <a:pPr algn="ctr"/>
            <a:endParaRPr lang="en-GB" sz="1400" dirty="0" smtClean="0">
              <a:latin typeface="Garamond" panose="02020404030301010803" pitchFamily="18" charset="0"/>
            </a:endParaRPr>
          </a:p>
          <a:p>
            <a:r>
              <a:rPr lang="en-GB" dirty="0" smtClean="0">
                <a:solidFill>
                  <a:srgbClr val="FF0000"/>
                </a:solidFill>
                <a:latin typeface="Garamond" panose="02020404030301010803" pitchFamily="18" charset="0"/>
              </a:rPr>
              <a:t>* Now in 2023 due to Covid </a:t>
            </a:r>
            <a:endParaRPr lang="en-GB" dirty="0" smtClean="0">
              <a:latin typeface="Garamond" panose="02020404030301010803" pitchFamily="18" charset="0"/>
            </a:endParaRPr>
          </a:p>
        </p:txBody>
      </p:sp>
      <p:sp>
        <p:nvSpPr>
          <p:cNvPr id="4" name="TextBox 3"/>
          <p:cNvSpPr txBox="1"/>
          <p:nvPr/>
        </p:nvSpPr>
        <p:spPr>
          <a:xfrm>
            <a:off x="9944100" y="6260689"/>
            <a:ext cx="1120140" cy="369332"/>
          </a:xfrm>
          <a:prstGeom prst="rect">
            <a:avLst/>
          </a:prstGeom>
          <a:solidFill>
            <a:schemeClr val="bg1"/>
          </a:solidFill>
        </p:spPr>
        <p:txBody>
          <a:bodyPr wrap="square" rtlCol="0">
            <a:spAutoFit/>
          </a:bodyPr>
          <a:lstStyle/>
          <a:p>
            <a:endParaRPr lang="en-GB"/>
          </a:p>
        </p:txBody>
      </p:sp>
      <p:sp>
        <p:nvSpPr>
          <p:cNvPr id="6" name="TextBox 5"/>
          <p:cNvSpPr txBox="1"/>
          <p:nvPr/>
        </p:nvSpPr>
        <p:spPr>
          <a:xfrm>
            <a:off x="9944100" y="6235388"/>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Text Box 2"/>
          <p:cNvSpPr txBox="1">
            <a:spLocks noChangeArrowheads="1"/>
          </p:cNvSpPr>
          <p:nvPr/>
        </p:nvSpPr>
        <p:spPr bwMode="auto">
          <a:xfrm>
            <a:off x="832336" y="140886"/>
            <a:ext cx="10461171" cy="186646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 </a:t>
            </a:r>
            <a:r>
              <a:rPr lang="en-GB" sz="5400" dirty="0">
                <a:latin typeface="Garamond" panose="02020404030301010803" pitchFamily="18" charset="0"/>
                <a:ea typeface="Calibri" panose="020F0502020204030204" pitchFamily="34" charset="0"/>
                <a:cs typeface="Times New Roman" panose="02020603050405020304" pitchFamily="18" charset="0"/>
              </a:rPr>
              <a:t>L</a:t>
            </a: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ooking forward </a:t>
            </a:r>
            <a:r>
              <a:rPr lang="en-GB" sz="5400" dirty="0">
                <a:latin typeface="Garamond" panose="02020404030301010803" pitchFamily="18" charset="0"/>
                <a:ea typeface="Calibri" panose="020F0502020204030204" pitchFamily="34" charset="0"/>
                <a:cs typeface="Times New Roman" panose="02020603050405020304" pitchFamily="18" charset="0"/>
              </a:rPr>
              <a:t>to Easter ~</a:t>
            </a:r>
            <a:endParaRPr lang="en-GB" sz="5400" dirty="0" smtClean="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5400" dirty="0">
                <a:latin typeface="Garamond" panose="02020404030301010803" pitchFamily="18" charset="0"/>
                <a:ea typeface="Calibri" panose="020F0502020204030204" pitchFamily="34" charset="0"/>
                <a:cs typeface="Times New Roman" panose="02020603050405020304" pitchFamily="18" charset="0"/>
              </a:rPr>
              <a:t>~ I</a:t>
            </a: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n </a:t>
            </a:r>
            <a:r>
              <a:rPr lang="en-GB" sz="5400" dirty="0">
                <a:latin typeface="Garamond" panose="02020404030301010803" pitchFamily="18" charset="0"/>
                <a:ea typeface="Calibri" panose="020F0502020204030204" pitchFamily="34" charset="0"/>
                <a:cs typeface="Times New Roman" panose="02020603050405020304" pitchFamily="18" charset="0"/>
              </a:rPr>
              <a:t>t</a:t>
            </a: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he Year of St Joseph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smtClean="0">
              <a:latin typeface="Garamond" panose="02020404030301010803" pitchFamily="18" charset="0"/>
            </a:endParaRPr>
          </a:p>
          <a:p>
            <a:pPr marL="0" indent="0" eaLnBrk="1" hangingPunct="1">
              <a:buNone/>
            </a:pPr>
            <a:endParaRPr lang="en-GB" altLang="en-US" dirty="0" smtClean="0">
              <a:latin typeface="Garamond" panose="02020404030301010803" pitchFamily="18" charset="0"/>
            </a:endParaRPr>
          </a:p>
        </p:txBody>
      </p:sp>
      <p:sp>
        <p:nvSpPr>
          <p:cNvPr id="5" name="Title 1"/>
          <p:cNvSpPr txBox="1">
            <a:spLocks/>
          </p:cNvSpPr>
          <p:nvPr/>
        </p:nvSpPr>
        <p:spPr>
          <a:xfrm>
            <a:off x="666207" y="254646"/>
            <a:ext cx="1082253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smtClean="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762103" y="1859184"/>
            <a:ext cx="7591696" cy="4031873"/>
          </a:xfrm>
          <a:prstGeom prst="rect">
            <a:avLst/>
          </a:prstGeom>
          <a:noFill/>
        </p:spPr>
        <p:txBody>
          <a:bodyPr wrap="square" rtlCol="0">
            <a:spAutoFit/>
          </a:bodyPr>
          <a:lstStyle/>
          <a:p>
            <a:pPr algn="ctr"/>
            <a:r>
              <a:rPr lang="en-GB" sz="4000" dirty="0" smtClean="0">
                <a:latin typeface="Garamond" panose="02020404030301010803" pitchFamily="18" charset="0"/>
              </a:rPr>
              <a:t>“</a:t>
            </a:r>
            <a:r>
              <a:rPr lang="en-GB" sz="5400" dirty="0" smtClean="0">
                <a:latin typeface="Garamond" panose="02020404030301010803" pitchFamily="18" charset="0"/>
              </a:rPr>
              <a:t>He </a:t>
            </a:r>
            <a:r>
              <a:rPr lang="en-GB" sz="5400" dirty="0">
                <a:latin typeface="Garamond" panose="02020404030301010803" pitchFamily="18" charset="0"/>
              </a:rPr>
              <a:t>is in you, </a:t>
            </a:r>
            <a:endParaRPr lang="en-GB" sz="5400" dirty="0" smtClean="0">
              <a:latin typeface="Garamond" panose="02020404030301010803" pitchFamily="18" charset="0"/>
            </a:endParaRPr>
          </a:p>
          <a:p>
            <a:pPr algn="ctr"/>
            <a:r>
              <a:rPr lang="en-GB" sz="5400" dirty="0" smtClean="0">
                <a:latin typeface="Garamond" panose="02020404030301010803" pitchFamily="18" charset="0"/>
              </a:rPr>
              <a:t>He </a:t>
            </a:r>
            <a:r>
              <a:rPr lang="en-GB" sz="5400" dirty="0">
                <a:latin typeface="Garamond" panose="02020404030301010803" pitchFamily="18" charset="0"/>
              </a:rPr>
              <a:t>is with you </a:t>
            </a:r>
            <a:endParaRPr lang="en-GB" sz="5400" dirty="0" smtClean="0">
              <a:latin typeface="Garamond" panose="02020404030301010803" pitchFamily="18" charset="0"/>
            </a:endParaRPr>
          </a:p>
          <a:p>
            <a:pPr algn="ctr"/>
            <a:r>
              <a:rPr lang="en-GB" sz="5400" dirty="0" smtClean="0">
                <a:latin typeface="Garamond" panose="02020404030301010803" pitchFamily="18" charset="0"/>
              </a:rPr>
              <a:t>and He </a:t>
            </a:r>
            <a:r>
              <a:rPr lang="en-GB" sz="5400" dirty="0">
                <a:latin typeface="Garamond" panose="02020404030301010803" pitchFamily="18" charset="0"/>
              </a:rPr>
              <a:t>never </a:t>
            </a:r>
            <a:r>
              <a:rPr lang="en-GB" sz="5400" dirty="0" smtClean="0">
                <a:latin typeface="Garamond" panose="02020404030301010803" pitchFamily="18" charset="0"/>
              </a:rPr>
              <a:t>         abandons </a:t>
            </a:r>
            <a:r>
              <a:rPr lang="en-GB" sz="5400" dirty="0">
                <a:latin typeface="Garamond" panose="02020404030301010803" pitchFamily="18" charset="0"/>
              </a:rPr>
              <a:t>you</a:t>
            </a:r>
            <a:r>
              <a:rPr lang="en-GB" sz="5400" dirty="0" smtClean="0">
                <a:latin typeface="Garamond" panose="02020404030301010803" pitchFamily="18" charset="0"/>
              </a:rPr>
              <a:t>.</a:t>
            </a:r>
            <a:r>
              <a:rPr lang="en-GB" sz="4000" dirty="0" smtClean="0">
                <a:latin typeface="Garamond" panose="02020404030301010803" pitchFamily="18" charset="0"/>
              </a:rPr>
              <a:t>”</a:t>
            </a:r>
          </a:p>
          <a:p>
            <a:pPr algn="r"/>
            <a:endParaRPr lang="en-GB" sz="2000" dirty="0" smtClean="0">
              <a:latin typeface="Garamond" panose="02020404030301010803" pitchFamily="18" charset="0"/>
            </a:endParaRPr>
          </a:p>
          <a:p>
            <a:pPr algn="r"/>
            <a:r>
              <a:rPr lang="en-GB" sz="2000" dirty="0" smtClean="0">
                <a:latin typeface="Garamond" panose="02020404030301010803" pitchFamily="18" charset="0"/>
              </a:rPr>
              <a:t>- Pope Francis to the young people of the world</a:t>
            </a:r>
            <a:endParaRPr lang="en-GB" sz="20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smtClean="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Gospel Reading</a:t>
            </a:r>
            <a:endParaRPr lang="en-GB" sz="6000" dirty="0">
              <a:solidFill>
                <a:schemeClr val="accent4">
                  <a:lumMod val="75000"/>
                </a:schemeClr>
              </a:solidFill>
              <a:latin typeface="Garamond" panose="02020404030301010803" pitchFamily="18" charset="0"/>
            </a:endParaRPr>
          </a:p>
        </p:txBody>
      </p:sp>
      <p:sp>
        <p:nvSpPr>
          <p:cNvPr id="3" name="Rectangle 2"/>
          <p:cNvSpPr/>
          <p:nvPr/>
        </p:nvSpPr>
        <p:spPr>
          <a:xfrm>
            <a:off x="5229616" y="2074156"/>
            <a:ext cx="6509946" cy="3431709"/>
          </a:xfrm>
          <a:prstGeom prst="rect">
            <a:avLst/>
          </a:prstGeom>
        </p:spPr>
        <p:txBody>
          <a:bodyPr wrap="square">
            <a:spAutoFit/>
          </a:bodyPr>
          <a:lstStyle/>
          <a:p>
            <a:pPr algn="ctr"/>
            <a:r>
              <a:rPr lang="en-GB" sz="2600" b="1" dirty="0" smtClean="0">
                <a:latin typeface="Garamond" panose="02020404030301010803" pitchFamily="18" charset="0"/>
              </a:rPr>
              <a:t> </a:t>
            </a:r>
          </a:p>
          <a:p>
            <a:pPr algn="ctr"/>
            <a:r>
              <a:rPr lang="en-GB" sz="2600" b="1" dirty="0" smtClean="0">
                <a:latin typeface="Garamond" panose="02020404030301010803" pitchFamily="18" charset="0"/>
              </a:rPr>
              <a:t>21</a:t>
            </a:r>
            <a:r>
              <a:rPr lang="en-GB" sz="2600" b="1" baseline="30000" dirty="0" smtClean="0">
                <a:latin typeface="Garamond" panose="02020404030301010803" pitchFamily="18" charset="0"/>
              </a:rPr>
              <a:t>st</a:t>
            </a:r>
            <a:r>
              <a:rPr lang="en-GB" sz="2600" b="1" dirty="0" smtClean="0">
                <a:latin typeface="Garamond" panose="02020404030301010803" pitchFamily="18" charset="0"/>
              </a:rPr>
              <a:t> March </a:t>
            </a:r>
            <a:r>
              <a:rPr lang="en-GB" sz="2600" b="1" dirty="0">
                <a:latin typeface="Garamond" panose="02020404030301010803" pitchFamily="18" charset="0"/>
              </a:rPr>
              <a:t>2021</a:t>
            </a:r>
            <a:r>
              <a:rPr lang="en-GB" sz="2600" dirty="0">
                <a:latin typeface="Garamond" panose="02020404030301010803" pitchFamily="18" charset="0"/>
              </a:rPr>
              <a:t> </a:t>
            </a:r>
            <a:r>
              <a:rPr lang="en-GB" sz="2600" dirty="0" smtClean="0">
                <a:latin typeface="Garamond" panose="02020404030301010803" pitchFamily="18" charset="0"/>
              </a:rPr>
              <a:t>:</a:t>
            </a:r>
            <a:endParaRPr lang="en-GB" sz="1200" dirty="0" smtClean="0">
              <a:latin typeface="Garamond" panose="02020404030301010803" pitchFamily="18" charset="0"/>
            </a:endParaRPr>
          </a:p>
          <a:p>
            <a:pPr algn="ctr"/>
            <a:endParaRPr lang="en-GB" sz="500" dirty="0">
              <a:latin typeface="Garamond" panose="02020404030301010803" pitchFamily="18" charset="0"/>
            </a:endParaRPr>
          </a:p>
          <a:p>
            <a:pPr algn="ctr"/>
            <a:r>
              <a:rPr lang="en-GB" sz="2800" dirty="0" smtClean="0">
                <a:latin typeface="Garamond" panose="02020404030301010803" pitchFamily="18" charset="0"/>
              </a:rPr>
              <a:t>The Gospel of John </a:t>
            </a:r>
          </a:p>
          <a:p>
            <a:pPr algn="ctr"/>
            <a:r>
              <a:rPr lang="en-GB" sz="2800" dirty="0" smtClean="0">
                <a:latin typeface="Garamond" panose="02020404030301010803" pitchFamily="18" charset="0"/>
              </a:rPr>
              <a:t>tells us that some people said:</a:t>
            </a:r>
            <a:endParaRPr lang="en-GB" sz="2800" dirty="0">
              <a:latin typeface="Garamond" panose="02020404030301010803" pitchFamily="18" charset="0"/>
            </a:endParaRPr>
          </a:p>
          <a:p>
            <a:pPr algn="ctr"/>
            <a:endParaRPr lang="en-GB" sz="400" dirty="0">
              <a:latin typeface="Garamond" panose="02020404030301010803" pitchFamily="18" charset="0"/>
            </a:endParaRPr>
          </a:p>
          <a:p>
            <a:pPr algn="ctr"/>
            <a:r>
              <a:rPr lang="en-GB" sz="5000" dirty="0" smtClean="0">
                <a:latin typeface="Garamond" panose="02020404030301010803" pitchFamily="18" charset="0"/>
              </a:rPr>
              <a:t>“We would like to see Jesus.”</a:t>
            </a:r>
            <a:endParaRPr lang="en-GB" altLang="en-US" sz="5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1"/>
          <p:cNvPicPr>
            <a:picLocks noChangeAspect="1"/>
          </p:cNvPicPr>
          <p:nvPr/>
        </p:nvPicPr>
        <p:blipFill>
          <a:blip r:embed="rId3"/>
          <a:stretch>
            <a:fillRect/>
          </a:stretch>
        </p:blipFill>
        <p:spPr>
          <a:xfrm>
            <a:off x="653143" y="2219326"/>
            <a:ext cx="5054523" cy="3352834"/>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itle 1"/>
          <p:cNvSpPr txBox="1">
            <a:spLocks/>
          </p:cNvSpPr>
          <p:nvPr/>
        </p:nvSpPr>
        <p:spPr>
          <a:xfrm>
            <a:off x="175365" y="272938"/>
            <a:ext cx="11072374" cy="19102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 dirty="0" smtClean="0">
                <a:solidFill>
                  <a:schemeClr val="accent4">
                    <a:lumMod val="75000"/>
                  </a:schemeClr>
                </a:solidFill>
                <a:latin typeface="Garamond" panose="02020404030301010803" pitchFamily="18" charset="0"/>
              </a:rPr>
              <a:t>T</a:t>
            </a:r>
          </a:p>
          <a:p>
            <a:pPr algn="ctr"/>
            <a:endParaRPr lang="en-GB" altLang="en-US" sz="400" dirty="0" smtClean="0">
              <a:solidFill>
                <a:schemeClr val="accent4">
                  <a:lumMod val="75000"/>
                </a:schemeClr>
              </a:solidFill>
              <a:latin typeface="Garamond" panose="02020404030301010803" pitchFamily="18" charset="0"/>
            </a:endParaRPr>
          </a:p>
          <a:p>
            <a:pPr algn="ctr"/>
            <a:r>
              <a:rPr lang="en-GB" altLang="en-US" sz="6600" dirty="0" smtClean="0">
                <a:solidFill>
                  <a:schemeClr val="accent4">
                    <a:lumMod val="75000"/>
                  </a:schemeClr>
                </a:solidFill>
                <a:latin typeface="Garamond" panose="02020404030301010803" pitchFamily="18" charset="0"/>
              </a:rPr>
              <a:t>The Annunciation: March 25th</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smtClean="0">
              <a:latin typeface="Garamond" panose="02020404030301010803" pitchFamily="18" charset="0"/>
            </a:endParaRPr>
          </a:p>
          <a:p>
            <a:pPr marL="0" indent="0">
              <a:buFont typeface="Arial" panose="020B0604020202020204" pitchFamily="34" charset="0"/>
              <a:buNone/>
            </a:pPr>
            <a:endParaRPr lang="en-GB" altLang="en-US" dirty="0" smtClean="0">
              <a:latin typeface="Garamond" panose="02020404030301010803" pitchFamily="18" charset="0"/>
            </a:endParaRPr>
          </a:p>
        </p:txBody>
      </p:sp>
      <p:sp>
        <p:nvSpPr>
          <p:cNvPr id="3" name="Rectangle 2"/>
          <p:cNvSpPr/>
          <p:nvPr/>
        </p:nvSpPr>
        <p:spPr>
          <a:xfrm>
            <a:off x="4532333" y="2272129"/>
            <a:ext cx="7317289" cy="4031873"/>
          </a:xfrm>
          <a:prstGeom prst="rect">
            <a:avLst/>
          </a:prstGeom>
        </p:spPr>
        <p:txBody>
          <a:bodyPr wrap="square">
            <a:spAutoFit/>
          </a:bodyPr>
          <a:lstStyle/>
          <a:p>
            <a:pPr algn="just"/>
            <a:r>
              <a:rPr lang="en-GB" dirty="0">
                <a:latin typeface="Garamond" panose="02020404030301010803" pitchFamily="18" charset="0"/>
              </a:rPr>
              <a:t>On the Feast of the Annunciation, we celebrate the day that the Angel Gabriel visited the Virgin Mary announcing that she was going to be the mother of Jesus. Even though Mary did not understand completely, she trusted God’s plan for her life, and she said yes to becoming the mother of </a:t>
            </a:r>
            <a:r>
              <a:rPr lang="en-GB" dirty="0" smtClean="0">
                <a:latin typeface="Garamond" panose="02020404030301010803" pitchFamily="18" charset="0"/>
              </a:rPr>
              <a:t>God. </a:t>
            </a:r>
          </a:p>
          <a:p>
            <a:pPr algn="just"/>
            <a:r>
              <a:rPr lang="en-GB" dirty="0" smtClean="0">
                <a:latin typeface="Garamond" panose="02020404030301010803" pitchFamily="18" charset="0"/>
              </a:rPr>
              <a:t>This event is celebrated through the three </a:t>
            </a:r>
            <a:r>
              <a:rPr lang="en-GB" dirty="0">
                <a:latin typeface="Garamond" panose="02020404030301010803" pitchFamily="18" charset="0"/>
              </a:rPr>
              <a:t>important liturgical texts, the Ave Maria, the Angelus, and the </a:t>
            </a:r>
            <a:r>
              <a:rPr lang="en-GB" dirty="0" err="1">
                <a:latin typeface="Garamond" panose="02020404030301010803" pitchFamily="18" charset="0"/>
              </a:rPr>
              <a:t>Magnificat</a:t>
            </a:r>
            <a:r>
              <a:rPr lang="en-GB" dirty="0">
                <a:latin typeface="Garamond" panose="02020404030301010803" pitchFamily="18" charset="0"/>
              </a:rPr>
              <a:t>.</a:t>
            </a:r>
          </a:p>
          <a:p>
            <a:pPr algn="just"/>
            <a:r>
              <a:rPr lang="en-GB" dirty="0">
                <a:latin typeface="Garamond" panose="02020404030301010803" pitchFamily="18" charset="0"/>
              </a:rPr>
              <a:t>The angel's greeting to Mary, which is traditionally translated as "Hail Mary, full of grace, the Lord is with thee," </a:t>
            </a:r>
            <a:r>
              <a:rPr lang="en-GB" dirty="0" smtClean="0">
                <a:latin typeface="Garamond" panose="02020404030301010803" pitchFamily="18" charset="0"/>
              </a:rPr>
              <a:t>is </a:t>
            </a:r>
            <a:r>
              <a:rPr lang="en-GB" dirty="0">
                <a:latin typeface="Garamond" panose="02020404030301010803" pitchFamily="18" charset="0"/>
              </a:rPr>
              <a:t>the opening of the Ave Maria, and a part of the Rosary prayers.</a:t>
            </a:r>
          </a:p>
          <a:p>
            <a:pPr algn="just"/>
            <a:r>
              <a:rPr lang="en-GB" dirty="0">
                <a:latin typeface="Garamond" panose="02020404030301010803" pitchFamily="18" charset="0"/>
              </a:rPr>
              <a:t>The Angelus consists of three Ave Marias, together with some additional material. It is said three times a day in the Roman Catholic Church.</a:t>
            </a:r>
          </a:p>
          <a:p>
            <a:pPr algn="just"/>
            <a:r>
              <a:rPr lang="en-GB" dirty="0">
                <a:latin typeface="Garamond" panose="02020404030301010803" pitchFamily="18" charset="0"/>
              </a:rPr>
              <a:t>The </a:t>
            </a:r>
            <a:r>
              <a:rPr lang="en-GB" dirty="0" err="1">
                <a:latin typeface="Garamond" panose="02020404030301010803" pitchFamily="18" charset="0"/>
              </a:rPr>
              <a:t>Magnificat</a:t>
            </a:r>
            <a:r>
              <a:rPr lang="en-GB" dirty="0">
                <a:latin typeface="Garamond" panose="02020404030301010803" pitchFamily="18" charset="0"/>
              </a:rPr>
              <a:t> (Luke 1:46-55) is the poem with which Mary responds to the Annunciation and celebrates the power of God.</a:t>
            </a:r>
          </a:p>
          <a:p>
            <a:endParaRPr lang="en-GB" sz="2000" dirty="0"/>
          </a:p>
        </p:txBody>
      </p:sp>
      <p:pic>
        <p:nvPicPr>
          <p:cNvPr id="10" name="Picture 9"/>
          <p:cNvPicPr>
            <a:picLocks noChangeAspect="1"/>
          </p:cNvPicPr>
          <p:nvPr/>
        </p:nvPicPr>
        <p:blipFill>
          <a:blip r:embed="rId3"/>
          <a:stretch>
            <a:fillRect/>
          </a:stretch>
        </p:blipFill>
        <p:spPr>
          <a:xfrm>
            <a:off x="104813" y="2444610"/>
            <a:ext cx="4509370" cy="3317009"/>
          </a:xfrm>
          <a:prstGeom prst="rect">
            <a:avLst/>
          </a:prstGeom>
        </p:spPr>
      </p:pic>
    </p:spTree>
    <p:extLst>
      <p:ext uri="{BB962C8B-B14F-4D97-AF65-F5344CB8AC3E}">
        <p14:creationId xmlns:p14="http://schemas.microsoft.com/office/powerpoint/2010/main" val="233923533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382043" y="177234"/>
            <a:ext cx="11541845" cy="143862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The </a:t>
            </a:r>
            <a:r>
              <a:rPr lang="en-GB" altLang="en-US" sz="6600" dirty="0" err="1" smtClean="0">
                <a:solidFill>
                  <a:schemeClr val="accent4">
                    <a:lumMod val="75000"/>
                  </a:schemeClr>
                </a:solidFill>
                <a:latin typeface="Garamond" panose="02020404030301010803" pitchFamily="18" charset="0"/>
              </a:rPr>
              <a:t>Magnificat</a:t>
            </a:r>
            <a:r>
              <a:rPr lang="en-GB" altLang="en-US" sz="6600" dirty="0" smtClean="0">
                <a:solidFill>
                  <a:schemeClr val="accent4">
                    <a:lumMod val="75000"/>
                  </a:schemeClr>
                </a:solidFill>
                <a:latin typeface="Garamond" panose="02020404030301010803" pitchFamily="18" charset="0"/>
              </a:rPr>
              <a:t>                  </a:t>
            </a:r>
          </a:p>
          <a:p>
            <a:pPr algn="ctr"/>
            <a:endParaRPr lang="en-GB" altLang="en-US" sz="700" dirty="0" smtClean="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2" name="Picture 1"/>
          <p:cNvPicPr>
            <a:picLocks noChangeAspect="1"/>
          </p:cNvPicPr>
          <p:nvPr/>
        </p:nvPicPr>
        <p:blipFill>
          <a:blip r:embed="rId3"/>
          <a:stretch>
            <a:fillRect/>
          </a:stretch>
        </p:blipFill>
        <p:spPr>
          <a:xfrm>
            <a:off x="6430916" y="2066208"/>
            <a:ext cx="5492972" cy="3403917"/>
          </a:xfrm>
          <a:prstGeom prst="rect">
            <a:avLst/>
          </a:prstGeom>
        </p:spPr>
      </p:pic>
      <p:sp>
        <p:nvSpPr>
          <p:cNvPr id="5" name="Rectangle 4"/>
          <p:cNvSpPr/>
          <p:nvPr/>
        </p:nvSpPr>
        <p:spPr>
          <a:xfrm>
            <a:off x="325678" y="1759320"/>
            <a:ext cx="9857982" cy="4524315"/>
          </a:xfrm>
          <a:prstGeom prst="rect">
            <a:avLst/>
          </a:prstGeom>
        </p:spPr>
        <p:txBody>
          <a:bodyPr wrap="square">
            <a:spAutoFit/>
          </a:bodyPr>
          <a:lstStyle/>
          <a:p>
            <a:r>
              <a:rPr lang="en-GB" b="1" dirty="0">
                <a:latin typeface="Garamond" panose="02020404030301010803" pitchFamily="18" charset="0"/>
              </a:rPr>
              <a:t>My soul magnifies the Lord</a:t>
            </a:r>
            <a:br>
              <a:rPr lang="en-GB" b="1" dirty="0">
                <a:latin typeface="Garamond" panose="02020404030301010803" pitchFamily="18" charset="0"/>
              </a:rPr>
            </a:br>
            <a:r>
              <a:rPr lang="en-GB" b="1" dirty="0">
                <a:latin typeface="Garamond" panose="02020404030301010803" pitchFamily="18" charset="0"/>
              </a:rPr>
              <a:t>And my spirit rejoices in God my </a:t>
            </a:r>
            <a:r>
              <a:rPr lang="en-GB" b="1" dirty="0" smtClean="0">
                <a:latin typeface="Garamond" panose="02020404030301010803" pitchFamily="18" charset="0"/>
              </a:rPr>
              <a:t>Saviour</a:t>
            </a:r>
            <a:r>
              <a:rPr lang="en-GB" b="1" dirty="0">
                <a:latin typeface="Garamond" panose="02020404030301010803" pitchFamily="18" charset="0"/>
              </a:rPr>
              <a:t>;</a:t>
            </a:r>
            <a:br>
              <a:rPr lang="en-GB" b="1" dirty="0">
                <a:latin typeface="Garamond" panose="02020404030301010803" pitchFamily="18" charset="0"/>
              </a:rPr>
            </a:br>
            <a:r>
              <a:rPr lang="en-GB" b="1" dirty="0">
                <a:latin typeface="Garamond" panose="02020404030301010803" pitchFamily="18" charset="0"/>
              </a:rPr>
              <a:t>Because He has regarded the lowliness of His handmaid;</a:t>
            </a:r>
            <a:br>
              <a:rPr lang="en-GB" b="1" dirty="0">
                <a:latin typeface="Garamond" panose="02020404030301010803" pitchFamily="18" charset="0"/>
              </a:rPr>
            </a:br>
            <a:r>
              <a:rPr lang="en-GB" b="1" dirty="0">
                <a:latin typeface="Garamond" panose="02020404030301010803" pitchFamily="18" charset="0"/>
              </a:rPr>
              <a:t>For behold, henceforth all generations shall call me blessed;</a:t>
            </a:r>
            <a:br>
              <a:rPr lang="en-GB" b="1" dirty="0">
                <a:latin typeface="Garamond" panose="02020404030301010803" pitchFamily="18" charset="0"/>
              </a:rPr>
            </a:br>
            <a:r>
              <a:rPr lang="en-GB" b="1" dirty="0">
                <a:latin typeface="Garamond" panose="02020404030301010803" pitchFamily="18" charset="0"/>
              </a:rPr>
              <a:t>Because He who is mighty has done great things for me,</a:t>
            </a:r>
            <a:br>
              <a:rPr lang="en-GB" b="1" dirty="0">
                <a:latin typeface="Garamond" panose="02020404030301010803" pitchFamily="18" charset="0"/>
              </a:rPr>
            </a:br>
            <a:r>
              <a:rPr lang="en-GB" b="1" dirty="0">
                <a:latin typeface="Garamond" panose="02020404030301010803" pitchFamily="18" charset="0"/>
              </a:rPr>
              <a:t>and holy is His name;</a:t>
            </a:r>
            <a:br>
              <a:rPr lang="en-GB" b="1" dirty="0">
                <a:latin typeface="Garamond" panose="02020404030301010803" pitchFamily="18" charset="0"/>
              </a:rPr>
            </a:br>
            <a:r>
              <a:rPr lang="en-GB" b="1" dirty="0">
                <a:latin typeface="Garamond" panose="02020404030301010803" pitchFamily="18" charset="0"/>
              </a:rPr>
              <a:t>And His mercy is from generation to generation</a:t>
            </a:r>
            <a:br>
              <a:rPr lang="en-GB" b="1" dirty="0">
                <a:latin typeface="Garamond" panose="02020404030301010803" pitchFamily="18" charset="0"/>
              </a:rPr>
            </a:br>
            <a:r>
              <a:rPr lang="en-GB" b="1" dirty="0">
                <a:latin typeface="Garamond" panose="02020404030301010803" pitchFamily="18" charset="0"/>
              </a:rPr>
              <a:t>on those who fear Him.</a:t>
            </a:r>
            <a:br>
              <a:rPr lang="en-GB" b="1" dirty="0">
                <a:latin typeface="Garamond" panose="02020404030301010803" pitchFamily="18" charset="0"/>
              </a:rPr>
            </a:br>
            <a:r>
              <a:rPr lang="en-GB" b="1" dirty="0">
                <a:latin typeface="Garamond" panose="02020404030301010803" pitchFamily="18" charset="0"/>
              </a:rPr>
              <a:t>He has shown might with His arm,</a:t>
            </a:r>
            <a:br>
              <a:rPr lang="en-GB" b="1" dirty="0">
                <a:latin typeface="Garamond" panose="02020404030301010803" pitchFamily="18" charset="0"/>
              </a:rPr>
            </a:br>
            <a:r>
              <a:rPr lang="en-GB" b="1" dirty="0">
                <a:latin typeface="Garamond" panose="02020404030301010803" pitchFamily="18" charset="0"/>
              </a:rPr>
              <a:t>He has scattered the proud in the conceit of their heart.</a:t>
            </a:r>
            <a:br>
              <a:rPr lang="en-GB" b="1" dirty="0">
                <a:latin typeface="Garamond" panose="02020404030301010803" pitchFamily="18" charset="0"/>
              </a:rPr>
            </a:br>
            <a:r>
              <a:rPr lang="en-GB" b="1" dirty="0">
                <a:latin typeface="Garamond" panose="02020404030301010803" pitchFamily="18" charset="0"/>
              </a:rPr>
              <a:t>He has put down the mighty from their thrones,</a:t>
            </a:r>
            <a:br>
              <a:rPr lang="en-GB" b="1" dirty="0">
                <a:latin typeface="Garamond" panose="02020404030301010803" pitchFamily="18" charset="0"/>
              </a:rPr>
            </a:br>
            <a:r>
              <a:rPr lang="en-GB" b="1" dirty="0">
                <a:latin typeface="Garamond" panose="02020404030301010803" pitchFamily="18" charset="0"/>
              </a:rPr>
              <a:t>and has exalted the lowly.</a:t>
            </a:r>
            <a:br>
              <a:rPr lang="en-GB" b="1" dirty="0">
                <a:latin typeface="Garamond" panose="02020404030301010803" pitchFamily="18" charset="0"/>
              </a:rPr>
            </a:br>
            <a:r>
              <a:rPr lang="en-GB" b="1" dirty="0">
                <a:latin typeface="Garamond" panose="02020404030301010803" pitchFamily="18" charset="0"/>
              </a:rPr>
              <a:t>He has filled the hungry with good things,</a:t>
            </a:r>
            <a:br>
              <a:rPr lang="en-GB" b="1" dirty="0">
                <a:latin typeface="Garamond" panose="02020404030301010803" pitchFamily="18" charset="0"/>
              </a:rPr>
            </a:br>
            <a:r>
              <a:rPr lang="en-GB" b="1" dirty="0">
                <a:latin typeface="Garamond" panose="02020404030301010803" pitchFamily="18" charset="0"/>
              </a:rPr>
              <a:t>and the rich He has sent away empty.</a:t>
            </a:r>
            <a:br>
              <a:rPr lang="en-GB" b="1" dirty="0">
                <a:latin typeface="Garamond" panose="02020404030301010803" pitchFamily="18" charset="0"/>
              </a:rPr>
            </a:br>
            <a:r>
              <a:rPr lang="en-GB" b="1" dirty="0">
                <a:latin typeface="Garamond" panose="02020404030301010803" pitchFamily="18" charset="0"/>
              </a:rPr>
              <a:t>He has given help to Israel, his servant, mindful of His mercy</a:t>
            </a:r>
            <a:br>
              <a:rPr lang="en-GB" b="1" dirty="0">
                <a:latin typeface="Garamond" panose="02020404030301010803" pitchFamily="18" charset="0"/>
              </a:rPr>
            </a:br>
            <a:r>
              <a:rPr lang="en-GB" b="1" dirty="0">
                <a:latin typeface="Garamond" panose="02020404030301010803" pitchFamily="18" charset="0"/>
              </a:rPr>
              <a:t>Even as he spoke to our fathers, to Abraham and to his posterity forever</a:t>
            </a:r>
            <a:endParaRPr lang="en-GB" sz="2800" dirty="0">
              <a:latin typeface="Garamond" panose="02020404030301010803" pitchFamily="18" charset="0"/>
            </a:endParaRPr>
          </a:p>
        </p:txBody>
      </p:sp>
    </p:spTree>
    <p:extLst>
      <p:ext uri="{BB962C8B-B14F-4D97-AF65-F5344CB8AC3E}">
        <p14:creationId xmlns:p14="http://schemas.microsoft.com/office/powerpoint/2010/main" val="36419435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 r="21052" b="70"/>
          <a:stretch/>
        </p:blipFill>
        <p:spPr>
          <a:xfrm>
            <a:off x="245932" y="1895306"/>
            <a:ext cx="5120452" cy="4323138"/>
          </a:xfrm>
          <a:prstGeom prst="rect">
            <a:avLst/>
          </a:prstGeo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smtClean="0">
              <a:latin typeface="Garamond" panose="02020404030301010803" pitchFamily="18" charset="0"/>
            </a:endParaRPr>
          </a:p>
        </p:txBody>
      </p:sp>
      <p:sp>
        <p:nvSpPr>
          <p:cNvPr id="13" name="Title 1"/>
          <p:cNvSpPr txBox="1">
            <a:spLocks/>
          </p:cNvSpPr>
          <p:nvPr/>
        </p:nvSpPr>
        <p:spPr>
          <a:xfrm>
            <a:off x="2772056" y="454523"/>
            <a:ext cx="6286219"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200" dirty="0" smtClean="0">
                <a:solidFill>
                  <a:schemeClr val="accent4">
                    <a:lumMod val="75000"/>
                  </a:schemeClr>
                </a:solidFill>
                <a:latin typeface="Garamond" panose="02020404030301010803" pitchFamily="18" charset="0"/>
              </a:rPr>
              <a:t>Pray and Reflect</a:t>
            </a:r>
            <a:endParaRPr lang="en-GB" sz="7200" dirty="0">
              <a:solidFill>
                <a:schemeClr val="accent4">
                  <a:lumMod val="75000"/>
                </a:schemeClr>
              </a:solidFill>
              <a:latin typeface="Garamond" panose="02020404030301010803" pitchFamily="18" charset="0"/>
            </a:endParaRPr>
          </a:p>
        </p:txBody>
      </p:sp>
      <p:sp>
        <p:nvSpPr>
          <p:cNvPr id="2" name="TextBox 1"/>
          <p:cNvSpPr txBox="1"/>
          <p:nvPr/>
        </p:nvSpPr>
        <p:spPr>
          <a:xfrm>
            <a:off x="4951852" y="1895306"/>
            <a:ext cx="7069913" cy="4154984"/>
          </a:xfrm>
          <a:prstGeom prst="rect">
            <a:avLst/>
          </a:prstGeom>
          <a:noFill/>
        </p:spPr>
        <p:txBody>
          <a:bodyPr wrap="square" rtlCol="0">
            <a:spAutoFit/>
          </a:bodyPr>
          <a:lstStyle/>
          <a:p>
            <a:pPr algn="ctr"/>
            <a:r>
              <a:rPr lang="en-GB" sz="2400" dirty="0">
                <a:solidFill>
                  <a:schemeClr val="accent5">
                    <a:lumMod val="75000"/>
                  </a:schemeClr>
                </a:solidFill>
                <a:latin typeface="Garamond" panose="02020404030301010803" pitchFamily="18" charset="0"/>
              </a:rPr>
              <a:t>Our Lady of the Visitation,</a:t>
            </a:r>
            <a:br>
              <a:rPr lang="en-GB" sz="2400" dirty="0">
                <a:solidFill>
                  <a:schemeClr val="accent5">
                    <a:lumMod val="75000"/>
                  </a:schemeClr>
                </a:solidFill>
                <a:latin typeface="Garamond" panose="02020404030301010803" pitchFamily="18" charset="0"/>
              </a:rPr>
            </a:br>
            <a:r>
              <a:rPr lang="en-GB" sz="2400" dirty="0">
                <a:solidFill>
                  <a:schemeClr val="accent5">
                    <a:lumMod val="75000"/>
                  </a:schemeClr>
                </a:solidFill>
                <a:latin typeface="Garamond" panose="02020404030301010803" pitchFamily="18" charset="0"/>
              </a:rPr>
              <a:t>you who left in haste </a:t>
            </a:r>
            <a:r>
              <a:rPr lang="en-GB" sz="2400" dirty="0" smtClean="0">
                <a:solidFill>
                  <a:schemeClr val="accent5">
                    <a:lumMod val="75000"/>
                  </a:schemeClr>
                </a:solidFill>
                <a:latin typeface="Garamond" panose="02020404030301010803" pitchFamily="18" charset="0"/>
              </a:rPr>
              <a:t>                                                  towards </a:t>
            </a:r>
            <a:r>
              <a:rPr lang="en-GB" sz="2400" dirty="0">
                <a:solidFill>
                  <a:schemeClr val="accent5">
                    <a:lumMod val="75000"/>
                  </a:schemeClr>
                </a:solidFill>
                <a:latin typeface="Garamond" panose="02020404030301010803" pitchFamily="18" charset="0"/>
              </a:rPr>
              <a:t>the mountain to meet Elizabeth,</a:t>
            </a:r>
            <a:br>
              <a:rPr lang="en-GB" sz="2400" dirty="0">
                <a:solidFill>
                  <a:schemeClr val="accent5">
                    <a:lumMod val="75000"/>
                  </a:schemeClr>
                </a:solidFill>
                <a:latin typeface="Garamond" panose="02020404030301010803" pitchFamily="18" charset="0"/>
              </a:rPr>
            </a:br>
            <a:r>
              <a:rPr lang="en-GB" sz="2400" dirty="0">
                <a:solidFill>
                  <a:schemeClr val="accent5">
                    <a:lumMod val="75000"/>
                  </a:schemeClr>
                </a:solidFill>
                <a:latin typeface="Garamond" panose="02020404030301010803" pitchFamily="18" charset="0"/>
              </a:rPr>
              <a:t>lead us also to meet all those who await us</a:t>
            </a:r>
            <a:br>
              <a:rPr lang="en-GB" sz="2400" dirty="0">
                <a:solidFill>
                  <a:schemeClr val="accent5">
                    <a:lumMod val="75000"/>
                  </a:schemeClr>
                </a:solidFill>
                <a:latin typeface="Garamond" panose="02020404030301010803" pitchFamily="18" charset="0"/>
              </a:rPr>
            </a:br>
            <a:r>
              <a:rPr lang="en-GB" sz="2400" dirty="0">
                <a:solidFill>
                  <a:schemeClr val="accent5">
                    <a:lumMod val="75000"/>
                  </a:schemeClr>
                </a:solidFill>
                <a:latin typeface="Garamond" panose="02020404030301010803" pitchFamily="18" charset="0"/>
              </a:rPr>
              <a:t>to deliver them the living Gospel:</a:t>
            </a:r>
            <a:br>
              <a:rPr lang="en-GB" sz="2400" dirty="0">
                <a:solidFill>
                  <a:schemeClr val="accent5">
                    <a:lumMod val="75000"/>
                  </a:schemeClr>
                </a:solidFill>
                <a:latin typeface="Garamond" panose="02020404030301010803" pitchFamily="18" charset="0"/>
              </a:rPr>
            </a:br>
            <a:r>
              <a:rPr lang="en-GB" sz="2400" dirty="0">
                <a:solidFill>
                  <a:schemeClr val="accent5">
                    <a:lumMod val="75000"/>
                  </a:schemeClr>
                </a:solidFill>
                <a:latin typeface="Garamond" panose="02020404030301010803" pitchFamily="18" charset="0"/>
              </a:rPr>
              <a:t>Jesus Christ, your Son and our Lord!</a:t>
            </a:r>
            <a:br>
              <a:rPr lang="en-GB" sz="2400" dirty="0">
                <a:solidFill>
                  <a:schemeClr val="accent5">
                    <a:lumMod val="75000"/>
                  </a:schemeClr>
                </a:solidFill>
                <a:latin typeface="Garamond" panose="02020404030301010803" pitchFamily="18" charset="0"/>
              </a:rPr>
            </a:br>
            <a:r>
              <a:rPr lang="en-GB" sz="2400" dirty="0">
                <a:solidFill>
                  <a:schemeClr val="accent5">
                    <a:lumMod val="75000"/>
                  </a:schemeClr>
                </a:solidFill>
                <a:latin typeface="Garamond" panose="02020404030301010803" pitchFamily="18" charset="0"/>
              </a:rPr>
              <a:t>We will go in a hurry, with no distraction or delay,</a:t>
            </a:r>
            <a:br>
              <a:rPr lang="en-GB" sz="2400" dirty="0">
                <a:solidFill>
                  <a:schemeClr val="accent5">
                    <a:lumMod val="75000"/>
                  </a:schemeClr>
                </a:solidFill>
                <a:latin typeface="Garamond" panose="02020404030301010803" pitchFamily="18" charset="0"/>
              </a:rPr>
            </a:br>
            <a:r>
              <a:rPr lang="en-GB" sz="2400" dirty="0">
                <a:solidFill>
                  <a:schemeClr val="accent5">
                    <a:lumMod val="75000"/>
                  </a:schemeClr>
                </a:solidFill>
                <a:latin typeface="Garamond" panose="02020404030301010803" pitchFamily="18" charset="0"/>
              </a:rPr>
              <a:t>but with readiness and joy.</a:t>
            </a:r>
            <a:br>
              <a:rPr lang="en-GB" sz="2400" dirty="0">
                <a:solidFill>
                  <a:schemeClr val="accent5">
                    <a:lumMod val="75000"/>
                  </a:schemeClr>
                </a:solidFill>
                <a:latin typeface="Garamond" panose="02020404030301010803" pitchFamily="18" charset="0"/>
              </a:rPr>
            </a:br>
            <a:r>
              <a:rPr lang="en-GB" sz="2400" dirty="0">
                <a:solidFill>
                  <a:schemeClr val="accent5">
                    <a:lumMod val="75000"/>
                  </a:schemeClr>
                </a:solidFill>
                <a:latin typeface="Garamond" panose="02020404030301010803" pitchFamily="18" charset="0"/>
              </a:rPr>
              <a:t>We will go peacefully, </a:t>
            </a:r>
            <a:r>
              <a:rPr lang="en-GB" sz="2400" dirty="0" smtClean="0">
                <a:solidFill>
                  <a:schemeClr val="accent5">
                    <a:lumMod val="75000"/>
                  </a:schemeClr>
                </a:solidFill>
                <a:latin typeface="Garamond" panose="02020404030301010803" pitchFamily="18" charset="0"/>
              </a:rPr>
              <a:t>                                             because </a:t>
            </a:r>
            <a:r>
              <a:rPr lang="en-GB" sz="2400" dirty="0">
                <a:solidFill>
                  <a:schemeClr val="accent5">
                    <a:lumMod val="75000"/>
                  </a:schemeClr>
                </a:solidFill>
                <a:latin typeface="Garamond" panose="02020404030301010803" pitchFamily="18" charset="0"/>
              </a:rPr>
              <a:t>those who take Christ take peace,</a:t>
            </a:r>
            <a:br>
              <a:rPr lang="en-GB" sz="2400" dirty="0">
                <a:solidFill>
                  <a:schemeClr val="accent5">
                    <a:lumMod val="75000"/>
                  </a:schemeClr>
                </a:solidFill>
                <a:latin typeface="Garamond" panose="02020404030301010803" pitchFamily="18" charset="0"/>
              </a:rPr>
            </a:br>
            <a:r>
              <a:rPr lang="en-GB" sz="2400" dirty="0">
                <a:solidFill>
                  <a:schemeClr val="accent5">
                    <a:lumMod val="75000"/>
                  </a:schemeClr>
                </a:solidFill>
                <a:latin typeface="Garamond" panose="02020404030301010803" pitchFamily="18" charset="0"/>
              </a:rPr>
              <a:t>and </a:t>
            </a:r>
            <a:r>
              <a:rPr lang="en-GB" sz="2400" dirty="0" err="1">
                <a:solidFill>
                  <a:schemeClr val="accent5">
                    <a:lumMod val="75000"/>
                  </a:schemeClr>
                </a:solidFill>
                <a:latin typeface="Garamond" panose="02020404030301010803" pitchFamily="18" charset="0"/>
              </a:rPr>
              <a:t>welldoing</a:t>
            </a:r>
            <a:r>
              <a:rPr lang="en-GB" sz="2400" dirty="0">
                <a:solidFill>
                  <a:schemeClr val="accent5">
                    <a:lumMod val="75000"/>
                  </a:schemeClr>
                </a:solidFill>
                <a:latin typeface="Garamond" panose="02020404030301010803" pitchFamily="18" charset="0"/>
              </a:rPr>
              <a:t> is the best wellbeing.</a:t>
            </a:r>
            <a:endParaRPr lang="en-GB" sz="2400" dirty="0" smtClean="0">
              <a:solidFill>
                <a:schemeClr val="accent5">
                  <a:lumMod val="75000"/>
                </a:schemeClr>
              </a:solidFill>
              <a:latin typeface="Garamond" panose="02020404030301010803" pitchFamily="18" charset="0"/>
            </a:endParaRPr>
          </a:p>
        </p:txBody>
      </p:sp>
    </p:spTree>
    <p:extLst>
      <p:ext uri="{BB962C8B-B14F-4D97-AF65-F5344CB8AC3E}">
        <p14:creationId xmlns:p14="http://schemas.microsoft.com/office/powerpoint/2010/main" val="321291179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0" name="Text Box 2"/>
          <p:cNvSpPr txBox="1">
            <a:spLocks noChangeArrowheads="1"/>
          </p:cNvSpPr>
          <p:nvPr/>
        </p:nvSpPr>
        <p:spPr bwMode="auto">
          <a:xfrm>
            <a:off x="428018" y="220981"/>
            <a:ext cx="11311544" cy="769441"/>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r>
              <a:rPr lang="en-GB" sz="4400" dirty="0" smtClean="0">
                <a:latin typeface="Garamond" panose="02020404030301010803" pitchFamily="18" charset="0"/>
              </a:rPr>
              <a:t>HOW CAN YOU SHOW LOVE?</a:t>
            </a:r>
            <a:endParaRPr lang="en-GB" sz="4400" dirty="0">
              <a:latin typeface="Garamond" panose="02020404030301010803" pitchFamily="18" charset="0"/>
            </a:endParaRPr>
          </a:p>
        </p:txBody>
      </p:sp>
      <p:pic>
        <p:nvPicPr>
          <p:cNvPr id="15" name="Picture 14"/>
          <p:cNvPicPr>
            <a:picLocks noChangeAspect="1"/>
          </p:cNvPicPr>
          <p:nvPr/>
        </p:nvPicPr>
        <p:blipFill rotWithShape="1">
          <a:blip r:embed="rId3"/>
          <a:srcRect l="3818" t="13756" r="72613" b="65089"/>
          <a:stretch/>
        </p:blipFill>
        <p:spPr>
          <a:xfrm>
            <a:off x="6705963" y="5627536"/>
            <a:ext cx="2322014" cy="1171806"/>
          </a:xfrm>
          <a:prstGeom prst="rect">
            <a:avLst/>
          </a:prstGeom>
        </p:spPr>
      </p:pic>
      <p:sp>
        <p:nvSpPr>
          <p:cNvPr id="8" name="TextBox 7"/>
          <p:cNvSpPr txBox="1"/>
          <p:nvPr/>
        </p:nvSpPr>
        <p:spPr>
          <a:xfrm>
            <a:off x="815141" y="1479680"/>
            <a:ext cx="9901277" cy="1569660"/>
          </a:xfrm>
          <a:prstGeom prst="rect">
            <a:avLst/>
          </a:prstGeom>
          <a:noFill/>
        </p:spPr>
        <p:txBody>
          <a:bodyPr wrap="square" rtlCol="0">
            <a:spAutoFit/>
          </a:bodyPr>
          <a:lstStyle/>
          <a:p>
            <a:pPr algn="ctr"/>
            <a:r>
              <a:rPr lang="en-GB" sz="4800" dirty="0" smtClean="0">
                <a:solidFill>
                  <a:schemeClr val="accent1">
                    <a:lumMod val="50000"/>
                  </a:schemeClr>
                </a:solidFill>
                <a:latin typeface="Garamond" panose="02020404030301010803" pitchFamily="18" charset="0"/>
              </a:rPr>
              <a:t>How are you going to open your hearts to God and help others? </a:t>
            </a:r>
          </a:p>
        </p:txBody>
      </p:sp>
      <p:pic>
        <p:nvPicPr>
          <p:cNvPr id="3" name="Picture 2"/>
          <p:cNvPicPr>
            <a:picLocks noChangeAspect="1"/>
          </p:cNvPicPr>
          <p:nvPr/>
        </p:nvPicPr>
        <p:blipFill>
          <a:blip r:embed="rId4"/>
          <a:stretch>
            <a:fillRect/>
          </a:stretch>
        </p:blipFill>
        <p:spPr>
          <a:xfrm>
            <a:off x="0" y="5701348"/>
            <a:ext cx="3962400" cy="1152525"/>
          </a:xfrm>
          <a:prstGeom prst="rect">
            <a:avLst/>
          </a:prstGeom>
        </p:spPr>
      </p:pic>
      <p:pic>
        <p:nvPicPr>
          <p:cNvPr id="9" name="Picture 8"/>
          <p:cNvPicPr>
            <a:picLocks noChangeAspect="1"/>
          </p:cNvPicPr>
          <p:nvPr/>
        </p:nvPicPr>
        <p:blipFill>
          <a:blip r:embed="rId5"/>
          <a:stretch>
            <a:fillRect/>
          </a:stretch>
        </p:blipFill>
        <p:spPr>
          <a:xfrm>
            <a:off x="3943937" y="5742982"/>
            <a:ext cx="2762026" cy="1137835"/>
          </a:xfrm>
          <a:prstGeom prst="rect">
            <a:avLst/>
          </a:prstGeom>
        </p:spPr>
      </p:pic>
      <p:pic>
        <p:nvPicPr>
          <p:cNvPr id="12" name="Picture 11"/>
          <p:cNvPicPr>
            <a:picLocks noChangeAspect="1"/>
          </p:cNvPicPr>
          <p:nvPr/>
        </p:nvPicPr>
        <p:blipFill>
          <a:blip r:embed="rId6"/>
          <a:stretch>
            <a:fillRect/>
          </a:stretch>
        </p:blipFill>
        <p:spPr>
          <a:xfrm>
            <a:off x="428018" y="4101148"/>
            <a:ext cx="2857500" cy="1600200"/>
          </a:xfrm>
          <a:prstGeom prst="rect">
            <a:avLst/>
          </a:prstGeom>
        </p:spPr>
      </p:pic>
      <p:pic>
        <p:nvPicPr>
          <p:cNvPr id="14" name="Picture 13"/>
          <p:cNvPicPr>
            <a:picLocks noChangeAspect="1"/>
          </p:cNvPicPr>
          <p:nvPr/>
        </p:nvPicPr>
        <p:blipFill>
          <a:blip r:embed="rId7"/>
          <a:stretch>
            <a:fillRect/>
          </a:stretch>
        </p:blipFill>
        <p:spPr>
          <a:xfrm>
            <a:off x="3943937" y="4142782"/>
            <a:ext cx="2847975" cy="1600200"/>
          </a:xfrm>
          <a:prstGeom prst="rect">
            <a:avLst/>
          </a:prstGeom>
        </p:spPr>
      </p:pic>
      <p:pic>
        <p:nvPicPr>
          <p:cNvPr id="16" name="Picture 15"/>
          <p:cNvPicPr>
            <a:picLocks noChangeAspect="1"/>
          </p:cNvPicPr>
          <p:nvPr/>
        </p:nvPicPr>
        <p:blipFill>
          <a:blip r:embed="rId8"/>
          <a:stretch>
            <a:fillRect/>
          </a:stretch>
        </p:blipFill>
        <p:spPr>
          <a:xfrm>
            <a:off x="9027977" y="4101148"/>
            <a:ext cx="3102291" cy="1752986"/>
          </a:xfrm>
          <a:prstGeom prst="rect">
            <a:avLst/>
          </a:prstGeom>
        </p:spPr>
      </p:pic>
      <p:pic>
        <p:nvPicPr>
          <p:cNvPr id="17" name="Picture 16"/>
          <p:cNvPicPr>
            <a:picLocks noChangeAspect="1"/>
          </p:cNvPicPr>
          <p:nvPr/>
        </p:nvPicPr>
        <p:blipFill>
          <a:blip r:embed="rId9"/>
          <a:stretch>
            <a:fillRect/>
          </a:stretch>
        </p:blipFill>
        <p:spPr>
          <a:xfrm>
            <a:off x="7364382" y="4051140"/>
            <a:ext cx="1722769" cy="1843216"/>
          </a:xfrm>
          <a:prstGeom prst="rect">
            <a:avLst/>
          </a:prstGeom>
        </p:spPr>
      </p:pic>
    </p:spTree>
    <p:extLst>
      <p:ext uri="{BB962C8B-B14F-4D97-AF65-F5344CB8AC3E}">
        <p14:creationId xmlns:p14="http://schemas.microsoft.com/office/powerpoint/2010/main" val="408769531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542589"/>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22</a:t>
            </a:r>
            <a:r>
              <a:rPr lang="en-GB" sz="2800" baseline="30000" dirty="0" smtClean="0">
                <a:solidFill>
                  <a:schemeClr val="accent4">
                    <a:lumMod val="75000"/>
                  </a:schemeClr>
                </a:solidFill>
                <a:latin typeface="Garamond" panose="02020404030301010803" pitchFamily="18" charset="0"/>
              </a:rPr>
              <a:t>nd</a:t>
            </a:r>
            <a:r>
              <a:rPr lang="en-GB" sz="2800" dirty="0" smtClean="0">
                <a:solidFill>
                  <a:schemeClr val="accent4">
                    <a:lumMod val="75000"/>
                  </a:schemeClr>
                </a:solidFill>
                <a:latin typeface="Garamond" panose="02020404030301010803" pitchFamily="18" charset="0"/>
              </a:rPr>
              <a:t> March 2021</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6" y="4714708"/>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smtClean="0">
                <a:latin typeface="Garamond" panose="02020404030301010803" pitchFamily="18" charset="0"/>
              </a:rPr>
              <a:t>~ “Looking forward to </a:t>
            </a:r>
            <a:r>
              <a:rPr lang="en-GB" sz="4400" dirty="0">
                <a:latin typeface="Garamond" panose="02020404030301010803" pitchFamily="18" charset="0"/>
              </a:rPr>
              <a:t>E</a:t>
            </a:r>
            <a:r>
              <a:rPr lang="en-GB" sz="4400" dirty="0" smtClean="0">
                <a:latin typeface="Garamond" panose="02020404030301010803" pitchFamily="18" charset="0"/>
              </a:rPr>
              <a:t>aster”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9" y="1950624"/>
            <a:ext cx="2360295" cy="2402205"/>
          </a:xfrm>
          <a:prstGeom prst="rect">
            <a:avLst/>
          </a:prstGeom>
          <a:noFill/>
          <a:ln>
            <a:noFill/>
          </a:ln>
          <a:extLst>
            <a:ext uri="{53640926-AAD7-44D8-BBD7-CCE9431645EC}">
              <a14:shadowObscured xmlns:a14="http://schemas.microsoft.com/office/drawing/2010/main"/>
            </a:ext>
          </a:extLst>
        </p:spPr>
      </p:pic>
      <p:pic>
        <p:nvPicPr>
          <p:cNvPr id="12" name="Picture 11"/>
          <p:cNvPicPr>
            <a:picLocks noChangeAspect="1"/>
          </p:cNvPicPr>
          <p:nvPr/>
        </p:nvPicPr>
        <p:blipFill>
          <a:blip r:embed="rId4"/>
          <a:stretch>
            <a:fillRect/>
          </a:stretch>
        </p:blipFill>
        <p:spPr>
          <a:xfrm>
            <a:off x="3356975" y="1809813"/>
            <a:ext cx="6281803" cy="2871025"/>
          </a:xfrm>
          <a:prstGeom prst="rect">
            <a:avLst/>
          </a:prstGeom>
        </p:spPr>
      </p:pic>
    </p:spTree>
    <p:extLst>
      <p:ext uri="{BB962C8B-B14F-4D97-AF65-F5344CB8AC3E}">
        <p14:creationId xmlns:p14="http://schemas.microsoft.com/office/powerpoint/2010/main" val="28696846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676</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The Synoptic Problem</vt:lpstr>
      <vt:lpstr>PowerPoint Presentation</vt:lpstr>
      <vt:lpstr>The Magnificat                   </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124</cp:revision>
  <dcterms:created xsi:type="dcterms:W3CDTF">2019-09-06T14:56:38Z</dcterms:created>
  <dcterms:modified xsi:type="dcterms:W3CDTF">2021-03-10T14:23:54Z</dcterms:modified>
</cp:coreProperties>
</file>