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8" r:id="rId4"/>
    <p:sldId id="259" r:id="rId5"/>
    <p:sldId id="294" r:id="rId6"/>
    <p:sldId id="272" r:id="rId7"/>
    <p:sldId id="273" r:id="rId8"/>
    <p:sldId id="29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660"/>
  </p:normalViewPr>
  <p:slideViewPr>
    <p:cSldViewPr snapToGrid="0">
      <p:cViewPr varScale="1">
        <p:scale>
          <a:sx n="62" d="100"/>
          <a:sy n="62" d="100"/>
        </p:scale>
        <p:origin x="84" y="10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19/04/2021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19/04/2021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19/04/2021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19/04/2021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45919"/>
            <a:ext cx="9144000" cy="1655762"/>
          </a:xfrm>
        </p:spPr>
        <p:txBody>
          <a:bodyPr>
            <a:normAutofit/>
          </a:bodyPr>
          <a:lstStyle/>
          <a:p>
            <a:r>
              <a:rPr lang="en-GB" sz="2800" dirty="0" smtClean="0">
                <a:solidFill>
                  <a:schemeClr val="accent4">
                    <a:lumMod val="75000"/>
                  </a:schemeClr>
                </a:solidFill>
                <a:latin typeface="Garamond" panose="02020404030301010803" pitchFamily="18" charset="0"/>
              </a:rPr>
              <a:t>Monday 30</a:t>
            </a:r>
            <a:r>
              <a:rPr lang="en-GB" sz="2800" baseline="30000" dirty="0" smtClean="0">
                <a:solidFill>
                  <a:schemeClr val="accent4">
                    <a:lumMod val="75000"/>
                  </a:schemeClr>
                </a:solidFill>
                <a:latin typeface="Garamond" panose="02020404030301010803" pitchFamily="18" charset="0"/>
              </a:rPr>
              <a:t>th</a:t>
            </a:r>
            <a:r>
              <a:rPr lang="en-GB" sz="2800" dirty="0" smtClean="0">
                <a:solidFill>
                  <a:schemeClr val="accent4">
                    <a:lumMod val="75000"/>
                  </a:schemeClr>
                </a:solidFill>
                <a:latin typeface="Garamond" panose="02020404030301010803" pitchFamily="18" charset="0"/>
              </a:rPr>
              <a:t> November 2020</a:t>
            </a:r>
            <a:endParaRPr lang="en-GB" sz="2800" dirty="0">
              <a:solidFill>
                <a:schemeClr val="accent4">
                  <a:lumMod val="75000"/>
                </a:schemeClr>
              </a:solidFill>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smtClean="0">
                <a:solidFill>
                  <a:schemeClr val="accent1">
                    <a:lumMod val="50000"/>
                  </a:schemeClr>
                </a:solidFill>
              </a:rPr>
              <a:t>Brentwood Diocese Education Service</a:t>
            </a:r>
            <a:endParaRPr lang="en-GB" b="1" dirty="0">
              <a:solidFill>
                <a:schemeClr val="accent1">
                  <a:lumMod val="50000"/>
                </a:schemeClr>
              </a:solidFill>
            </a:endParaRPr>
          </a:p>
        </p:txBody>
      </p:sp>
      <p:sp>
        <p:nvSpPr>
          <p:cNvPr id="9" name="Subtitle 2"/>
          <p:cNvSpPr txBox="1">
            <a:spLocks/>
          </p:cNvSpPr>
          <p:nvPr/>
        </p:nvSpPr>
        <p:spPr>
          <a:xfrm>
            <a:off x="1824447" y="4606013"/>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latin typeface="Garamond" panose="02020404030301010803" pitchFamily="18" charset="0"/>
              </a:rPr>
              <a:t>~ “Mary arose and went with haste” ~</a:t>
            </a:r>
            <a:endParaRPr lang="en-GB" sz="4400" dirty="0">
              <a:latin typeface="Garamond" panose="02020404030301010803" pitchFamily="18" charset="0"/>
            </a:endParaRP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smtClean="0">
                <a:solidFill>
                  <a:schemeClr val="accent4">
                    <a:lumMod val="75000"/>
                  </a:schemeClr>
                </a:solidFill>
                <a:latin typeface="Garamond" panose="02020404030301010803" pitchFamily="18" charset="0"/>
              </a:rPr>
              <a:t>Looking Forward</a:t>
            </a:r>
            <a:endParaRPr lang="en-GB" sz="9600" dirty="0">
              <a:solidFill>
                <a:schemeClr val="accent4">
                  <a:lumMod val="75000"/>
                </a:schemeClr>
              </a:solidFill>
              <a:latin typeface="Garamond" panose="02020404030301010803" pitchFamily="18" charset="0"/>
            </a:endParaRPr>
          </a:p>
        </p:txBody>
      </p:sp>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644299" y="1950624"/>
            <a:ext cx="2360295" cy="2402205"/>
          </a:xfrm>
          <a:prstGeom prst="rect">
            <a:avLst/>
          </a:prstGeom>
          <a:noFill/>
          <a:ln>
            <a:noFill/>
          </a:ln>
          <a:extLst>
            <a:ext uri="{53640926-AAD7-44D8-BBD7-CCE9431645EC}">
              <a14:shadowObscured xmlns:a14="http://schemas.microsoft.com/office/drawing/2010/main"/>
            </a:ext>
          </a:extLst>
        </p:spPr>
      </p:pic>
      <p:pic>
        <p:nvPicPr>
          <p:cNvPr id="2" name="Picture 1"/>
          <p:cNvPicPr>
            <a:picLocks noChangeAspect="1"/>
          </p:cNvPicPr>
          <p:nvPr/>
        </p:nvPicPr>
        <p:blipFill rotWithShape="1">
          <a:blip r:embed="rId4"/>
          <a:srcRect l="7907" t="29197" r="36575" b="37798"/>
          <a:stretch/>
        </p:blipFill>
        <p:spPr>
          <a:xfrm>
            <a:off x="4222031" y="1985504"/>
            <a:ext cx="7082738" cy="2367325"/>
          </a:xfrm>
          <a:prstGeom prst="rect">
            <a:avLst/>
          </a:prstGeom>
        </p:spPr>
      </p:pic>
    </p:spTree>
    <p:extLst>
      <p:ext uri="{BB962C8B-B14F-4D97-AF65-F5344CB8AC3E}">
        <p14:creationId xmlns:p14="http://schemas.microsoft.com/office/powerpoint/2010/main" val="1709006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38199" y="2171261"/>
            <a:ext cx="10461171" cy="41406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2400" dirty="0">
                <a:effectLst/>
                <a:latin typeface="Garamond" panose="02020404030301010803" pitchFamily="18" charset="0"/>
                <a:ea typeface="Calibri" panose="020F0502020204030204" pitchFamily="34" charset="0"/>
                <a:cs typeface="Times New Roman" panose="02020603050405020304" pitchFamily="18" charset="0"/>
              </a:rPr>
              <a:t>In June 2019 Pope Francis announced that the theme for the next World Youth Day, in Lisbon in </a:t>
            </a:r>
            <a:r>
              <a:rPr lang="en-GB" sz="2400" dirty="0" smtClean="0">
                <a:effectLst/>
                <a:latin typeface="Garamond" panose="02020404030301010803" pitchFamily="18" charset="0"/>
                <a:ea typeface="Calibri" panose="020F0502020204030204" pitchFamily="34" charset="0"/>
                <a:cs typeface="Times New Roman" panose="02020603050405020304" pitchFamily="18" charset="0"/>
              </a:rPr>
              <a:t>2022</a:t>
            </a:r>
            <a:r>
              <a:rPr lang="en-GB" sz="2400" dirty="0" smtClean="0">
                <a:solidFill>
                  <a:srgbClr val="FF0000"/>
                </a:solidFill>
                <a:effectLst/>
                <a:latin typeface="Garamond" panose="02020404030301010803" pitchFamily="18" charset="0"/>
                <a:ea typeface="Calibri" panose="020F0502020204030204" pitchFamily="34" charset="0"/>
                <a:cs typeface="Times New Roman" panose="02020603050405020304" pitchFamily="18" charset="0"/>
              </a:rPr>
              <a:t>*</a:t>
            </a:r>
            <a:r>
              <a:rPr lang="en-GB" sz="2400" dirty="0" smtClean="0">
                <a:effectLst/>
                <a:latin typeface="Garamond" panose="02020404030301010803" pitchFamily="18" charset="0"/>
                <a:ea typeface="Calibri" panose="020F0502020204030204" pitchFamily="34" charset="0"/>
                <a:cs typeface="Times New Roman" panose="02020603050405020304" pitchFamily="18" charset="0"/>
              </a:rPr>
              <a:t>, </a:t>
            </a:r>
            <a:r>
              <a:rPr lang="en-GB" sz="2400" dirty="0">
                <a:effectLst/>
                <a:latin typeface="Garamond" panose="02020404030301010803" pitchFamily="18" charset="0"/>
                <a:ea typeface="Calibri" panose="020F0502020204030204" pitchFamily="34" charset="0"/>
                <a:cs typeface="Times New Roman" panose="02020603050405020304" pitchFamily="18" charset="0"/>
              </a:rPr>
              <a:t>would be “Mary arose and went with haste”.  Mary was a young Jewish girl who had had the deepest experience : the Angel appeared to her and announced that she would bear the Son of God.  The angel left her (Luke 1 : 38 and the very next thing that she did (Luke 1 : 39) was to :       </a:t>
            </a:r>
            <a:endParaRPr lang="en-GB" sz="2400" dirty="0" smtClean="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GB" sz="2400" dirty="0" smtClean="0">
                <a:effectLst/>
                <a:latin typeface="Garamond" panose="02020404030301010803" pitchFamily="18" charset="0"/>
                <a:ea typeface="Calibri" panose="020F0502020204030204" pitchFamily="34" charset="0"/>
                <a:cs typeface="Times New Roman" panose="02020603050405020304" pitchFamily="18" charset="0"/>
              </a:rPr>
              <a:t>    </a:t>
            </a:r>
            <a:r>
              <a:rPr lang="en-GB" sz="2400" dirty="0" smtClean="0">
                <a:solidFill>
                  <a:srgbClr val="FFFFFF"/>
                </a:solidFill>
                <a:effectLst/>
                <a:latin typeface="Garamond" panose="02020404030301010803" pitchFamily="18" charset="0"/>
                <a:ea typeface="Calibri" panose="020F0502020204030204" pitchFamily="34" charset="0"/>
                <a:cs typeface="Times New Roman" panose="02020603050405020304" pitchFamily="18" charset="0"/>
              </a:rPr>
              <a:t>XXXXXXXXX           </a:t>
            </a:r>
            <a:r>
              <a:rPr lang="en-GB" sz="3200" dirty="0" smtClean="0">
                <a:effectLst/>
                <a:latin typeface="Garamond" panose="02020404030301010803" pitchFamily="18" charset="0"/>
                <a:ea typeface="Calibri" panose="020F0502020204030204" pitchFamily="34" charset="0"/>
                <a:cs typeface="Times New Roman" panose="02020603050405020304" pitchFamily="18" charset="0"/>
              </a:rPr>
              <a:t>GET </a:t>
            </a:r>
            <a:r>
              <a:rPr lang="en-GB" sz="3200" dirty="0">
                <a:effectLst/>
                <a:latin typeface="Garamond" panose="02020404030301010803" pitchFamily="18" charset="0"/>
                <a:ea typeface="Calibri" panose="020F0502020204030204" pitchFamily="34" charset="0"/>
                <a:cs typeface="Times New Roman" panose="02020603050405020304" pitchFamily="18" charset="0"/>
              </a:rPr>
              <a:t>UP AND GO                                     </a:t>
            </a:r>
            <a:r>
              <a:rPr lang="en-GB" sz="2400" dirty="0">
                <a:solidFill>
                  <a:srgbClr val="FFFFFF"/>
                </a:solidFill>
                <a:effectLst/>
                <a:latin typeface="Garamond" panose="02020404030301010803" pitchFamily="18" charset="0"/>
                <a:ea typeface="Calibri" panose="020F0502020204030204" pitchFamily="34" charset="0"/>
                <a:cs typeface="Times New Roman" panose="02020603050405020304" pitchFamily="18" charset="0"/>
              </a:rPr>
              <a:t>X</a:t>
            </a:r>
            <a:r>
              <a:rPr lang="en-GB" sz="24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2400" dirty="0" smtClean="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GB" sz="2400" dirty="0" smtClean="0">
                <a:effectLst/>
                <a:latin typeface="Garamond" panose="02020404030301010803" pitchFamily="18" charset="0"/>
                <a:ea typeface="Calibri" panose="020F0502020204030204" pitchFamily="34" charset="0"/>
                <a:cs typeface="Times New Roman" panose="02020603050405020304" pitchFamily="18" charset="0"/>
              </a:rPr>
              <a:t>to </a:t>
            </a:r>
            <a:r>
              <a:rPr lang="en-GB" sz="2400" dirty="0">
                <a:effectLst/>
                <a:latin typeface="Garamond" panose="02020404030301010803" pitchFamily="18" charset="0"/>
                <a:ea typeface="Calibri" panose="020F0502020204030204" pitchFamily="34" charset="0"/>
                <a:cs typeface="Times New Roman" panose="02020603050405020304" pitchFamily="18" charset="0"/>
              </a:rPr>
              <a:t>tell the news to her cousin Elizabeth in a faraway town in Judah, some three days’ journey away.  She didn’t hesitate, she got up and went straight away to begin sharing her own personal good news which would be turn out to be Good News for everyone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9944100" y="6151605"/>
            <a:ext cx="1120140" cy="369332"/>
          </a:xfrm>
          <a:prstGeom prst="rect">
            <a:avLst/>
          </a:prstGeom>
          <a:solidFill>
            <a:schemeClr val="bg1"/>
          </a:solidFill>
        </p:spPr>
        <p:txBody>
          <a:bodyPr wrap="square" rtlCol="0">
            <a:spAutoFit/>
          </a:bodyPr>
          <a:lstStyle/>
          <a:p>
            <a:endParaRPr lang="en-GB"/>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1" name="Text Box 2"/>
          <p:cNvSpPr txBox="1">
            <a:spLocks noChangeArrowheads="1"/>
          </p:cNvSpPr>
          <p:nvPr/>
        </p:nvSpPr>
        <p:spPr bwMode="auto">
          <a:xfrm>
            <a:off x="838199" y="244172"/>
            <a:ext cx="10461171" cy="179363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400" dirty="0">
                <a:effectLst/>
                <a:latin typeface="Garamond" panose="02020404030301010803" pitchFamily="18" charset="0"/>
                <a:ea typeface="Calibri" panose="020F0502020204030204" pitchFamily="34" charset="0"/>
                <a:cs typeface="Times New Roman" panose="02020603050405020304" pitchFamily="18" charset="0"/>
              </a:rPr>
              <a:t>“Mary arose and went with haste”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5400" dirty="0">
                <a:effectLst/>
                <a:latin typeface="Garamond" panose="02020404030301010803" pitchFamily="18" charset="0"/>
                <a:ea typeface="Calibri" panose="020F0502020204030204" pitchFamily="34" charset="0"/>
                <a:cs typeface="Times New Roman" panose="02020603050405020304" pitchFamily="18" charset="0"/>
              </a:rPr>
              <a:t>(Luke 1 : 39)</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838199" y="6389276"/>
            <a:ext cx="4661264" cy="369332"/>
          </a:xfrm>
          <a:prstGeom prst="rect">
            <a:avLst/>
          </a:prstGeom>
          <a:noFill/>
        </p:spPr>
        <p:txBody>
          <a:bodyPr wrap="square" rtlCol="0">
            <a:spAutoFit/>
          </a:bodyPr>
          <a:lstStyle/>
          <a:p>
            <a:r>
              <a:rPr lang="en-GB"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 now </a:t>
            </a:r>
            <a:r>
              <a:rPr lang="en-GB" dirty="0">
                <a:solidFill>
                  <a:srgbClr val="FF0000"/>
                </a:solidFill>
                <a:latin typeface="Garamond" panose="02020404030301010803" pitchFamily="18" charset="0"/>
                <a:ea typeface="Calibri" panose="020F0502020204030204" pitchFamily="34" charset="0"/>
                <a:cs typeface="Times New Roman" panose="02020603050405020304" pitchFamily="18" charset="0"/>
              </a:rPr>
              <a:t>moved to </a:t>
            </a:r>
            <a:r>
              <a:rPr lang="en-GB"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2023 due to </a:t>
            </a:r>
            <a:r>
              <a:rPr lang="en-GB" dirty="0" err="1"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Covid</a:t>
            </a:r>
            <a:r>
              <a:rPr lang="en-GB"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 19</a:t>
            </a:r>
            <a:endParaRPr lang="en-GB" dirty="0"/>
          </a:p>
        </p:txBody>
      </p:sp>
    </p:spTree>
    <p:extLst>
      <p:ext uri="{BB962C8B-B14F-4D97-AF65-F5344CB8AC3E}">
        <p14:creationId xmlns:p14="http://schemas.microsoft.com/office/powerpoint/2010/main" val="83571431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sz="half" idx="1"/>
          </p:nvPr>
        </p:nvSpPr>
        <p:spPr>
          <a:xfrm>
            <a:off x="4940300" y="1859184"/>
            <a:ext cx="6799262" cy="3824468"/>
          </a:xfrm>
        </p:spPr>
        <p:txBody>
          <a:bodyPr>
            <a:normAutofit/>
          </a:bodyPr>
          <a:lstStyle/>
          <a:p>
            <a:pPr marL="0" indent="0" eaLnBrk="1" hangingPunct="1">
              <a:buNone/>
            </a:pPr>
            <a:endParaRPr lang="en-GB" altLang="en-US" dirty="0" smtClean="0">
              <a:latin typeface="Garamond" panose="02020404030301010803" pitchFamily="18" charset="0"/>
            </a:endParaRPr>
          </a:p>
          <a:p>
            <a:pPr marL="0" indent="0" eaLnBrk="1" hangingPunct="1">
              <a:buNone/>
            </a:pPr>
            <a:endParaRPr lang="en-GB" altLang="en-US" dirty="0" smtClean="0">
              <a:latin typeface="Garamond" panose="02020404030301010803" pitchFamily="18" charset="0"/>
            </a:endParaRPr>
          </a:p>
        </p:txBody>
      </p:sp>
      <p:sp>
        <p:nvSpPr>
          <p:cNvPr id="5" name="Title 1"/>
          <p:cNvSpPr txBox="1">
            <a:spLocks/>
          </p:cNvSpPr>
          <p:nvPr/>
        </p:nvSpPr>
        <p:spPr>
          <a:xfrm>
            <a:off x="666207" y="254646"/>
            <a:ext cx="1082253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smtClean="0">
                <a:solidFill>
                  <a:schemeClr val="accent4">
                    <a:lumMod val="75000"/>
                  </a:schemeClr>
                </a:solidFill>
                <a:latin typeface="Garamond" panose="02020404030301010803" pitchFamily="18" charset="0"/>
              </a:rPr>
              <a:t>Preparing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340043" y="185918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3931579" y="2294504"/>
            <a:ext cx="7422220" cy="2554545"/>
          </a:xfrm>
          <a:prstGeom prst="rect">
            <a:avLst/>
          </a:prstGeom>
          <a:noFill/>
        </p:spPr>
        <p:txBody>
          <a:bodyPr wrap="square" rtlCol="0">
            <a:spAutoFit/>
          </a:bodyPr>
          <a:lstStyle/>
          <a:p>
            <a:pPr algn="just"/>
            <a:r>
              <a:rPr lang="en-GB" sz="4000" dirty="0" smtClean="0">
                <a:latin typeface="Garamond" panose="02020404030301010803" pitchFamily="18" charset="0"/>
              </a:rPr>
              <a:t>“Cultivate </a:t>
            </a:r>
            <a:r>
              <a:rPr lang="en-GB" sz="4000" dirty="0">
                <a:latin typeface="Garamond" panose="02020404030301010803" pitchFamily="18" charset="0"/>
              </a:rPr>
              <a:t>and bear witness to the hope, generosity, and solidarity that we all need in this difficult time</a:t>
            </a:r>
            <a:r>
              <a:rPr lang="en-GB" sz="4000" dirty="0" smtClean="0">
                <a:latin typeface="Garamond" panose="02020404030301010803" pitchFamily="18" charset="0"/>
              </a:rPr>
              <a:t>.”</a:t>
            </a:r>
          </a:p>
          <a:p>
            <a:pPr algn="r"/>
            <a:endParaRPr lang="en-GB" sz="2000" dirty="0" smtClean="0">
              <a:latin typeface="Garamond" panose="02020404030301010803" pitchFamily="18" charset="0"/>
            </a:endParaRPr>
          </a:p>
          <a:p>
            <a:pPr algn="r"/>
            <a:r>
              <a:rPr lang="en-GB" sz="2000" dirty="0" smtClean="0">
                <a:latin typeface="Garamond" panose="02020404030301010803" pitchFamily="18" charset="0"/>
              </a:rPr>
              <a:t>- Pope Francis to the young people of the world</a:t>
            </a:r>
            <a:endParaRPr lang="en-GB" sz="2000"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smtClean="0">
                <a:ln>
                  <a:noFill/>
                </a:ln>
              </a:rPr>
              <a:t>The Synoptic Problem</a:t>
            </a:r>
          </a:p>
        </p:txBody>
      </p:sp>
      <p:sp>
        <p:nvSpPr>
          <p:cNvPr id="17411" name="Rectangle 3"/>
          <p:cNvSpPr>
            <a:spLocks noGrp="1" noChangeArrowheads="1"/>
          </p:cNvSpPr>
          <p:nvPr>
            <p:ph sz="half" idx="1"/>
          </p:nvPr>
        </p:nvSpPr>
        <p:spPr>
          <a:xfrm>
            <a:off x="822960" y="2414916"/>
            <a:ext cx="9890396" cy="3816894"/>
          </a:xfrm>
        </p:spPr>
        <p:txBody>
          <a:bodyPr>
            <a:normAutofit fontScale="62500" lnSpcReduction="20000"/>
          </a:bodyPr>
          <a:lstStyle/>
          <a:p>
            <a:pPr eaLnBrk="1" hangingPunct="1">
              <a:lnSpc>
                <a:spcPct val="80000"/>
              </a:lnSpc>
              <a:buFontTx/>
              <a:buNone/>
              <a:defRPr/>
            </a:pPr>
            <a:r>
              <a:rPr lang="en-GB" altLang="en-US" sz="4000" dirty="0">
                <a:latin typeface="Garamond" panose="02020404030301010803" pitchFamily="18" charset="0"/>
              </a:rPr>
              <a:t> </a:t>
            </a:r>
          </a:p>
        </p:txBody>
      </p:sp>
      <p:sp>
        <p:nvSpPr>
          <p:cNvPr id="18436" name="Rectangle 4"/>
          <p:cNvSpPr>
            <a:spLocks noGrp="1" noChangeArrowheads="1"/>
          </p:cNvSpPr>
          <p:nvPr>
            <p:ph sz="half" idx="2"/>
          </p:nvPr>
        </p:nvSpPr>
        <p:spPr>
          <a:xfrm flipV="1">
            <a:off x="8112125" y="3716338"/>
            <a:ext cx="946150" cy="146050"/>
          </a:xfrm>
        </p:spPr>
        <p:txBody>
          <a:bodyPr rtlCol="0">
            <a:normAutofit fontScale="62500" lnSpcReduction="20000"/>
          </a:bodyPr>
          <a:lstStyle/>
          <a:p>
            <a:pPr eaLnBrk="1" fontAlgn="auto" hangingPunct="1">
              <a:lnSpc>
                <a:spcPct val="80000"/>
              </a:lnSpc>
              <a:buFont typeface="Arial"/>
              <a:buChar char="•"/>
              <a:defRPr/>
            </a:pPr>
            <a:endParaRPr lang="en-US" altLang="en-US" sz="800">
              <a:solidFill>
                <a:schemeClr val="tx1">
                  <a:lumMod val="85000"/>
                  <a:lumOff val="15000"/>
                </a:schemeClr>
              </a:solidFill>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smtClean="0">
                <a:solidFill>
                  <a:schemeClr val="accent4">
                    <a:lumMod val="75000"/>
                  </a:schemeClr>
                </a:solidFill>
                <a:latin typeface="Garamond" panose="02020404030301010803" pitchFamily="18" charset="0"/>
              </a:rPr>
              <a:t>In Sunday’s Gospel Reading  …</a:t>
            </a:r>
            <a:endParaRPr lang="en-GB" sz="60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2650445" y="2507924"/>
            <a:ext cx="8703354" cy="350513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latin typeface="Garamond" panose="02020404030301010803" pitchFamily="18" charset="0"/>
              </a:rPr>
              <a:t> 29</a:t>
            </a:r>
            <a:r>
              <a:rPr lang="en-GB" b="1" baseline="30000" dirty="0">
                <a:latin typeface="Garamond" panose="02020404030301010803" pitchFamily="18" charset="0"/>
              </a:rPr>
              <a:t>th</a:t>
            </a:r>
            <a:r>
              <a:rPr lang="en-GB" b="1" dirty="0">
                <a:latin typeface="Garamond" panose="02020404030301010803" pitchFamily="18" charset="0"/>
              </a:rPr>
              <a:t> November 2020</a:t>
            </a:r>
            <a:r>
              <a:rPr lang="en-GB" dirty="0">
                <a:latin typeface="Garamond" panose="02020404030301010803" pitchFamily="18" charset="0"/>
              </a:rPr>
              <a:t> : </a:t>
            </a:r>
            <a:r>
              <a:rPr lang="en-GB" dirty="0" smtClean="0">
                <a:latin typeface="Garamond" panose="02020404030301010803" pitchFamily="18" charset="0"/>
              </a:rPr>
              <a:t>the </a:t>
            </a:r>
            <a:r>
              <a:rPr lang="en-GB" dirty="0">
                <a:latin typeface="Garamond" panose="02020404030301010803" pitchFamily="18" charset="0"/>
              </a:rPr>
              <a:t>First Sunday of Advent, </a:t>
            </a:r>
            <a:r>
              <a:rPr lang="en-GB" dirty="0" smtClean="0">
                <a:latin typeface="Garamond" panose="02020404030301010803" pitchFamily="18" charset="0"/>
              </a:rPr>
              <a:t>                            the </a:t>
            </a:r>
            <a:r>
              <a:rPr lang="en-GB" dirty="0">
                <a:latin typeface="Garamond" panose="02020404030301010803" pitchFamily="18" charset="0"/>
              </a:rPr>
              <a:t>beginning of the Church’s New Year.  </a:t>
            </a:r>
            <a:r>
              <a:rPr lang="en-GB" dirty="0" smtClean="0">
                <a:latin typeface="Garamond" panose="02020404030301010803" pitchFamily="18" charset="0"/>
              </a:rPr>
              <a:t>                                            In </a:t>
            </a:r>
            <a:r>
              <a:rPr lang="en-GB" dirty="0">
                <a:latin typeface="Garamond" panose="02020404030301010803" pitchFamily="18" charset="0"/>
              </a:rPr>
              <a:t>the Gospel Jesus tells his friends : </a:t>
            </a:r>
            <a:endParaRPr lang="en-GB" dirty="0" smtClean="0">
              <a:latin typeface="Garamond" panose="02020404030301010803" pitchFamily="18" charset="0"/>
            </a:endParaRPr>
          </a:p>
          <a:p>
            <a:pPr marL="0" indent="0" algn="ctr">
              <a:buNone/>
            </a:pPr>
            <a:endParaRPr lang="en-GB" dirty="0" smtClean="0">
              <a:latin typeface="Garamond" panose="02020404030301010803" pitchFamily="18" charset="0"/>
            </a:endParaRPr>
          </a:p>
          <a:p>
            <a:pPr marL="0" indent="0" algn="ctr">
              <a:buNone/>
            </a:pPr>
            <a:r>
              <a:rPr lang="en-GB" sz="6000" dirty="0" smtClean="0">
                <a:latin typeface="Garamond" panose="02020404030301010803" pitchFamily="18" charset="0"/>
              </a:rPr>
              <a:t>“</a:t>
            </a:r>
            <a:r>
              <a:rPr lang="en-GB" sz="6000" dirty="0">
                <a:latin typeface="Garamond" panose="02020404030301010803" pitchFamily="18" charset="0"/>
              </a:rPr>
              <a:t>Be on your guard, stay </a:t>
            </a:r>
            <a:r>
              <a:rPr lang="en-GB" sz="6000" dirty="0" smtClean="0">
                <a:latin typeface="Garamond" panose="02020404030301010803" pitchFamily="18" charset="0"/>
              </a:rPr>
              <a:t>awake!”</a:t>
            </a:r>
            <a:endParaRPr lang="en-GB" altLang="en-US" sz="6000" dirty="0" smtClean="0">
              <a:latin typeface="Garamond" panose="02020404030301010803" pitchFamily="18" charset="0"/>
            </a:endParaRPr>
          </a:p>
          <a:p>
            <a:pPr marL="0" indent="0" algn="ctr">
              <a:buFont typeface="Arial" panose="020B0604020202020204" pitchFamily="34" charset="0"/>
              <a:buNone/>
            </a:pPr>
            <a:endParaRPr lang="en-GB" altLang="en-US" dirty="0" smtClean="0">
              <a:latin typeface="Garamond" panose="02020404030301010803" pitchFamily="18" charset="0"/>
            </a:endParaRPr>
          </a:p>
        </p:txBody>
      </p:sp>
      <p:pic>
        <p:nvPicPr>
          <p:cNvPr id="2052" name="Picture 4" descr="Jesus Christ - Ancient History Encyclo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42" y="2219326"/>
            <a:ext cx="2249661" cy="43541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dvent Candles Purple photos, royalty-free images, graphics, vectors &amp;  videos | Adobe Stock"/>
          <p:cNvPicPr/>
          <p:nvPr/>
        </p:nvPicPr>
        <p:blipFill rotWithShape="1">
          <a:blip r:embed="rId4">
            <a:extLst>
              <a:ext uri="{28A0092B-C50C-407E-A947-70E740481C1C}">
                <a14:useLocalDpi xmlns:a14="http://schemas.microsoft.com/office/drawing/2010/main" val="0"/>
              </a:ext>
            </a:extLst>
          </a:blip>
          <a:srcRect l="66848" t="28055" r="11776" b="8055"/>
          <a:stretch/>
        </p:blipFill>
        <p:spPr bwMode="auto">
          <a:xfrm>
            <a:off x="10917962" y="3088295"/>
            <a:ext cx="989419" cy="19147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897878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sz="half" idx="1"/>
          </p:nvPr>
        </p:nvSpPr>
        <p:spPr>
          <a:xfrm>
            <a:off x="822960" y="2414916"/>
            <a:ext cx="9890396" cy="3816894"/>
          </a:xfrm>
        </p:spPr>
        <p:txBody>
          <a:bodyPr>
            <a:normAutofit fontScale="62500" lnSpcReduction="20000"/>
          </a:bodyPr>
          <a:lstStyle/>
          <a:p>
            <a:pPr eaLnBrk="1" hangingPunct="1">
              <a:lnSpc>
                <a:spcPct val="80000"/>
              </a:lnSpc>
              <a:buFontTx/>
              <a:buNone/>
              <a:defRPr/>
            </a:pPr>
            <a:r>
              <a:rPr lang="en-GB" altLang="en-US" sz="4000" dirty="0">
                <a:latin typeface="Garamond" panose="02020404030301010803" pitchFamily="18" charset="0"/>
              </a:rPr>
              <a:t> </a:t>
            </a:r>
          </a:p>
        </p:txBody>
      </p:sp>
      <p:sp>
        <p:nvSpPr>
          <p:cNvPr id="18436" name="Rectangle 4"/>
          <p:cNvSpPr>
            <a:spLocks noGrp="1" noChangeArrowheads="1"/>
          </p:cNvSpPr>
          <p:nvPr>
            <p:ph sz="half" idx="2"/>
          </p:nvPr>
        </p:nvSpPr>
        <p:spPr>
          <a:xfrm flipV="1">
            <a:off x="8112125" y="3716338"/>
            <a:ext cx="946150" cy="146050"/>
          </a:xfrm>
        </p:spPr>
        <p:txBody>
          <a:bodyPr rtlCol="0">
            <a:normAutofit fontScale="62500" lnSpcReduction="20000"/>
          </a:bodyPr>
          <a:lstStyle/>
          <a:p>
            <a:pPr eaLnBrk="1" fontAlgn="auto" hangingPunct="1">
              <a:lnSpc>
                <a:spcPct val="80000"/>
              </a:lnSpc>
              <a:buFont typeface="Arial"/>
              <a:buChar char="•"/>
              <a:defRPr/>
            </a:pPr>
            <a:endParaRPr lang="en-US" altLang="en-US" sz="800">
              <a:solidFill>
                <a:schemeClr val="tx1">
                  <a:lumMod val="85000"/>
                  <a:lumOff val="15000"/>
                </a:schemeClr>
              </a:solidFill>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9" name="Rectangle 3"/>
          <p:cNvSpPr txBox="1">
            <a:spLocks noChangeArrowheads="1"/>
          </p:cNvSpPr>
          <p:nvPr/>
        </p:nvSpPr>
        <p:spPr>
          <a:xfrm>
            <a:off x="497160" y="4119698"/>
            <a:ext cx="10991577" cy="2738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dirty="0" smtClean="0">
                <a:latin typeface="Garamond" panose="02020404030301010803" pitchFamily="18" charset="0"/>
              </a:rPr>
              <a:t>Stay </a:t>
            </a:r>
            <a:r>
              <a:rPr lang="en-GB" dirty="0">
                <a:latin typeface="Garamond" panose="02020404030301010803" pitchFamily="18" charset="0"/>
              </a:rPr>
              <a:t>alert, the government says.  Be on your guard.  Save lives.  Important messages, but it seems strange to encourage people to “Get up and go” when Lockdown tells us to stay at home whenever possible.  </a:t>
            </a:r>
          </a:p>
          <a:p>
            <a:pPr marL="0" indent="0" algn="just">
              <a:buNone/>
            </a:pPr>
            <a:r>
              <a:rPr lang="en-GB" dirty="0">
                <a:latin typeface="Garamond" panose="02020404030301010803" pitchFamily="18" charset="0"/>
              </a:rPr>
              <a:t>But “Get up and go” is an attitude.  It’s being willing to DO something, to share something, to have a positive effect on other people.</a:t>
            </a:r>
          </a:p>
          <a:p>
            <a:pPr marL="0" indent="0" algn="just">
              <a:buNone/>
            </a:pPr>
            <a:endParaRPr lang="en-GB" altLang="en-US" dirty="0" smtClean="0">
              <a:latin typeface="Garamond" panose="02020404030301010803" pitchFamily="18" charset="0"/>
            </a:endParaRPr>
          </a:p>
        </p:txBody>
      </p:sp>
      <p:sp>
        <p:nvSpPr>
          <p:cNvPr id="11" name="Text Box 2"/>
          <p:cNvSpPr txBox="1">
            <a:spLocks noChangeArrowheads="1"/>
          </p:cNvSpPr>
          <p:nvPr/>
        </p:nvSpPr>
        <p:spPr bwMode="auto">
          <a:xfrm>
            <a:off x="838200" y="1970366"/>
            <a:ext cx="10515599" cy="2068259"/>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spAutoFit/>
          </a:bodyPr>
          <a:lstStyle/>
          <a:p>
            <a:pPr algn="ctr">
              <a:lnSpc>
                <a:spcPct val="107000"/>
              </a:lnSpc>
              <a:spcAft>
                <a:spcPts val="0"/>
              </a:spcAft>
            </a:pPr>
            <a:r>
              <a:rPr lang="en-GB" sz="4000" dirty="0">
                <a:effectLst/>
                <a:latin typeface="Garamond" panose="02020404030301010803" pitchFamily="18" charset="0"/>
                <a:ea typeface="Calibri" panose="020F0502020204030204" pitchFamily="34" charset="0"/>
                <a:cs typeface="Times New Roman" panose="02020603050405020304" pitchFamily="18" charset="0"/>
              </a:rPr>
              <a:t>ARE YOU ON YOUR GUARD? </a:t>
            </a:r>
            <a:endParaRPr lang="en-GB" sz="4000" dirty="0" smtClean="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4000" dirty="0" smtClean="0">
                <a:effectLst/>
                <a:latin typeface="Garamond" panose="02020404030301010803" pitchFamily="18" charset="0"/>
                <a:ea typeface="Calibri" panose="020F0502020204030204" pitchFamily="34" charset="0"/>
                <a:cs typeface="Times New Roman" panose="02020603050405020304" pitchFamily="18" charset="0"/>
              </a:rPr>
              <a:t>ARE </a:t>
            </a:r>
            <a:r>
              <a:rPr lang="en-GB" sz="4000" dirty="0">
                <a:effectLst/>
                <a:latin typeface="Garamond" panose="02020404030301010803" pitchFamily="18" charset="0"/>
                <a:ea typeface="Calibri" panose="020F0502020204030204" pitchFamily="34" charset="0"/>
                <a:cs typeface="Times New Roman" panose="02020603050405020304" pitchFamily="18" charset="0"/>
              </a:rPr>
              <a:t>YOU AWAKE? </a:t>
            </a:r>
            <a:endParaRPr lang="en-GB" sz="4000" dirty="0" smtClean="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4000" dirty="0" smtClean="0">
                <a:effectLst/>
                <a:latin typeface="Garamond" panose="02020404030301010803" pitchFamily="18" charset="0"/>
                <a:ea typeface="Calibri" panose="020F0502020204030204" pitchFamily="34" charset="0"/>
                <a:cs typeface="Times New Roman" panose="02020603050405020304" pitchFamily="18" charset="0"/>
              </a:rPr>
              <a:t>ARE </a:t>
            </a:r>
            <a:r>
              <a:rPr lang="en-GB" sz="4000" dirty="0">
                <a:effectLst/>
                <a:latin typeface="Garamond" panose="02020404030301010803" pitchFamily="18" charset="0"/>
                <a:ea typeface="Calibri" panose="020F0502020204030204" pitchFamily="34" charset="0"/>
                <a:cs typeface="Times New Roman" panose="02020603050405020304" pitchFamily="18" charset="0"/>
              </a:rPr>
              <a:t>YOU READY TO GET UP AND GO?</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itle 1"/>
          <p:cNvSpPr txBox="1">
            <a:spLocks/>
          </p:cNvSpPr>
          <p:nvPr/>
        </p:nvSpPr>
        <p:spPr>
          <a:xfrm>
            <a:off x="2772056" y="454523"/>
            <a:ext cx="6286219" cy="127857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7200" dirty="0" smtClean="0">
                <a:solidFill>
                  <a:schemeClr val="accent4">
                    <a:lumMod val="75000"/>
                  </a:schemeClr>
                </a:solidFill>
                <a:latin typeface="Garamond" panose="02020404030301010803" pitchFamily="18" charset="0"/>
              </a:rPr>
              <a:t>Reflect</a:t>
            </a:r>
            <a:endParaRPr lang="en-GB" sz="7200" dirty="0">
              <a:solidFill>
                <a:schemeClr val="accent4">
                  <a:lumMod val="75000"/>
                </a:schemeClr>
              </a:solidFill>
              <a:latin typeface="Garamond" panose="02020404030301010803" pitchFamily="18" charset="0"/>
            </a:endParaRPr>
          </a:p>
        </p:txBody>
      </p:sp>
    </p:spTree>
    <p:extLst>
      <p:ext uri="{BB962C8B-B14F-4D97-AF65-F5344CB8AC3E}">
        <p14:creationId xmlns:p14="http://schemas.microsoft.com/office/powerpoint/2010/main" val="340634496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sz="half" idx="1"/>
          </p:nvPr>
        </p:nvSpPr>
        <p:spPr>
          <a:xfrm>
            <a:off x="822960" y="2414916"/>
            <a:ext cx="9890396" cy="3816894"/>
          </a:xfrm>
        </p:spPr>
        <p:txBody>
          <a:bodyPr>
            <a:normAutofit/>
          </a:bodyPr>
          <a:lstStyle/>
          <a:p>
            <a:pPr eaLnBrk="1" hangingPunct="1">
              <a:lnSpc>
                <a:spcPct val="80000"/>
              </a:lnSpc>
              <a:buFontTx/>
              <a:buNone/>
              <a:defRPr/>
            </a:pPr>
            <a:r>
              <a:rPr lang="en-GB" altLang="en-US" sz="4000" dirty="0">
                <a:latin typeface="Garamond" panose="02020404030301010803" pitchFamily="18" charset="0"/>
              </a:rPr>
              <a:t> </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5629637" y="231243"/>
            <a:ext cx="5643153" cy="216543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smtClean="0">
                <a:solidFill>
                  <a:schemeClr val="accent4">
                    <a:lumMod val="75000"/>
                  </a:schemeClr>
                </a:solidFill>
                <a:latin typeface="Garamond" panose="02020404030301010803" pitchFamily="18" charset="0"/>
              </a:rPr>
              <a:t>St Andrew’s Day,                  30</a:t>
            </a:r>
            <a:r>
              <a:rPr lang="en-GB" altLang="en-US" sz="6600" baseline="30000" dirty="0" smtClean="0">
                <a:solidFill>
                  <a:schemeClr val="accent4">
                    <a:lumMod val="75000"/>
                  </a:schemeClr>
                </a:solidFill>
                <a:latin typeface="Garamond" panose="02020404030301010803" pitchFamily="18" charset="0"/>
              </a:rPr>
              <a:t>th</a:t>
            </a:r>
            <a:r>
              <a:rPr lang="en-GB" altLang="en-US" sz="6600" dirty="0" smtClean="0">
                <a:solidFill>
                  <a:schemeClr val="accent4">
                    <a:lumMod val="75000"/>
                  </a:schemeClr>
                </a:solidFill>
                <a:latin typeface="Garamond" panose="02020404030301010803" pitchFamily="18" charset="0"/>
              </a:rPr>
              <a:t> November </a:t>
            </a:r>
            <a:endParaRPr lang="en-GB" sz="66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smtClean="0">
              <a:latin typeface="Garamond" panose="02020404030301010803" pitchFamily="18" charset="0"/>
            </a:endParaRPr>
          </a:p>
          <a:p>
            <a:pPr marL="0" indent="0">
              <a:buFont typeface="Arial" panose="020B0604020202020204" pitchFamily="34" charset="0"/>
              <a:buNone/>
            </a:pPr>
            <a:endParaRPr lang="en-GB" altLang="en-US" dirty="0" smtClean="0">
              <a:latin typeface="Garamond" panose="02020404030301010803" pitchFamily="18" charset="0"/>
            </a:endParaRPr>
          </a:p>
        </p:txBody>
      </p:sp>
      <p:sp>
        <p:nvSpPr>
          <p:cNvPr id="3" name="TextBox 2"/>
          <p:cNvSpPr txBox="1"/>
          <p:nvPr/>
        </p:nvSpPr>
        <p:spPr>
          <a:xfrm>
            <a:off x="5548628" y="2471163"/>
            <a:ext cx="5724162" cy="3785652"/>
          </a:xfrm>
          <a:prstGeom prst="rect">
            <a:avLst/>
          </a:prstGeom>
          <a:noFill/>
        </p:spPr>
        <p:txBody>
          <a:bodyPr wrap="square" rtlCol="0">
            <a:spAutoFit/>
          </a:bodyPr>
          <a:lstStyle/>
          <a:p>
            <a:pPr algn="just"/>
            <a:r>
              <a:rPr lang="en-GB" sz="2400" dirty="0">
                <a:latin typeface="Garamond" panose="02020404030301010803" pitchFamily="18" charset="0"/>
              </a:rPr>
              <a:t>A saint who had that “Get up and go” attitude.  An ordinary fisherman, yet he was drawn to become a disciple of John the Baptist and then of Jesus.  The Greek Church calls him </a:t>
            </a:r>
            <a:r>
              <a:rPr lang="en-GB" sz="2400" i="1" dirty="0" err="1">
                <a:latin typeface="Garamond" panose="02020404030301010803" pitchFamily="18" charset="0"/>
              </a:rPr>
              <a:t>Protokletos</a:t>
            </a:r>
            <a:r>
              <a:rPr lang="en-GB" sz="2400" dirty="0">
                <a:latin typeface="Garamond" panose="02020404030301010803" pitchFamily="18" charset="0"/>
              </a:rPr>
              <a:t>, the “First-Called”.  Andrew became an apostle, a missionary and a martyr.  He is the patron saint of Scotland and the instrument of his martyrdom, an X-shaped cross, is remembered in the Scottish saltire which is part of the Union Flag. </a:t>
            </a:r>
          </a:p>
        </p:txBody>
      </p:sp>
      <p:pic>
        <p:nvPicPr>
          <p:cNvPr id="11" name="Picture 10" descr="undefined"/>
          <p:cNvPicPr/>
          <p:nvPr/>
        </p:nvPicPr>
        <p:blipFill rotWithShape="1">
          <a:blip r:embed="rId3" cstate="print">
            <a:extLst>
              <a:ext uri="{28A0092B-C50C-407E-A947-70E740481C1C}">
                <a14:useLocalDpi xmlns:a14="http://schemas.microsoft.com/office/drawing/2010/main" val="0"/>
              </a:ext>
            </a:extLst>
          </a:blip>
          <a:srcRect t="-327" r="-509" b="44"/>
          <a:stretch/>
        </p:blipFill>
        <p:spPr bwMode="auto">
          <a:xfrm>
            <a:off x="822961" y="231243"/>
            <a:ext cx="4470986" cy="5962869"/>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685400" y="6298445"/>
            <a:ext cx="4746107" cy="369332"/>
          </a:xfrm>
          <a:prstGeom prst="rect">
            <a:avLst/>
          </a:prstGeom>
        </p:spPr>
        <p:txBody>
          <a:bodyPr wrap="none">
            <a:spAutoFit/>
          </a:bodyPr>
          <a:lstStyle/>
          <a:p>
            <a:r>
              <a:rPr lang="en-GB" i="1" dirty="0">
                <a:latin typeface="Garamond" panose="02020404030301010803" pitchFamily="18" charset="0"/>
                <a:ea typeface="Calibri" panose="020F0502020204030204" pitchFamily="34" charset="0"/>
                <a:cs typeface="Times New Roman" panose="02020603050405020304" pitchFamily="18" charset="0"/>
              </a:rPr>
              <a:t>Detail of “The Crucifixion of St Andrew” by Caravaggio</a:t>
            </a:r>
            <a:endParaRPr lang="en-GB" dirty="0"/>
          </a:p>
        </p:txBody>
      </p:sp>
    </p:spTree>
    <p:extLst>
      <p:ext uri="{BB962C8B-B14F-4D97-AF65-F5344CB8AC3E}">
        <p14:creationId xmlns:p14="http://schemas.microsoft.com/office/powerpoint/2010/main" val="233923533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sz="half" idx="1"/>
          </p:nvPr>
        </p:nvSpPr>
        <p:spPr>
          <a:xfrm>
            <a:off x="822960" y="2414916"/>
            <a:ext cx="9890396" cy="3816894"/>
          </a:xfrm>
        </p:spPr>
        <p:txBody>
          <a:bodyPr>
            <a:normAutofit/>
          </a:bodyPr>
          <a:lstStyle/>
          <a:p>
            <a:pPr eaLnBrk="1" hangingPunct="1">
              <a:lnSpc>
                <a:spcPct val="80000"/>
              </a:lnSpc>
              <a:buFontTx/>
              <a:buNone/>
              <a:defRPr/>
            </a:pPr>
            <a:r>
              <a:rPr lang="en-GB" altLang="en-US" sz="4000" dirty="0">
                <a:latin typeface="Garamond" panose="02020404030301010803" pitchFamily="18" charset="0"/>
              </a:rPr>
              <a:t> </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2" name="Title 1"/>
          <p:cNvSpPr>
            <a:spLocks noGrp="1"/>
          </p:cNvSpPr>
          <p:nvPr>
            <p:ph type="title"/>
          </p:nvPr>
        </p:nvSpPr>
        <p:spPr/>
        <p:txBody>
          <a:bodyPr/>
          <a:lstStyle/>
          <a:p>
            <a:endParaRPr lang="en-GB"/>
          </a:p>
        </p:txBody>
      </p:sp>
      <p:sp>
        <p:nvSpPr>
          <p:cNvPr id="10" name="Text Box 2"/>
          <p:cNvSpPr txBox="1">
            <a:spLocks noChangeArrowheads="1"/>
          </p:cNvSpPr>
          <p:nvPr/>
        </p:nvSpPr>
        <p:spPr bwMode="auto">
          <a:xfrm>
            <a:off x="973138" y="365125"/>
            <a:ext cx="10515599" cy="2800767"/>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spAutoFit/>
          </a:bodyPr>
          <a:lstStyle/>
          <a:p>
            <a:pPr algn="ctr"/>
            <a:r>
              <a:rPr lang="en-GB" sz="4400" dirty="0">
                <a:latin typeface="Garamond" panose="02020404030301010803" pitchFamily="18" charset="0"/>
              </a:rPr>
              <a:t>WHAT CHARITY INITIATIVES ARE YOU SUPPORTING DURING ADVENT?              HOW ARE YOU </a:t>
            </a:r>
            <a:r>
              <a:rPr lang="en-GB" sz="4400" dirty="0" smtClean="0">
                <a:latin typeface="Garamond" panose="02020404030301010803" pitchFamily="18" charset="0"/>
              </a:rPr>
              <a:t>PREPARING TO CELEBRATE AND TO SHARE?</a:t>
            </a:r>
            <a:endParaRPr lang="en-GB" sz="4400" dirty="0">
              <a:latin typeface="Garamond" panose="02020404030301010803" pitchFamily="18" charset="0"/>
            </a:endParaRPr>
          </a:p>
        </p:txBody>
      </p:sp>
      <p:pic>
        <p:nvPicPr>
          <p:cNvPr id="3074" name="Picture 2" descr="World Gifts Christmas Catalogue 2020 – CAFOD World Gif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79" y="3433753"/>
            <a:ext cx="3611835" cy="269533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hristmas shoebox appeal Archives - Freedom Foste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3687" y="3311184"/>
            <a:ext cx="3575050" cy="237047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e Santa for the Homeless with our Christmas Shoebox Appeal » Students'  Union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659" y="3527318"/>
            <a:ext cx="2861076" cy="27980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peration Christmas Chil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5528" y="3697479"/>
            <a:ext cx="1882321" cy="1695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69531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45919"/>
            <a:ext cx="9144000" cy="1655762"/>
          </a:xfrm>
        </p:spPr>
        <p:txBody>
          <a:bodyPr>
            <a:normAutofit/>
          </a:bodyPr>
          <a:lstStyle/>
          <a:p>
            <a:r>
              <a:rPr lang="en-GB" sz="2800" dirty="0" smtClean="0">
                <a:solidFill>
                  <a:schemeClr val="accent4">
                    <a:lumMod val="75000"/>
                  </a:schemeClr>
                </a:solidFill>
                <a:latin typeface="Garamond" panose="02020404030301010803" pitchFamily="18" charset="0"/>
              </a:rPr>
              <a:t>Monday 30</a:t>
            </a:r>
            <a:r>
              <a:rPr lang="en-GB" sz="2800" baseline="30000" dirty="0" smtClean="0">
                <a:solidFill>
                  <a:schemeClr val="accent4">
                    <a:lumMod val="75000"/>
                  </a:schemeClr>
                </a:solidFill>
                <a:latin typeface="Garamond" panose="02020404030301010803" pitchFamily="18" charset="0"/>
              </a:rPr>
              <a:t>th</a:t>
            </a:r>
            <a:r>
              <a:rPr lang="en-GB" sz="2800" dirty="0" smtClean="0">
                <a:solidFill>
                  <a:schemeClr val="accent4">
                    <a:lumMod val="75000"/>
                  </a:schemeClr>
                </a:solidFill>
                <a:latin typeface="Garamond" panose="02020404030301010803" pitchFamily="18" charset="0"/>
              </a:rPr>
              <a:t> November 2020</a:t>
            </a:r>
            <a:endParaRPr lang="en-GB" sz="2800" dirty="0">
              <a:solidFill>
                <a:schemeClr val="accent4">
                  <a:lumMod val="75000"/>
                </a:schemeClr>
              </a:solidFill>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smtClean="0">
                <a:solidFill>
                  <a:schemeClr val="accent1">
                    <a:lumMod val="50000"/>
                  </a:schemeClr>
                </a:solidFill>
              </a:rPr>
              <a:t>Brentwood Diocese Education Service</a:t>
            </a:r>
            <a:endParaRPr lang="en-GB" b="1" dirty="0">
              <a:solidFill>
                <a:schemeClr val="accent1">
                  <a:lumMod val="50000"/>
                </a:schemeClr>
              </a:solidFill>
            </a:endParaRPr>
          </a:p>
        </p:txBody>
      </p:sp>
      <p:sp>
        <p:nvSpPr>
          <p:cNvPr id="9" name="Subtitle 2"/>
          <p:cNvSpPr txBox="1">
            <a:spLocks/>
          </p:cNvSpPr>
          <p:nvPr/>
        </p:nvSpPr>
        <p:spPr>
          <a:xfrm>
            <a:off x="1824447" y="4606013"/>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latin typeface="Garamond" panose="02020404030301010803" pitchFamily="18" charset="0"/>
              </a:rPr>
              <a:t>~ “Mary arose and went with haste” ~</a:t>
            </a:r>
            <a:endParaRPr lang="en-GB" sz="4400" dirty="0">
              <a:latin typeface="Garamond" panose="02020404030301010803" pitchFamily="18" charset="0"/>
            </a:endParaRP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smtClean="0">
                <a:solidFill>
                  <a:schemeClr val="accent4">
                    <a:lumMod val="75000"/>
                  </a:schemeClr>
                </a:solidFill>
                <a:latin typeface="Garamond" panose="02020404030301010803" pitchFamily="18" charset="0"/>
              </a:rPr>
              <a:t>Get Up And Go!</a:t>
            </a:r>
            <a:endParaRPr lang="en-GB" sz="9600" dirty="0">
              <a:solidFill>
                <a:schemeClr val="accent4">
                  <a:lumMod val="75000"/>
                </a:schemeClr>
              </a:solidFill>
              <a:latin typeface="Garamond" panose="02020404030301010803" pitchFamily="18" charset="0"/>
            </a:endParaRPr>
          </a:p>
        </p:txBody>
      </p:sp>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644299" y="1950624"/>
            <a:ext cx="2360295" cy="2402205"/>
          </a:xfrm>
          <a:prstGeom prst="rect">
            <a:avLst/>
          </a:prstGeom>
          <a:noFill/>
          <a:ln>
            <a:noFill/>
          </a:ln>
          <a:extLst>
            <a:ext uri="{53640926-AAD7-44D8-BBD7-CCE9431645EC}">
              <a14:shadowObscured xmlns:a14="http://schemas.microsoft.com/office/drawing/2010/main"/>
            </a:ext>
          </a:extLst>
        </p:spPr>
      </p:pic>
      <p:pic>
        <p:nvPicPr>
          <p:cNvPr id="2" name="Picture 1"/>
          <p:cNvPicPr>
            <a:picLocks noChangeAspect="1"/>
          </p:cNvPicPr>
          <p:nvPr/>
        </p:nvPicPr>
        <p:blipFill rotWithShape="1">
          <a:blip r:embed="rId4"/>
          <a:srcRect l="7907" t="29197" r="36575" b="37798"/>
          <a:stretch/>
        </p:blipFill>
        <p:spPr>
          <a:xfrm>
            <a:off x="4222031" y="1985504"/>
            <a:ext cx="7082738" cy="2367325"/>
          </a:xfrm>
          <a:prstGeom prst="rect">
            <a:avLst/>
          </a:prstGeom>
        </p:spPr>
      </p:pic>
    </p:spTree>
    <p:extLst>
      <p:ext uri="{BB962C8B-B14F-4D97-AF65-F5344CB8AC3E}">
        <p14:creationId xmlns:p14="http://schemas.microsoft.com/office/powerpoint/2010/main" val="137584184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523</Words>
  <Application>Microsoft Office PowerPoint</Application>
  <PresentationFormat>Widescreen</PresentationFormat>
  <Paragraphs>44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The Synoptic Problem</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Lisa Gunther</cp:lastModifiedBy>
  <cp:revision>50</cp:revision>
  <dcterms:created xsi:type="dcterms:W3CDTF">2019-09-06T14:56:38Z</dcterms:created>
  <dcterms:modified xsi:type="dcterms:W3CDTF">2021-04-19T20:35:07Z</dcterms:modified>
</cp:coreProperties>
</file>