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7" r:id="rId4"/>
    <p:sldId id="300" r:id="rId5"/>
    <p:sldId id="310" r:id="rId6"/>
    <p:sldId id="258" r:id="rId7"/>
    <p:sldId id="272" r:id="rId8"/>
    <p:sldId id="304" r:id="rId9"/>
    <p:sldId id="31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2" d="100"/>
          <a:sy n="62" d="100"/>
        </p:scale>
        <p:origin x="84"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15/04/2021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15/04/2021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15/04/2021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15/04/2021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22025"/>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12</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April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715589" y="4988719"/>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We are an Easter People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1415143" y="2151232"/>
            <a:ext cx="2360295" cy="2402205"/>
          </a:xfrm>
          <a:prstGeom prst="rect">
            <a:avLst/>
          </a:prstGeom>
          <a:noFill/>
          <a:ln>
            <a:noFill/>
          </a:ln>
          <a:extLst>
            <a:ext uri="{53640926-AAD7-44D8-BBD7-CCE9431645EC}">
              <a14:shadowObscured xmlns:a14="http://schemas.microsoft.com/office/drawing/2010/main"/>
            </a:ext>
          </a:extLst>
        </p:spPr>
      </p:pic>
      <p:pic>
        <p:nvPicPr>
          <p:cNvPr id="1028" name="Picture 4" descr="He Is Ris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414" y="1829756"/>
            <a:ext cx="6373586" cy="304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06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56754" y="1975318"/>
            <a:ext cx="11926389" cy="45978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dirty="0" smtClean="0">
                <a:latin typeface="Garamond" panose="02020404030301010803" pitchFamily="18" charset="0"/>
              </a:rPr>
              <a:t>On 8</a:t>
            </a:r>
            <a:r>
              <a:rPr lang="en-GB" sz="2400" baseline="30000" dirty="0" smtClean="0">
                <a:latin typeface="Garamond" panose="02020404030301010803" pitchFamily="18" charset="0"/>
              </a:rPr>
              <a:t>th</a:t>
            </a:r>
            <a:r>
              <a:rPr lang="en-GB" sz="2400" dirty="0" smtClean="0">
                <a:latin typeface="Garamond" panose="02020404030301010803" pitchFamily="18" charset="0"/>
              </a:rPr>
              <a:t> December Pope Francis declared a Year of St Joseph, to mark the 150</a:t>
            </a:r>
            <a:r>
              <a:rPr lang="en-GB" sz="2400" baseline="30000" dirty="0" smtClean="0">
                <a:latin typeface="Garamond" panose="02020404030301010803" pitchFamily="18" charset="0"/>
              </a:rPr>
              <a:t>th</a:t>
            </a:r>
            <a:r>
              <a:rPr lang="en-GB" sz="2400" dirty="0" smtClean="0">
                <a:latin typeface="Garamond" panose="02020404030301010803" pitchFamily="18" charset="0"/>
              </a:rPr>
              <a:t>  anniversary of the declaration of St Joseph as Patron of the Universal Church.  We look forward to this year.</a:t>
            </a:r>
          </a:p>
          <a:p>
            <a:pPr algn="ctr"/>
            <a:r>
              <a:rPr lang="en-GB" sz="2400" dirty="0" smtClean="0">
                <a:latin typeface="Garamond" panose="02020404030301010803" pitchFamily="18" charset="0"/>
              </a:rPr>
              <a:t>Last month Pope Francis declared a Year of the Family, to mark the 5</a:t>
            </a:r>
            <a:r>
              <a:rPr lang="en-GB" sz="2400" baseline="30000" dirty="0" smtClean="0">
                <a:latin typeface="Garamond" panose="02020404030301010803" pitchFamily="18" charset="0"/>
              </a:rPr>
              <a:t>th</a:t>
            </a:r>
            <a:r>
              <a:rPr lang="en-GB" sz="2400" dirty="0" smtClean="0">
                <a:latin typeface="Garamond" panose="02020404030301010803" pitchFamily="18" charset="0"/>
              </a:rPr>
              <a:t> anniversary of the publication of his book </a:t>
            </a:r>
            <a:r>
              <a:rPr lang="en-GB" sz="2400" i="1" dirty="0" err="1" smtClean="0">
                <a:latin typeface="Garamond" panose="02020404030301010803" pitchFamily="18" charset="0"/>
              </a:rPr>
              <a:t>Amoris</a:t>
            </a:r>
            <a:r>
              <a:rPr lang="en-GB" sz="2400" i="1" dirty="0" smtClean="0">
                <a:latin typeface="Garamond" panose="02020404030301010803" pitchFamily="18" charset="0"/>
              </a:rPr>
              <a:t> Laetitia</a:t>
            </a:r>
            <a:r>
              <a:rPr lang="en-GB" sz="2400" dirty="0" smtClean="0">
                <a:latin typeface="Garamond" panose="02020404030301010803" pitchFamily="18" charset="0"/>
              </a:rPr>
              <a:t> on the joy of family love.  We look forward to this year too.</a:t>
            </a:r>
          </a:p>
          <a:p>
            <a:pPr algn="ctr"/>
            <a:r>
              <a:rPr lang="en-GB" sz="2400" dirty="0" smtClean="0">
                <a:latin typeface="Garamond" panose="02020404030301010803" pitchFamily="18" charset="0"/>
              </a:rPr>
              <a:t>On 23</a:t>
            </a:r>
            <a:r>
              <a:rPr lang="en-GB" sz="2400" baseline="30000" dirty="0" smtClean="0">
                <a:latin typeface="Garamond" panose="02020404030301010803" pitchFamily="18" charset="0"/>
              </a:rPr>
              <a:t>rd</a:t>
            </a:r>
            <a:r>
              <a:rPr lang="en-GB" sz="2400" dirty="0" smtClean="0">
                <a:latin typeface="Garamond" panose="02020404030301010803" pitchFamily="18" charset="0"/>
              </a:rPr>
              <a:t> March we remembered the first anniversary of the first lockdown, and remembered those who have died in the pandemic.  We look forward to an end to the emergency.</a:t>
            </a:r>
          </a:p>
          <a:p>
            <a:pPr algn="ctr"/>
            <a:r>
              <a:rPr lang="en-GB" sz="2400" dirty="0" smtClean="0">
                <a:latin typeface="Garamond" panose="02020404030301010803" pitchFamily="18" charset="0"/>
              </a:rPr>
              <a:t>~  Anniversaries help us to remember; anniversaries remind us to look forward.  ~</a:t>
            </a:r>
            <a:endParaRPr lang="en-GB" sz="2400" dirty="0">
              <a:latin typeface="Garamond" panose="02020404030301010803" pitchFamily="18" charset="0"/>
            </a:endParaRPr>
          </a:p>
          <a:p>
            <a:pPr algn="ctr"/>
            <a:r>
              <a:rPr lang="en-GB" sz="4400" dirty="0" smtClean="0">
                <a:latin typeface="Garamond" panose="02020404030301010803" pitchFamily="18" charset="0"/>
              </a:rPr>
              <a:t>The memory of the Resurrection reminds us             to look forward.</a:t>
            </a:r>
            <a:r>
              <a:rPr lang="en-GB" sz="4400" dirty="0">
                <a:latin typeface="Garamond" panose="02020404030301010803" pitchFamily="18" charset="0"/>
              </a:rPr>
              <a:t> </a:t>
            </a:r>
            <a:r>
              <a:rPr lang="en-GB" sz="4400" dirty="0" smtClean="0">
                <a:latin typeface="Garamond" panose="02020404030301010803" pitchFamily="18" charset="0"/>
              </a:rPr>
              <a:t>                                                      We </a:t>
            </a:r>
            <a:r>
              <a:rPr lang="en-GB" sz="4400" dirty="0">
                <a:latin typeface="Garamond" panose="02020404030301010803" pitchFamily="18" charset="0"/>
              </a:rPr>
              <a:t>are an Easter people.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We are an Easter People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smtClean="0">
                <a:effectLst/>
                <a:latin typeface="Garamond" panose="02020404030301010803" pitchFamily="18" charset="0"/>
                <a:ea typeface="Calibri" panose="020F0502020204030204" pitchFamily="34" charset="0"/>
                <a:cs typeface="Times New Roman" panose="02020603050405020304" pitchFamily="18" charset="0"/>
              </a:rPr>
              <a:t>In the </a:t>
            </a:r>
            <a:r>
              <a:rPr lang="en-GB" sz="3600" dirty="0">
                <a:effectLst/>
                <a:latin typeface="Garamond" panose="02020404030301010803" pitchFamily="18" charset="0"/>
                <a:ea typeface="Calibri" panose="020F0502020204030204" pitchFamily="34" charset="0"/>
                <a:cs typeface="Times New Roman" panose="02020603050405020304" pitchFamily="18" charset="0"/>
              </a:rPr>
              <a:t>Year of St Joseph </a:t>
            </a:r>
            <a:r>
              <a:rPr lang="en-GB" sz="36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a:t>
            </a:r>
            <a:r>
              <a:rPr lang="en-GB" sz="3600" dirty="0" smtClean="0">
                <a:latin typeface="Garamond" panose="02020404030301010803" pitchFamily="18" charset="0"/>
                <a:ea typeface="Calibri" panose="020F0502020204030204" pitchFamily="34" charset="0"/>
                <a:cs typeface="Times New Roman" panose="02020603050405020304" pitchFamily="18" charset="0"/>
              </a:rPr>
              <a:t>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7153835" y="2387749"/>
            <a:ext cx="4064212" cy="4185761"/>
          </a:xfrm>
          <a:prstGeom prst="rect">
            <a:avLst/>
          </a:prstGeom>
        </p:spPr>
        <p:txBody>
          <a:bodyPr wrap="square">
            <a:spAutoFit/>
          </a:bodyPr>
          <a:lstStyle/>
          <a:p>
            <a:pPr algn="ctr"/>
            <a:r>
              <a:rPr lang="en-GB" sz="2600" b="1" dirty="0">
                <a:latin typeface="Garamond" panose="02020404030301010803" pitchFamily="18" charset="0"/>
              </a:rPr>
              <a:t> </a:t>
            </a:r>
            <a:r>
              <a:rPr lang="en-GB" sz="2600" b="1" dirty="0" smtClean="0">
                <a:latin typeface="Garamond" panose="02020404030301010803" pitchFamily="18" charset="0"/>
              </a:rPr>
              <a:t>11</a:t>
            </a:r>
            <a:r>
              <a:rPr lang="en-GB" sz="2600" b="1" baseline="30000" dirty="0" smtClean="0">
                <a:latin typeface="Garamond" panose="02020404030301010803" pitchFamily="18" charset="0"/>
              </a:rPr>
              <a:t>th</a:t>
            </a:r>
            <a:r>
              <a:rPr lang="en-GB" sz="2600" b="1" dirty="0" smtClean="0">
                <a:latin typeface="Garamond" panose="02020404030301010803" pitchFamily="18" charset="0"/>
              </a:rPr>
              <a:t> April </a:t>
            </a:r>
            <a:r>
              <a:rPr lang="en-GB" sz="2600" b="1" dirty="0">
                <a:latin typeface="Garamond" panose="02020404030301010803" pitchFamily="18" charset="0"/>
              </a:rPr>
              <a:t>2021</a:t>
            </a:r>
            <a:r>
              <a:rPr lang="en-GB" sz="2600" dirty="0">
                <a:latin typeface="Garamond" panose="02020404030301010803" pitchFamily="18" charset="0"/>
              </a:rPr>
              <a:t> :</a:t>
            </a:r>
            <a:r>
              <a:rPr lang="en-GB" dirty="0">
                <a:latin typeface="Garamond" panose="02020404030301010803" pitchFamily="18" charset="0"/>
              </a:rPr>
              <a:t>  </a:t>
            </a:r>
            <a:r>
              <a:rPr lang="en-GB" dirty="0" smtClean="0">
                <a:latin typeface="Garamond" panose="02020404030301010803" pitchFamily="18" charset="0"/>
              </a:rPr>
              <a:t>                                                         </a:t>
            </a:r>
          </a:p>
          <a:p>
            <a:pPr algn="ctr"/>
            <a:endParaRPr lang="en-GB" sz="1200" dirty="0">
              <a:latin typeface="Garamond" panose="02020404030301010803" pitchFamily="18" charset="0"/>
            </a:endParaRPr>
          </a:p>
          <a:p>
            <a:pPr algn="ctr"/>
            <a:r>
              <a:rPr lang="en-GB" sz="2400" dirty="0" smtClean="0">
                <a:latin typeface="Garamond" panose="02020404030301010803" pitchFamily="18" charset="0"/>
              </a:rPr>
              <a:t>2</a:t>
            </a:r>
            <a:r>
              <a:rPr lang="en-GB" sz="2400" baseline="30000" dirty="0" smtClean="0">
                <a:latin typeface="Garamond" panose="02020404030301010803" pitchFamily="18" charset="0"/>
              </a:rPr>
              <a:t>nd</a:t>
            </a:r>
            <a:r>
              <a:rPr lang="en-GB" sz="2400" dirty="0" smtClean="0">
                <a:latin typeface="Garamond" panose="02020404030301010803" pitchFamily="18" charset="0"/>
              </a:rPr>
              <a:t> Sunday of Easter</a:t>
            </a:r>
            <a:endParaRPr lang="en-GB" sz="1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800" dirty="0" smtClean="0">
                <a:latin typeface="Garamond" panose="02020404030301010803" pitchFamily="18" charset="0"/>
              </a:rPr>
              <a:t>“Receive                       the                             Holy                         Spirit.”</a:t>
            </a:r>
            <a:endParaRPr lang="en-GB" sz="48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2" descr="https://www.ncronline.org/sites/default/files/styles/article_slideshow/public/stories/images/06062014p22ph.jpg?itok=LLuS_zEG"/>
          <p:cNvPicPr>
            <a:picLocks noChangeAspect="1" noChangeArrowheads="1"/>
          </p:cNvPicPr>
          <p:nvPr/>
        </p:nvPicPr>
        <p:blipFill rotWithShape="1">
          <a:blip r:embed="rId3">
            <a:extLst>
              <a:ext uri="{28A0092B-C50C-407E-A947-70E740481C1C}">
                <a14:useLocalDpi xmlns:a14="http://schemas.microsoft.com/office/drawing/2010/main" val="0"/>
              </a:ext>
            </a:extLst>
          </a:blip>
          <a:srcRect t="820" r="19982" b="354"/>
          <a:stretch/>
        </p:blipFill>
        <p:spPr bwMode="auto">
          <a:xfrm>
            <a:off x="1177552" y="2219326"/>
            <a:ext cx="5868706" cy="451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The Incredulity of Saint Thomas-Caravaggio (16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220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a:latin typeface="Garamond" panose="02020404030301010803" pitchFamily="18" charset="0"/>
            </a:endParaRPr>
          </a:p>
        </p:txBody>
      </p:sp>
      <p:sp>
        <p:nvSpPr>
          <p:cNvPr id="13" name="Title 1"/>
          <p:cNvSpPr txBox="1">
            <a:spLocks/>
          </p:cNvSpPr>
          <p:nvPr/>
        </p:nvSpPr>
        <p:spPr>
          <a:xfrm>
            <a:off x="0" y="0"/>
            <a:ext cx="12192000"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800" dirty="0" smtClean="0">
                <a:solidFill>
                  <a:schemeClr val="accent4">
                    <a:lumMod val="75000"/>
                  </a:schemeClr>
                </a:solidFill>
                <a:latin typeface="Garamond" panose="02020404030301010803" pitchFamily="18" charset="0"/>
              </a:rPr>
              <a:t>Reflection : Do we need proof in order to hope?</a:t>
            </a:r>
            <a:endParaRPr lang="en-GB" sz="4800"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225294081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The Incredulity of Saint Thomas-Caravaggio (16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220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a:latin typeface="Garamond" panose="02020404030301010803" pitchFamily="18" charset="0"/>
            </a:endParaRPr>
          </a:p>
        </p:txBody>
      </p:sp>
      <p:sp>
        <p:nvSpPr>
          <p:cNvPr id="2" name="Cloud Callout 1"/>
          <p:cNvSpPr/>
          <p:nvPr/>
        </p:nvSpPr>
        <p:spPr>
          <a:xfrm>
            <a:off x="132329" y="267155"/>
            <a:ext cx="3551396" cy="1763486"/>
          </a:xfrm>
          <a:prstGeom prst="cloud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Callout 7"/>
          <p:cNvSpPr/>
          <p:nvPr/>
        </p:nvSpPr>
        <p:spPr>
          <a:xfrm>
            <a:off x="8640604" y="215040"/>
            <a:ext cx="3551396" cy="1763486"/>
          </a:xfrm>
          <a:prstGeom prst="cloud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Callout 9"/>
          <p:cNvSpPr/>
          <p:nvPr/>
        </p:nvSpPr>
        <p:spPr>
          <a:xfrm>
            <a:off x="8348220" y="3664223"/>
            <a:ext cx="3551396" cy="1763486"/>
          </a:xfrm>
          <a:prstGeom prst="cloud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Callout 10"/>
          <p:cNvSpPr/>
          <p:nvPr/>
        </p:nvSpPr>
        <p:spPr>
          <a:xfrm>
            <a:off x="156925" y="4691154"/>
            <a:ext cx="3551396" cy="1763486"/>
          </a:xfrm>
          <a:prstGeom prst="cloud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68404" y="825732"/>
            <a:ext cx="2679246" cy="646331"/>
          </a:xfrm>
          <a:prstGeom prst="rect">
            <a:avLst/>
          </a:prstGeom>
          <a:noFill/>
        </p:spPr>
        <p:txBody>
          <a:bodyPr wrap="square" rtlCol="0">
            <a:spAutoFit/>
          </a:bodyPr>
          <a:lstStyle/>
          <a:p>
            <a:pPr algn="ctr"/>
            <a:r>
              <a:rPr lang="en-GB" dirty="0" smtClean="0">
                <a:latin typeface="Garamond" panose="02020404030301010803" pitchFamily="18" charset="0"/>
              </a:rPr>
              <a:t>IS HOPE ALONE ENOUGH?</a:t>
            </a:r>
            <a:endParaRPr lang="en-GB" dirty="0">
              <a:latin typeface="Garamond" panose="02020404030301010803" pitchFamily="18" charset="0"/>
            </a:endParaRPr>
          </a:p>
        </p:txBody>
      </p:sp>
      <p:sp>
        <p:nvSpPr>
          <p:cNvPr id="12" name="TextBox 11"/>
          <p:cNvSpPr txBox="1"/>
          <p:nvPr/>
        </p:nvSpPr>
        <p:spPr>
          <a:xfrm>
            <a:off x="9130461" y="764912"/>
            <a:ext cx="2571682" cy="646331"/>
          </a:xfrm>
          <a:prstGeom prst="rect">
            <a:avLst/>
          </a:prstGeom>
          <a:noFill/>
        </p:spPr>
        <p:txBody>
          <a:bodyPr wrap="square" rtlCol="0">
            <a:spAutoFit/>
          </a:bodyPr>
          <a:lstStyle/>
          <a:p>
            <a:pPr algn="ctr"/>
            <a:r>
              <a:rPr lang="en-GB" dirty="0" smtClean="0">
                <a:latin typeface="Garamond" panose="02020404030301010803" pitchFamily="18" charset="0"/>
              </a:rPr>
              <a:t>HOPE WITHOUT PROOF IS FAITH</a:t>
            </a:r>
            <a:endParaRPr lang="en-GB" dirty="0">
              <a:latin typeface="Garamond" panose="02020404030301010803" pitchFamily="18" charset="0"/>
            </a:endParaRPr>
          </a:p>
        </p:txBody>
      </p:sp>
      <p:sp>
        <p:nvSpPr>
          <p:cNvPr id="14" name="TextBox 13"/>
          <p:cNvSpPr txBox="1"/>
          <p:nvPr/>
        </p:nvSpPr>
        <p:spPr>
          <a:xfrm>
            <a:off x="714942" y="5061810"/>
            <a:ext cx="2571682" cy="923330"/>
          </a:xfrm>
          <a:prstGeom prst="rect">
            <a:avLst/>
          </a:prstGeom>
          <a:noFill/>
        </p:spPr>
        <p:txBody>
          <a:bodyPr wrap="square" rtlCol="0">
            <a:spAutoFit/>
          </a:bodyPr>
          <a:lstStyle/>
          <a:p>
            <a:pPr algn="ctr"/>
            <a:r>
              <a:rPr lang="en-GB" dirty="0" smtClean="0">
                <a:latin typeface="Garamond" panose="02020404030301010803" pitchFamily="18" charset="0"/>
              </a:rPr>
              <a:t>TO HOPE IN CHRIST IS TO HAVE FAITH IN CHRIST</a:t>
            </a:r>
            <a:endParaRPr lang="en-GB" dirty="0">
              <a:latin typeface="Garamond" panose="02020404030301010803" pitchFamily="18" charset="0"/>
            </a:endParaRPr>
          </a:p>
        </p:txBody>
      </p:sp>
      <p:sp>
        <p:nvSpPr>
          <p:cNvPr id="15" name="TextBox 14"/>
          <p:cNvSpPr txBox="1"/>
          <p:nvPr/>
        </p:nvSpPr>
        <p:spPr>
          <a:xfrm>
            <a:off x="8838077" y="4222800"/>
            <a:ext cx="2571682" cy="646331"/>
          </a:xfrm>
          <a:prstGeom prst="rect">
            <a:avLst/>
          </a:prstGeom>
          <a:noFill/>
        </p:spPr>
        <p:txBody>
          <a:bodyPr wrap="square" rtlCol="0">
            <a:spAutoFit/>
          </a:bodyPr>
          <a:lstStyle/>
          <a:p>
            <a:pPr algn="ctr"/>
            <a:r>
              <a:rPr lang="en-GB" dirty="0" smtClean="0">
                <a:latin typeface="Garamond" panose="02020404030301010803" pitchFamily="18" charset="0"/>
              </a:rPr>
              <a:t>ALL WE TRULY NEED IS CHRIST</a:t>
            </a:r>
            <a:endParaRPr lang="en-GB" dirty="0">
              <a:latin typeface="Garamond" panose="02020404030301010803" pitchFamily="18" charset="0"/>
            </a:endParaRPr>
          </a:p>
        </p:txBody>
      </p:sp>
    </p:spTree>
    <p:extLst>
      <p:ext uri="{BB962C8B-B14F-4D97-AF65-F5344CB8AC3E}">
        <p14:creationId xmlns:p14="http://schemas.microsoft.com/office/powerpoint/2010/main" val="5473282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a:latin typeface="Garamond" panose="02020404030301010803" pitchFamily="18" charset="0"/>
            </a:endParaRPr>
          </a:p>
          <a:p>
            <a:pPr marL="0" indent="0" eaLnBrk="1" hangingPunct="1">
              <a:buNone/>
            </a:pPr>
            <a:endParaRPr lang="en-GB" altLang="en-US" dirty="0">
              <a:latin typeface="Garamond" panose="02020404030301010803" pitchFamily="18" charset="0"/>
            </a:endParaRPr>
          </a:p>
        </p:txBody>
      </p:sp>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t>
            </a:r>
            <a:r>
              <a:rPr lang="en-GB" altLang="en-US" dirty="0" smtClean="0">
                <a:solidFill>
                  <a:schemeClr val="accent4">
                    <a:lumMod val="75000"/>
                  </a:schemeClr>
                </a:solidFill>
                <a:latin typeface="Garamond" panose="02020404030301010803" pitchFamily="18" charset="0"/>
              </a:rPr>
              <a:t>with our families for </a:t>
            </a:r>
            <a:r>
              <a:rPr lang="en-GB" altLang="en-US" dirty="0">
                <a:solidFill>
                  <a:schemeClr val="accent4">
                    <a:lumMod val="75000"/>
                  </a:schemeClr>
                </a:solidFill>
                <a:latin typeface="Garamond" panose="02020404030301010803" pitchFamily="18" charset="0"/>
              </a:rPr>
              <a:t>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441371" y="2578784"/>
            <a:ext cx="6912428" cy="3493264"/>
          </a:xfrm>
          <a:prstGeom prst="rect">
            <a:avLst/>
          </a:prstGeom>
          <a:noFill/>
        </p:spPr>
        <p:txBody>
          <a:bodyPr wrap="square" rtlCol="0">
            <a:spAutoFit/>
          </a:bodyPr>
          <a:lstStyle/>
          <a:p>
            <a:pPr algn="just"/>
            <a:r>
              <a:rPr lang="en-GB" sz="3200" dirty="0" smtClean="0">
                <a:latin typeface="Garamond" panose="02020404030301010803" pitchFamily="18" charset="0"/>
              </a:rPr>
              <a:t>“Let </a:t>
            </a:r>
            <a:r>
              <a:rPr lang="en-GB" sz="3200" dirty="0">
                <a:latin typeface="Garamond" panose="02020404030301010803" pitchFamily="18" charset="0"/>
              </a:rPr>
              <a:t>us make this journey as families, let us keep walking together</a:t>
            </a:r>
            <a:r>
              <a:rPr lang="en-GB" sz="3200" dirty="0" smtClean="0">
                <a:latin typeface="Garamond" panose="02020404030301010803" pitchFamily="18" charset="0"/>
              </a:rPr>
              <a:t>.</a:t>
            </a:r>
          </a:p>
          <a:p>
            <a:pPr algn="just"/>
            <a:r>
              <a:rPr lang="en-GB" sz="3200" dirty="0" smtClean="0">
                <a:latin typeface="Garamond" panose="02020404030301010803" pitchFamily="18" charset="0"/>
              </a:rPr>
              <a:t>What </a:t>
            </a:r>
            <a:r>
              <a:rPr lang="en-GB" sz="3200" dirty="0">
                <a:latin typeface="Garamond" panose="02020404030301010803" pitchFamily="18" charset="0"/>
              </a:rPr>
              <a:t>we have been promised is greater than we can imagine</a:t>
            </a:r>
            <a:r>
              <a:rPr lang="en-GB" sz="3200" dirty="0" smtClean="0">
                <a:latin typeface="Garamond" panose="02020404030301010803" pitchFamily="18" charset="0"/>
              </a:rPr>
              <a:t>.”</a:t>
            </a:r>
            <a:endParaRPr lang="en-GB" sz="3200" dirty="0">
              <a:latin typeface="Garamond" panose="02020404030301010803" pitchFamily="18" charset="0"/>
            </a:endParaRPr>
          </a:p>
          <a:p>
            <a:pPr lvl="0" algn="just"/>
            <a:endParaRPr lang="en-GB" sz="3200" dirty="0">
              <a:latin typeface="Garamond" panose="02020404030301010803" pitchFamily="18" charset="0"/>
            </a:endParaRPr>
          </a:p>
          <a:p>
            <a:pPr algn="just"/>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dirty="0" smtClean="0">
                <a:latin typeface="Garamond" panose="02020404030301010803" pitchFamily="18" charset="0"/>
              </a:rPr>
              <a:t>on the Year of the Family</a:t>
            </a:r>
            <a:endParaRPr lang="en-GB" sz="24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562601" y="281396"/>
            <a:ext cx="5405436"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Saint Bernadette</a:t>
            </a:r>
            <a:endParaRPr lang="en-GB" altLang="en-US" sz="6600" dirty="0">
              <a:solidFill>
                <a:schemeClr val="accent4">
                  <a:lumMod val="75000"/>
                </a:schemeClr>
              </a:solidFill>
              <a:latin typeface="Garamond" panose="02020404030301010803" pitchFamily="18" charset="0"/>
            </a:endParaRP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a:t>
            </a:r>
          </a:p>
          <a:p>
            <a:pPr algn="ctr"/>
            <a:endParaRPr lang="en-GB" altLang="en-US" sz="4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smtClean="0">
                <a:solidFill>
                  <a:schemeClr val="accent4">
                    <a:lumMod val="75000"/>
                  </a:schemeClr>
                </a:solidFill>
                <a:latin typeface="Garamond" panose="02020404030301010803" pitchFamily="18" charset="0"/>
              </a:rPr>
              <a:t>16</a:t>
            </a:r>
            <a:r>
              <a:rPr lang="en-GB" altLang="en-US" sz="6600" baseline="30000" dirty="0" smtClean="0">
                <a:solidFill>
                  <a:schemeClr val="accent4">
                    <a:lumMod val="75000"/>
                  </a:schemeClr>
                </a:solidFill>
                <a:latin typeface="Garamond" panose="02020404030301010803" pitchFamily="18" charset="0"/>
              </a:rPr>
              <a:t>th</a:t>
            </a:r>
            <a:r>
              <a:rPr lang="en-GB" altLang="en-US" sz="6600" dirty="0" smtClean="0">
                <a:solidFill>
                  <a:schemeClr val="accent4">
                    <a:lumMod val="75000"/>
                  </a:schemeClr>
                </a:solidFill>
                <a:latin typeface="Garamond" panose="02020404030301010803" pitchFamily="18" charset="0"/>
              </a:rPr>
              <a:t> April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4855135" y="3213556"/>
            <a:ext cx="6328801" cy="3139321"/>
          </a:xfrm>
          <a:prstGeom prst="rect">
            <a:avLst/>
          </a:prstGeom>
          <a:noFill/>
        </p:spPr>
        <p:txBody>
          <a:bodyPr wrap="square" rtlCol="0">
            <a:spAutoFit/>
          </a:bodyPr>
          <a:lstStyle/>
          <a:p>
            <a:pPr algn="just"/>
            <a:r>
              <a:rPr lang="en-GB" sz="2200" dirty="0" smtClean="0">
                <a:latin typeface="Garamond" panose="02020404030301010803" pitchFamily="18" charset="0"/>
              </a:rPr>
              <a:t>Bernadette </a:t>
            </a:r>
            <a:r>
              <a:rPr lang="en-GB" sz="2200" dirty="0" err="1" smtClean="0">
                <a:latin typeface="Garamond" panose="02020404030301010803" pitchFamily="18" charset="0"/>
              </a:rPr>
              <a:t>Soubirous</a:t>
            </a:r>
            <a:r>
              <a:rPr lang="en-GB" sz="2200" dirty="0" smtClean="0">
                <a:latin typeface="Garamond" panose="02020404030301010803" pitchFamily="18" charset="0"/>
              </a:rPr>
              <a:t> was only 14 years old when she experienced the famous apparitions of Our Lady, the Immaculate Conception, at the grotto of </a:t>
            </a:r>
            <a:r>
              <a:rPr lang="en-GB" sz="2200" dirty="0" err="1" smtClean="0">
                <a:latin typeface="Garamond" panose="02020404030301010803" pitchFamily="18" charset="0"/>
              </a:rPr>
              <a:t>Massabielle</a:t>
            </a:r>
            <a:r>
              <a:rPr lang="en-GB" sz="2200" dirty="0" smtClean="0">
                <a:latin typeface="Garamond" panose="02020404030301010803" pitchFamily="18" charset="0"/>
              </a:rPr>
              <a:t> outside her home town of Lourdes between February and June of 1858. Her visions were declared as authentic by the Church in 1862 and Bernadette was canonised a saint in 1933.  Lourdes has a population of only 15,000 but in years where travel is not affected by pandemic, 5 million pilgrims visit annually.</a:t>
            </a:r>
            <a:endParaRPr lang="en-GB" sz="2200" dirty="0">
              <a:latin typeface="Garamond" panose="02020404030301010803" pitchFamily="18" charset="0"/>
            </a:endParaRPr>
          </a:p>
        </p:txBody>
      </p:sp>
      <p:pic>
        <p:nvPicPr>
          <p:cNvPr id="4098" name="Picture 2" descr="Feast of St. Bernadette Soubirous of Lour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26" y="0"/>
            <a:ext cx="401955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C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2877" y="3256233"/>
            <a:ext cx="2549957" cy="1172544"/>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a:latin typeface="Garamond" panose="02020404030301010803" pitchFamily="18" charset="0"/>
            </a:endParaRPr>
          </a:p>
        </p:txBody>
      </p:sp>
      <p:sp>
        <p:nvSpPr>
          <p:cNvPr id="13" name="Title 1"/>
          <p:cNvSpPr txBox="1">
            <a:spLocks/>
          </p:cNvSpPr>
          <p:nvPr/>
        </p:nvSpPr>
        <p:spPr>
          <a:xfrm>
            <a:off x="95997" y="363879"/>
            <a:ext cx="12030891"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Looking forward to Lourdes again</a:t>
            </a:r>
            <a:endParaRPr lang="en-GB" sz="7200" dirty="0">
              <a:solidFill>
                <a:schemeClr val="accent4">
                  <a:lumMod val="75000"/>
                </a:schemeClr>
              </a:solidFill>
              <a:latin typeface="Garamond" panose="02020404030301010803" pitchFamily="18" charset="0"/>
            </a:endParaRPr>
          </a:p>
        </p:txBody>
      </p:sp>
      <p:sp>
        <p:nvSpPr>
          <p:cNvPr id="10" name="TextBox 9"/>
          <p:cNvSpPr txBox="1"/>
          <p:nvPr/>
        </p:nvSpPr>
        <p:spPr>
          <a:xfrm>
            <a:off x="261257" y="1832217"/>
            <a:ext cx="6163541" cy="2123658"/>
          </a:xfrm>
          <a:prstGeom prst="rect">
            <a:avLst/>
          </a:prstGeom>
          <a:noFill/>
        </p:spPr>
        <p:txBody>
          <a:bodyPr wrap="square" rtlCol="0">
            <a:spAutoFit/>
          </a:bodyPr>
          <a:lstStyle/>
          <a:p>
            <a:pPr algn="just"/>
            <a:r>
              <a:rPr lang="en-GB" sz="2200" dirty="0" smtClean="0">
                <a:latin typeface="Garamond" panose="02020404030301010803" pitchFamily="18" charset="0"/>
              </a:rPr>
              <a:t>Every year at Easter, except in 2020 and 2021 due to the pandemic, the HCPT Pilgrimage Trust goes on pilgrimage with 1,000 disabled and disadvantaged pilgrims and their volunteer helpers from all over the UK and beyond.  Would you like to be a helper?  </a:t>
            </a:r>
          </a:p>
          <a:p>
            <a:pPr algn="just"/>
            <a:r>
              <a:rPr lang="en-GB" sz="2200" b="1" dirty="0" smtClean="0">
                <a:solidFill>
                  <a:srgbClr val="FF0000"/>
                </a:solidFill>
                <a:latin typeface="Garamond" panose="02020404030301010803" pitchFamily="18" charset="0"/>
              </a:rPr>
              <a:t>www.hcpt.org.uk</a:t>
            </a:r>
            <a:endParaRPr lang="en-GB" sz="2200" b="1" dirty="0">
              <a:solidFill>
                <a:srgbClr val="FF0000"/>
              </a:solidFill>
              <a:latin typeface="Garamond" panose="02020404030301010803" pitchFamily="18" charset="0"/>
            </a:endParaRPr>
          </a:p>
        </p:txBody>
      </p:sp>
      <p:sp>
        <p:nvSpPr>
          <p:cNvPr id="11" name="TextBox 10"/>
          <p:cNvSpPr txBox="1"/>
          <p:nvPr/>
        </p:nvSpPr>
        <p:spPr>
          <a:xfrm>
            <a:off x="4552877" y="4428777"/>
            <a:ext cx="7120520" cy="2123658"/>
          </a:xfrm>
          <a:prstGeom prst="rect">
            <a:avLst/>
          </a:prstGeom>
          <a:noFill/>
        </p:spPr>
        <p:txBody>
          <a:bodyPr wrap="square" rtlCol="0">
            <a:spAutoFit/>
          </a:bodyPr>
          <a:lstStyle/>
          <a:p>
            <a:pPr algn="just"/>
            <a:r>
              <a:rPr lang="en-GB" sz="2200" dirty="0" smtClean="0">
                <a:latin typeface="Garamond" panose="02020404030301010803" pitchFamily="18" charset="0"/>
              </a:rPr>
              <a:t>Every year in July, except in 2020 and 2021 due to the pandemic, the Diocese of Brentwood annual pilgrimage to Lourdes includes the Brentwood Catholic Youth Service Pilgrimage  of some 200 young people. Would you like to be involved?  The next pilgrimage will be in Summer 2022.</a:t>
            </a:r>
          </a:p>
          <a:p>
            <a:pPr algn="just"/>
            <a:r>
              <a:rPr lang="en-GB" sz="2200" b="1" dirty="0" smtClean="0">
                <a:solidFill>
                  <a:srgbClr val="FF0000"/>
                </a:solidFill>
                <a:latin typeface="Garamond" panose="02020404030301010803" pitchFamily="18" charset="0"/>
              </a:rPr>
              <a:t>bcys.net</a:t>
            </a:r>
            <a:endParaRPr lang="en-GB" sz="2200" b="1" dirty="0">
              <a:solidFill>
                <a:srgbClr val="FF0000"/>
              </a:solidFill>
              <a:latin typeface="Garamond" panose="02020404030301010803" pitchFamily="18" charset="0"/>
            </a:endParaRPr>
          </a:p>
        </p:txBody>
      </p:sp>
      <p:pic>
        <p:nvPicPr>
          <p:cNvPr id="2" name="Picture 1"/>
          <p:cNvPicPr>
            <a:picLocks noChangeAspect="1"/>
          </p:cNvPicPr>
          <p:nvPr/>
        </p:nvPicPr>
        <p:blipFill rotWithShape="1">
          <a:blip r:embed="rId4"/>
          <a:srcRect l="3750" t="30982" r="56961" b="28327"/>
          <a:stretch/>
        </p:blipFill>
        <p:spPr>
          <a:xfrm>
            <a:off x="261257" y="4031992"/>
            <a:ext cx="4160583" cy="2422648"/>
          </a:xfrm>
          <a:prstGeom prst="rect">
            <a:avLst/>
          </a:prstGeom>
        </p:spPr>
      </p:pic>
      <p:pic>
        <p:nvPicPr>
          <p:cNvPr id="6156" name="Picture 12" descr="Candlelight Procession Rosary Square"/>
          <p:cNvPicPr>
            <a:picLocks noChangeAspect="1" noChangeArrowheads="1"/>
          </p:cNvPicPr>
          <p:nvPr/>
        </p:nvPicPr>
        <p:blipFill rotWithShape="1">
          <a:blip r:embed="rId5">
            <a:extLst>
              <a:ext uri="{28A0092B-C50C-407E-A947-70E740481C1C}">
                <a14:useLocalDpi xmlns:a14="http://schemas.microsoft.com/office/drawing/2010/main" val="0"/>
              </a:ext>
            </a:extLst>
          </a:blip>
          <a:srcRect l="-460" t="19287" r="80" b="7605"/>
          <a:stretch/>
        </p:blipFill>
        <p:spPr bwMode="auto">
          <a:xfrm>
            <a:off x="6633706" y="1928002"/>
            <a:ext cx="4953049" cy="240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6100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22025"/>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12</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April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715589" y="4988719"/>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We are an Easter People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1415143" y="2151232"/>
            <a:ext cx="2360295" cy="2402205"/>
          </a:xfrm>
          <a:prstGeom prst="rect">
            <a:avLst/>
          </a:prstGeom>
          <a:noFill/>
          <a:ln>
            <a:noFill/>
          </a:ln>
          <a:extLst>
            <a:ext uri="{53640926-AAD7-44D8-BBD7-CCE9431645EC}">
              <a14:shadowObscured xmlns:a14="http://schemas.microsoft.com/office/drawing/2010/main"/>
            </a:ext>
          </a:extLst>
        </p:spPr>
      </p:pic>
      <p:pic>
        <p:nvPicPr>
          <p:cNvPr id="1028" name="Picture 4" descr="He Is Ris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414" y="1829756"/>
            <a:ext cx="6373586" cy="304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40646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2258</TotalTime>
  <Words>505</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145</cp:revision>
  <dcterms:created xsi:type="dcterms:W3CDTF">2019-09-06T14:56:38Z</dcterms:created>
  <dcterms:modified xsi:type="dcterms:W3CDTF">2021-04-15T09:56:53Z</dcterms:modified>
</cp:coreProperties>
</file>