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9" r:id="rId3"/>
    <p:sldId id="258" r:id="rId4"/>
    <p:sldId id="297" r:id="rId5"/>
    <p:sldId id="304" r:id="rId6"/>
    <p:sldId id="309" r:id="rId7"/>
    <p:sldId id="308" r:id="rId8"/>
    <p:sldId id="306" r:id="rId9"/>
    <p:sldId id="273" r:id="rId10"/>
    <p:sldId id="30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56" autoAdjust="0"/>
    <p:restoredTop sz="93615" autoAdjust="0"/>
  </p:normalViewPr>
  <p:slideViewPr>
    <p:cSldViewPr snapToGrid="0">
      <p:cViewPr varScale="1">
        <p:scale>
          <a:sx n="62" d="100"/>
          <a:sy n="62" d="100"/>
        </p:scale>
        <p:origin x="84" y="9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15/04/2021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15/04/2021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15/04/2021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15/04/2021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15/04/2021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15/04/2021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15/04/2021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15/04/2021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15/04/2021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15/04/2021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15/04/2021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15/04/2021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MYpH3y4608E" TargetMode="External"/><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10004"/>
            <a:ext cx="9144000" cy="1655762"/>
          </a:xfrm>
        </p:spPr>
        <p:txBody>
          <a:bodyPr>
            <a:normAutofit/>
          </a:bodyPr>
          <a:lstStyle/>
          <a:p>
            <a:r>
              <a:rPr lang="en-GB" sz="2800" dirty="0" smtClean="0">
                <a:solidFill>
                  <a:schemeClr val="accent4">
                    <a:lumMod val="75000"/>
                  </a:schemeClr>
                </a:solidFill>
                <a:latin typeface="Garamond" panose="02020404030301010803" pitchFamily="18" charset="0"/>
              </a:rPr>
              <a:t>Monday 19</a:t>
            </a:r>
            <a:r>
              <a:rPr lang="en-GB" sz="2800" baseline="30000" dirty="0" smtClean="0">
                <a:solidFill>
                  <a:schemeClr val="accent4">
                    <a:lumMod val="75000"/>
                  </a:schemeClr>
                </a:solidFill>
                <a:latin typeface="Garamond" panose="02020404030301010803" pitchFamily="18" charset="0"/>
              </a:rPr>
              <a:t>th</a:t>
            </a:r>
            <a:r>
              <a:rPr lang="en-GB" sz="2800" dirty="0" smtClean="0">
                <a:solidFill>
                  <a:schemeClr val="accent4">
                    <a:lumMod val="75000"/>
                  </a:schemeClr>
                </a:solidFill>
                <a:latin typeface="Garamond" panose="02020404030301010803" pitchFamily="18" charset="0"/>
              </a:rPr>
              <a:t> April 2021</a:t>
            </a:r>
            <a:endParaRPr lang="en-GB" sz="2800" dirty="0">
              <a:solidFill>
                <a:schemeClr val="accent4">
                  <a:lumMod val="75000"/>
                </a:schemeClr>
              </a:solidFill>
              <a:latin typeface="Garamond" panose="020204040303010108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smtClean="0">
                <a:solidFill>
                  <a:schemeClr val="accent1">
                    <a:lumMod val="50000"/>
                  </a:schemeClr>
                </a:solidFill>
              </a:rPr>
              <a:t>Brentwood Diocese Education Service</a:t>
            </a:r>
            <a:endParaRPr lang="en-GB" b="1" dirty="0">
              <a:solidFill>
                <a:schemeClr val="accent1">
                  <a:lumMod val="50000"/>
                </a:schemeClr>
              </a:solidFill>
            </a:endParaRPr>
          </a:p>
        </p:txBody>
      </p:sp>
      <p:sp>
        <p:nvSpPr>
          <p:cNvPr id="9" name="Subtitle 2"/>
          <p:cNvSpPr txBox="1">
            <a:spLocks/>
          </p:cNvSpPr>
          <p:nvPr/>
        </p:nvSpPr>
        <p:spPr>
          <a:xfrm>
            <a:off x="1824446" y="4761541"/>
            <a:ext cx="8760822"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smtClean="0">
                <a:latin typeface="Garamond" panose="02020404030301010803" pitchFamily="18" charset="0"/>
              </a:rPr>
              <a:t>~ “We are an Easter people ” ~</a:t>
            </a:r>
            <a:endParaRPr lang="en-GB" sz="4400" dirty="0">
              <a:latin typeface="Garamond" panose="02020404030301010803" pitchFamily="18" charset="0"/>
            </a:endParaRPr>
          </a:p>
        </p:txBody>
      </p:sp>
      <p:sp>
        <p:nvSpPr>
          <p:cNvPr id="10" name="Title 1"/>
          <p:cNvSpPr txBox="1">
            <a:spLocks/>
          </p:cNvSpPr>
          <p:nvPr/>
        </p:nvSpPr>
        <p:spPr>
          <a:xfrm>
            <a:off x="1524000" y="249839"/>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smtClean="0">
                <a:solidFill>
                  <a:schemeClr val="accent4">
                    <a:lumMod val="75000"/>
                  </a:schemeClr>
                </a:solidFill>
                <a:latin typeface="Garamond" panose="02020404030301010803" pitchFamily="18" charset="0"/>
              </a:rPr>
              <a:t>Looking Forward</a:t>
            </a:r>
            <a:endParaRPr lang="en-GB" sz="9600" dirty="0">
              <a:solidFill>
                <a:schemeClr val="accent4">
                  <a:lumMod val="75000"/>
                </a:schemeClr>
              </a:solidFill>
              <a:latin typeface="Garamond" panose="02020404030301010803" pitchFamily="18" charset="0"/>
            </a:endParaRPr>
          </a:p>
        </p:txBody>
      </p:sp>
      <p:pic>
        <p:nvPicPr>
          <p:cNvPr id="8" name="Picture 7" descr="World Youth Day Lisbon 2023 unveils Marian logo | Angelus News"/>
          <p:cNvPicPr/>
          <p:nvPr/>
        </p:nvPicPr>
        <p:blipFill rotWithShape="1">
          <a:blip r:embed="rId3">
            <a:extLst>
              <a:ext uri="{28A0092B-C50C-407E-A947-70E740481C1C}">
                <a14:useLocalDpi xmlns:a14="http://schemas.microsoft.com/office/drawing/2010/main" val="0"/>
              </a:ext>
            </a:extLst>
          </a:blip>
          <a:srcRect l="25420" t="2314" r="22249" b="2792"/>
          <a:stretch/>
        </p:blipFill>
        <p:spPr bwMode="auto">
          <a:xfrm>
            <a:off x="644299" y="1950624"/>
            <a:ext cx="2360295" cy="2402205"/>
          </a:xfrm>
          <a:prstGeom prst="rect">
            <a:avLst/>
          </a:prstGeom>
          <a:noFill/>
          <a:ln>
            <a:noFill/>
          </a:ln>
          <a:extLst>
            <a:ext uri="{53640926-AAD7-44D8-BBD7-CCE9431645EC}">
              <a14:shadowObscured xmlns:a14="http://schemas.microsoft.com/office/drawing/2010/main"/>
            </a:ext>
          </a:extLst>
        </p:spPr>
      </p:pic>
      <p:pic>
        <p:nvPicPr>
          <p:cNvPr id="6" name="Picture 5"/>
          <p:cNvPicPr>
            <a:picLocks noChangeAspect="1"/>
          </p:cNvPicPr>
          <p:nvPr/>
        </p:nvPicPr>
        <p:blipFill>
          <a:blip r:embed="rId4"/>
          <a:stretch>
            <a:fillRect/>
          </a:stretch>
        </p:blipFill>
        <p:spPr>
          <a:xfrm>
            <a:off x="4015374" y="1843828"/>
            <a:ext cx="4762500" cy="2876550"/>
          </a:xfrm>
          <a:prstGeom prst="rect">
            <a:avLst/>
          </a:prstGeom>
        </p:spPr>
      </p:pic>
    </p:spTree>
    <p:extLst>
      <p:ext uri="{BB962C8B-B14F-4D97-AF65-F5344CB8AC3E}">
        <p14:creationId xmlns:p14="http://schemas.microsoft.com/office/powerpoint/2010/main" val="17090069"/>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10004"/>
            <a:ext cx="9144000" cy="1655762"/>
          </a:xfrm>
        </p:spPr>
        <p:txBody>
          <a:bodyPr>
            <a:normAutofit/>
          </a:bodyPr>
          <a:lstStyle/>
          <a:p>
            <a:r>
              <a:rPr lang="en-GB" sz="2800" dirty="0" smtClean="0">
                <a:solidFill>
                  <a:schemeClr val="accent4">
                    <a:lumMod val="75000"/>
                  </a:schemeClr>
                </a:solidFill>
                <a:latin typeface="Garamond" panose="02020404030301010803" pitchFamily="18" charset="0"/>
              </a:rPr>
              <a:t>Monday 19</a:t>
            </a:r>
            <a:r>
              <a:rPr lang="en-GB" sz="2800" baseline="30000" dirty="0" smtClean="0">
                <a:solidFill>
                  <a:schemeClr val="accent4">
                    <a:lumMod val="75000"/>
                  </a:schemeClr>
                </a:solidFill>
                <a:latin typeface="Garamond" panose="02020404030301010803" pitchFamily="18" charset="0"/>
              </a:rPr>
              <a:t>th</a:t>
            </a:r>
            <a:r>
              <a:rPr lang="en-GB" sz="2800" dirty="0" smtClean="0">
                <a:solidFill>
                  <a:schemeClr val="accent4">
                    <a:lumMod val="75000"/>
                  </a:schemeClr>
                </a:solidFill>
                <a:latin typeface="Garamond" panose="02020404030301010803" pitchFamily="18" charset="0"/>
              </a:rPr>
              <a:t> April 2021</a:t>
            </a:r>
            <a:endParaRPr lang="en-GB" sz="2800" dirty="0">
              <a:solidFill>
                <a:schemeClr val="accent4">
                  <a:lumMod val="75000"/>
                </a:schemeClr>
              </a:solidFill>
              <a:latin typeface="Garamond" panose="020204040303010108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smtClean="0">
                <a:solidFill>
                  <a:schemeClr val="accent1">
                    <a:lumMod val="50000"/>
                  </a:schemeClr>
                </a:solidFill>
              </a:rPr>
              <a:t>Brentwood Diocese Education Service</a:t>
            </a:r>
            <a:endParaRPr lang="en-GB" b="1" dirty="0">
              <a:solidFill>
                <a:schemeClr val="accent1">
                  <a:lumMod val="50000"/>
                </a:schemeClr>
              </a:solidFill>
            </a:endParaRPr>
          </a:p>
        </p:txBody>
      </p:sp>
      <p:sp>
        <p:nvSpPr>
          <p:cNvPr id="9" name="Subtitle 2"/>
          <p:cNvSpPr txBox="1">
            <a:spLocks/>
          </p:cNvSpPr>
          <p:nvPr/>
        </p:nvSpPr>
        <p:spPr>
          <a:xfrm>
            <a:off x="1824446" y="4761541"/>
            <a:ext cx="8760822"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smtClean="0">
                <a:latin typeface="Garamond" panose="02020404030301010803" pitchFamily="18" charset="0"/>
              </a:rPr>
              <a:t>~ “We are an Easter people ” ~</a:t>
            </a:r>
            <a:endParaRPr lang="en-GB" sz="4400" dirty="0">
              <a:latin typeface="Garamond" panose="02020404030301010803" pitchFamily="18" charset="0"/>
            </a:endParaRPr>
          </a:p>
        </p:txBody>
      </p:sp>
      <p:sp>
        <p:nvSpPr>
          <p:cNvPr id="10" name="Title 1"/>
          <p:cNvSpPr txBox="1">
            <a:spLocks/>
          </p:cNvSpPr>
          <p:nvPr/>
        </p:nvSpPr>
        <p:spPr>
          <a:xfrm>
            <a:off x="1524000" y="249839"/>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smtClean="0">
                <a:solidFill>
                  <a:schemeClr val="accent4">
                    <a:lumMod val="75000"/>
                  </a:schemeClr>
                </a:solidFill>
                <a:latin typeface="Garamond" panose="02020404030301010803" pitchFamily="18" charset="0"/>
              </a:rPr>
              <a:t>Looking Forward</a:t>
            </a:r>
            <a:endParaRPr lang="en-GB" sz="9600" dirty="0">
              <a:solidFill>
                <a:schemeClr val="accent4">
                  <a:lumMod val="75000"/>
                </a:schemeClr>
              </a:solidFill>
              <a:latin typeface="Garamond" panose="02020404030301010803" pitchFamily="18" charset="0"/>
            </a:endParaRPr>
          </a:p>
        </p:txBody>
      </p:sp>
      <p:pic>
        <p:nvPicPr>
          <p:cNvPr id="8" name="Picture 7" descr="World Youth Day Lisbon 2023 unveils Marian logo | Angelus News"/>
          <p:cNvPicPr/>
          <p:nvPr/>
        </p:nvPicPr>
        <p:blipFill rotWithShape="1">
          <a:blip r:embed="rId3">
            <a:extLst>
              <a:ext uri="{28A0092B-C50C-407E-A947-70E740481C1C}">
                <a14:useLocalDpi xmlns:a14="http://schemas.microsoft.com/office/drawing/2010/main" val="0"/>
              </a:ext>
            </a:extLst>
          </a:blip>
          <a:srcRect l="25420" t="2314" r="22249" b="2792"/>
          <a:stretch/>
        </p:blipFill>
        <p:spPr bwMode="auto">
          <a:xfrm>
            <a:off x="644299" y="1950624"/>
            <a:ext cx="2360295" cy="2402205"/>
          </a:xfrm>
          <a:prstGeom prst="rect">
            <a:avLst/>
          </a:prstGeom>
          <a:noFill/>
          <a:ln>
            <a:noFill/>
          </a:ln>
          <a:extLst>
            <a:ext uri="{53640926-AAD7-44D8-BBD7-CCE9431645EC}">
              <a14:shadowObscured xmlns:a14="http://schemas.microsoft.com/office/drawing/2010/main"/>
            </a:ext>
          </a:extLst>
        </p:spPr>
      </p:pic>
      <p:pic>
        <p:nvPicPr>
          <p:cNvPr id="6" name="Picture 5"/>
          <p:cNvPicPr>
            <a:picLocks noChangeAspect="1"/>
          </p:cNvPicPr>
          <p:nvPr/>
        </p:nvPicPr>
        <p:blipFill>
          <a:blip r:embed="rId4"/>
          <a:stretch>
            <a:fillRect/>
          </a:stretch>
        </p:blipFill>
        <p:spPr>
          <a:xfrm>
            <a:off x="4015374" y="1843828"/>
            <a:ext cx="4762500" cy="2876550"/>
          </a:xfrm>
          <a:prstGeom prst="rect">
            <a:avLst/>
          </a:prstGeom>
        </p:spPr>
      </p:pic>
    </p:spTree>
    <p:extLst>
      <p:ext uri="{BB962C8B-B14F-4D97-AF65-F5344CB8AC3E}">
        <p14:creationId xmlns:p14="http://schemas.microsoft.com/office/powerpoint/2010/main" val="1212231538"/>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832336" y="2135937"/>
            <a:ext cx="10461171" cy="431897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lnSpc>
                <a:spcPct val="107000"/>
              </a:lnSpc>
              <a:spcAft>
                <a:spcPts val="0"/>
              </a:spcAft>
            </a:pPr>
            <a:r>
              <a:rPr lang="en-GB" sz="300" dirty="0">
                <a:effectLst/>
                <a:latin typeface="Garamond" panose="02020404030301010803" pitchFamily="18"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2800" dirty="0">
                <a:latin typeface="Garamond" panose="02020404030301010803" pitchFamily="18" charset="0"/>
              </a:rPr>
              <a:t>In June 2019 Pope Francis announced that the theme for the next </a:t>
            </a:r>
            <a:r>
              <a:rPr lang="en-GB" sz="2800" dirty="0" smtClean="0">
                <a:latin typeface="Garamond" panose="02020404030301010803" pitchFamily="18" charset="0"/>
              </a:rPr>
              <a:t>     World </a:t>
            </a:r>
            <a:r>
              <a:rPr lang="en-GB" sz="2800" dirty="0">
                <a:latin typeface="Garamond" panose="02020404030301010803" pitchFamily="18" charset="0"/>
              </a:rPr>
              <a:t>Youth Day, in Lisbon in 2022</a:t>
            </a:r>
            <a:r>
              <a:rPr lang="en-GB" sz="2800" dirty="0">
                <a:solidFill>
                  <a:srgbClr val="FF0000"/>
                </a:solidFill>
                <a:latin typeface="Garamond" panose="02020404030301010803" pitchFamily="18" charset="0"/>
              </a:rPr>
              <a:t>*</a:t>
            </a:r>
            <a:r>
              <a:rPr lang="en-GB" sz="2800" dirty="0">
                <a:latin typeface="Garamond" panose="02020404030301010803" pitchFamily="18" charset="0"/>
              </a:rPr>
              <a:t>, would be </a:t>
            </a:r>
            <a:r>
              <a:rPr lang="en-GB" sz="2800" dirty="0" smtClean="0">
                <a:latin typeface="Garamond" panose="02020404030301010803" pitchFamily="18" charset="0"/>
              </a:rPr>
              <a:t>                                          “</a:t>
            </a:r>
            <a:r>
              <a:rPr lang="en-GB" sz="2800" dirty="0">
                <a:latin typeface="Garamond" panose="02020404030301010803" pitchFamily="18" charset="0"/>
              </a:rPr>
              <a:t>Mary arose and went with haste</a:t>
            </a:r>
            <a:r>
              <a:rPr lang="en-GB" sz="2800" dirty="0" smtClean="0">
                <a:latin typeface="Garamond" panose="02020404030301010803" pitchFamily="18" charset="0"/>
              </a:rPr>
              <a:t>”</a:t>
            </a:r>
          </a:p>
          <a:p>
            <a:pPr algn="ctr"/>
            <a:r>
              <a:rPr lang="en-GB" sz="2800" dirty="0" smtClean="0">
                <a:latin typeface="Garamond" panose="02020404030301010803" pitchFamily="18" charset="0"/>
              </a:rPr>
              <a:t>This is the Year of St Joseph and the Year of the Family </a:t>
            </a:r>
          </a:p>
          <a:p>
            <a:pPr algn="ctr"/>
            <a:r>
              <a:rPr lang="en-GB" sz="2800" dirty="0" smtClean="0">
                <a:latin typeface="Garamond" panose="02020404030301010803" pitchFamily="18" charset="0"/>
              </a:rPr>
              <a:t>Let us think about how we can support each other in our own families, </a:t>
            </a:r>
          </a:p>
          <a:p>
            <a:pPr algn="ctr"/>
            <a:r>
              <a:rPr lang="en-GB" sz="2800" dirty="0" smtClean="0">
                <a:latin typeface="Garamond" panose="02020404030301010803" pitchFamily="18" charset="0"/>
              </a:rPr>
              <a:t>in the school family and in the families of Catholic schools </a:t>
            </a:r>
          </a:p>
          <a:p>
            <a:pPr algn="ctr"/>
            <a:r>
              <a:rPr lang="en-GB" sz="2800" dirty="0">
                <a:latin typeface="Garamond" panose="02020404030301010803" pitchFamily="18" charset="0"/>
              </a:rPr>
              <a:t>a</a:t>
            </a:r>
            <a:r>
              <a:rPr lang="en-GB" sz="2800" dirty="0" smtClean="0">
                <a:latin typeface="Garamond" panose="02020404030301010803" pitchFamily="18" charset="0"/>
              </a:rPr>
              <a:t>cross the diocese, the country and the world. </a:t>
            </a:r>
            <a:endParaRPr lang="en-GB" sz="2800" dirty="0">
              <a:latin typeface="Garamond" panose="02020404030301010803" pitchFamily="18" charset="0"/>
            </a:endParaRPr>
          </a:p>
          <a:p>
            <a:pPr algn="ctr"/>
            <a:endParaRPr lang="en-GB" sz="2800" dirty="0" smtClean="0">
              <a:latin typeface="Garamond" panose="02020404030301010803" pitchFamily="18" charset="0"/>
            </a:endParaRPr>
          </a:p>
          <a:p>
            <a:pPr algn="ctr"/>
            <a:endParaRPr lang="en-GB" sz="1400" dirty="0" smtClean="0">
              <a:latin typeface="Garamond" panose="02020404030301010803" pitchFamily="18" charset="0"/>
            </a:endParaRPr>
          </a:p>
          <a:p>
            <a:r>
              <a:rPr lang="en-GB" dirty="0" smtClean="0">
                <a:solidFill>
                  <a:srgbClr val="FF0000"/>
                </a:solidFill>
                <a:latin typeface="Garamond" panose="02020404030301010803" pitchFamily="18" charset="0"/>
              </a:rPr>
              <a:t>* Now in 2023 due to Covid </a:t>
            </a:r>
            <a:endParaRPr lang="en-GB" dirty="0" smtClean="0">
              <a:latin typeface="Garamond" panose="02020404030301010803" pitchFamily="18" charset="0"/>
            </a:endParaRPr>
          </a:p>
        </p:txBody>
      </p:sp>
      <p:sp>
        <p:nvSpPr>
          <p:cNvPr id="4" name="TextBox 3"/>
          <p:cNvSpPr txBox="1"/>
          <p:nvPr/>
        </p:nvSpPr>
        <p:spPr>
          <a:xfrm>
            <a:off x="9944100" y="6260689"/>
            <a:ext cx="1120140" cy="369332"/>
          </a:xfrm>
          <a:prstGeom prst="rect">
            <a:avLst/>
          </a:prstGeom>
          <a:solidFill>
            <a:schemeClr val="bg1"/>
          </a:solidFill>
        </p:spPr>
        <p:txBody>
          <a:bodyPr wrap="square" rtlCol="0">
            <a:spAutoFit/>
          </a:bodyPr>
          <a:lstStyle/>
          <a:p>
            <a:endParaRPr lang="en-GB"/>
          </a:p>
        </p:txBody>
      </p:sp>
      <p:sp>
        <p:nvSpPr>
          <p:cNvPr id="6" name="TextBox 5"/>
          <p:cNvSpPr txBox="1"/>
          <p:nvPr/>
        </p:nvSpPr>
        <p:spPr>
          <a:xfrm>
            <a:off x="9944100" y="6235388"/>
            <a:ext cx="1544637" cy="523220"/>
          </a:xfrm>
          <a:prstGeom prst="rect">
            <a:avLst/>
          </a:prstGeom>
          <a:noFill/>
        </p:spPr>
        <p:txBody>
          <a:bodyPr wrap="square" rtlCol="0">
            <a:spAutoFit/>
          </a:bodyPr>
          <a:lstStyle/>
          <a:p>
            <a:r>
              <a:rPr lang="en-GB" sz="2800" b="1" dirty="0" smtClean="0">
                <a:solidFill>
                  <a:schemeClr val="accent1">
                    <a:lumMod val="50000"/>
                  </a:schemeClr>
                </a:solidFill>
              </a:rPr>
              <a:t>BDES</a:t>
            </a:r>
            <a:endParaRPr lang="en-GB" sz="2800" b="1" dirty="0">
              <a:solidFill>
                <a:schemeClr val="accent1">
                  <a:lumMod val="50000"/>
                </a:schemeClr>
              </a:solidFill>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11" name="Text Box 2"/>
          <p:cNvSpPr txBox="1">
            <a:spLocks noChangeArrowheads="1"/>
          </p:cNvSpPr>
          <p:nvPr/>
        </p:nvSpPr>
        <p:spPr bwMode="auto">
          <a:xfrm>
            <a:off x="832336" y="140886"/>
            <a:ext cx="10461171" cy="1866464"/>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5400" dirty="0" smtClean="0">
                <a:effectLst/>
                <a:latin typeface="Garamond" panose="02020404030301010803" pitchFamily="18" charset="0"/>
                <a:ea typeface="Calibri" panose="020F0502020204030204" pitchFamily="34" charset="0"/>
                <a:cs typeface="Times New Roman" panose="02020603050405020304" pitchFamily="18" charset="0"/>
              </a:rPr>
              <a:t>~ </a:t>
            </a:r>
            <a:r>
              <a:rPr lang="en-GB" sz="5400" dirty="0">
                <a:latin typeface="Garamond" panose="02020404030301010803" pitchFamily="18" charset="0"/>
                <a:ea typeface="Calibri" panose="020F0502020204030204" pitchFamily="34" charset="0"/>
                <a:cs typeface="Times New Roman" panose="02020603050405020304" pitchFamily="18" charset="0"/>
              </a:rPr>
              <a:t>L</a:t>
            </a:r>
            <a:r>
              <a:rPr lang="en-GB" sz="5400" dirty="0" smtClean="0">
                <a:effectLst/>
                <a:latin typeface="Garamond" panose="02020404030301010803" pitchFamily="18" charset="0"/>
                <a:ea typeface="Calibri" panose="020F0502020204030204" pitchFamily="34" charset="0"/>
                <a:cs typeface="Times New Roman" panose="02020603050405020304" pitchFamily="18" charset="0"/>
              </a:rPr>
              <a:t>ooking forward </a:t>
            </a:r>
            <a:r>
              <a:rPr lang="en-GB" sz="5400" dirty="0" smtClean="0">
                <a:latin typeface="Garamond" panose="02020404030301010803" pitchFamily="18" charset="0"/>
                <a:ea typeface="Calibri" panose="020F0502020204030204" pitchFamily="34" charset="0"/>
                <a:cs typeface="Times New Roman" panose="02020603050405020304" pitchFamily="18" charset="0"/>
              </a:rPr>
              <a:t>~</a:t>
            </a:r>
            <a:endParaRPr lang="en-GB" sz="5400" dirty="0" smtClean="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GB" sz="5400" dirty="0">
                <a:latin typeface="Garamond" panose="02020404030301010803" pitchFamily="18" charset="0"/>
                <a:ea typeface="Calibri" panose="020F0502020204030204" pitchFamily="34" charset="0"/>
                <a:cs typeface="Times New Roman" panose="02020603050405020304" pitchFamily="18" charset="0"/>
              </a:rPr>
              <a:t>~ I</a:t>
            </a:r>
            <a:r>
              <a:rPr lang="en-GB" sz="5400" dirty="0" smtClean="0">
                <a:effectLst/>
                <a:latin typeface="Garamond" panose="02020404030301010803" pitchFamily="18" charset="0"/>
                <a:ea typeface="Calibri" panose="020F0502020204030204" pitchFamily="34" charset="0"/>
                <a:cs typeface="Times New Roman" panose="02020603050405020304" pitchFamily="18" charset="0"/>
              </a:rPr>
              <a:t>n </a:t>
            </a:r>
            <a:r>
              <a:rPr lang="en-GB" sz="5400" dirty="0">
                <a:latin typeface="Garamond" panose="02020404030301010803" pitchFamily="18" charset="0"/>
                <a:ea typeface="Calibri" panose="020F0502020204030204" pitchFamily="34" charset="0"/>
                <a:cs typeface="Times New Roman" panose="02020603050405020304" pitchFamily="18" charset="0"/>
              </a:rPr>
              <a:t>t</a:t>
            </a:r>
            <a:r>
              <a:rPr lang="en-GB" sz="5400" dirty="0" smtClean="0">
                <a:effectLst/>
                <a:latin typeface="Garamond" panose="02020404030301010803" pitchFamily="18" charset="0"/>
                <a:ea typeface="Calibri" panose="020F0502020204030204" pitchFamily="34" charset="0"/>
                <a:cs typeface="Times New Roman" panose="02020603050405020304" pitchFamily="18" charset="0"/>
              </a:rPr>
              <a:t>he Year of St Joseph ~</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5714311"/>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sz="half" idx="1"/>
          </p:nvPr>
        </p:nvSpPr>
        <p:spPr>
          <a:xfrm>
            <a:off x="4940300" y="1859184"/>
            <a:ext cx="6799262" cy="3824468"/>
          </a:xfrm>
        </p:spPr>
        <p:txBody>
          <a:bodyPr>
            <a:normAutofit/>
          </a:bodyPr>
          <a:lstStyle/>
          <a:p>
            <a:pPr marL="0" indent="0" eaLnBrk="1" hangingPunct="1">
              <a:buNone/>
            </a:pPr>
            <a:endParaRPr lang="en-GB" altLang="en-US" dirty="0" smtClean="0">
              <a:latin typeface="Garamond" panose="02020404030301010803" pitchFamily="18" charset="0"/>
            </a:endParaRPr>
          </a:p>
          <a:p>
            <a:pPr marL="0" indent="0" eaLnBrk="1" hangingPunct="1">
              <a:buNone/>
            </a:pPr>
            <a:endParaRPr lang="en-GB" altLang="en-US" dirty="0" smtClean="0">
              <a:latin typeface="Garamond" panose="02020404030301010803" pitchFamily="18" charset="0"/>
            </a:endParaRPr>
          </a:p>
        </p:txBody>
      </p:sp>
      <p:sp>
        <p:nvSpPr>
          <p:cNvPr id="5" name="Title 1"/>
          <p:cNvSpPr txBox="1">
            <a:spLocks/>
          </p:cNvSpPr>
          <p:nvPr/>
        </p:nvSpPr>
        <p:spPr>
          <a:xfrm>
            <a:off x="666207" y="254646"/>
            <a:ext cx="1082253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dirty="0" smtClean="0">
                <a:solidFill>
                  <a:schemeClr val="accent4">
                    <a:lumMod val="75000"/>
                  </a:schemeClr>
                </a:solidFill>
                <a:latin typeface="Garamond" panose="02020404030301010803" pitchFamily="18" charset="0"/>
              </a:rPr>
              <a:t>Preparing for World Youth Day 2023</a:t>
            </a:r>
            <a:endParaRPr lang="en-GB" dirty="0">
              <a:solidFill>
                <a:schemeClr val="accent4">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smtClean="0">
                <a:solidFill>
                  <a:schemeClr val="accent1">
                    <a:lumMod val="50000"/>
                  </a:schemeClr>
                </a:solidFill>
              </a:rPr>
              <a:t>BDES</a:t>
            </a:r>
            <a:endParaRPr lang="en-GB" sz="2800" b="1" dirty="0">
              <a:solidFill>
                <a:schemeClr val="accent1">
                  <a:lumMod val="50000"/>
                </a:schemeClr>
              </a:solidFill>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8" name="Picture 7" descr="World Youth Day Lisbon 2023 unveils Marian logo | Angelus News"/>
          <p:cNvPicPr/>
          <p:nvPr/>
        </p:nvPicPr>
        <p:blipFill rotWithShape="1">
          <a:blip r:embed="rId3">
            <a:extLst>
              <a:ext uri="{28A0092B-C50C-407E-A947-70E740481C1C}">
                <a14:useLocalDpi xmlns:a14="http://schemas.microsoft.com/office/drawing/2010/main" val="0"/>
              </a:ext>
            </a:extLst>
          </a:blip>
          <a:srcRect l="25420" t="2314" r="22249" b="2792"/>
          <a:stretch/>
        </p:blipFill>
        <p:spPr bwMode="auto">
          <a:xfrm>
            <a:off x="340043" y="1859184"/>
            <a:ext cx="3422060" cy="4204553"/>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3762103" y="1859184"/>
            <a:ext cx="7591696" cy="4585871"/>
          </a:xfrm>
          <a:prstGeom prst="rect">
            <a:avLst/>
          </a:prstGeom>
          <a:noFill/>
        </p:spPr>
        <p:txBody>
          <a:bodyPr wrap="square" rtlCol="0">
            <a:spAutoFit/>
          </a:bodyPr>
          <a:lstStyle/>
          <a:p>
            <a:pPr algn="ctr"/>
            <a:r>
              <a:rPr lang="en-GB" sz="4400" dirty="0">
                <a:latin typeface="Garamond" panose="02020404030301010803" pitchFamily="18" charset="0"/>
              </a:rPr>
              <a:t>Jesus, Mary and Joseph,</a:t>
            </a:r>
            <a:br>
              <a:rPr lang="en-GB" sz="4400" dirty="0">
                <a:latin typeface="Garamond" panose="02020404030301010803" pitchFamily="18" charset="0"/>
              </a:rPr>
            </a:br>
            <a:r>
              <a:rPr lang="en-GB" sz="4400" dirty="0">
                <a:latin typeface="Garamond" panose="02020404030301010803" pitchFamily="18" charset="0"/>
              </a:rPr>
              <a:t>in you we contemplate</a:t>
            </a:r>
            <a:br>
              <a:rPr lang="en-GB" sz="4400" dirty="0">
                <a:latin typeface="Garamond" panose="02020404030301010803" pitchFamily="18" charset="0"/>
              </a:rPr>
            </a:br>
            <a:r>
              <a:rPr lang="en-GB" sz="4400" dirty="0">
                <a:latin typeface="Garamond" panose="02020404030301010803" pitchFamily="18" charset="0"/>
              </a:rPr>
              <a:t>the splendour of true love;</a:t>
            </a:r>
            <a:br>
              <a:rPr lang="en-GB" sz="4400" dirty="0">
                <a:latin typeface="Garamond" panose="02020404030301010803" pitchFamily="18" charset="0"/>
              </a:rPr>
            </a:br>
            <a:r>
              <a:rPr lang="en-GB" sz="4400" dirty="0">
                <a:latin typeface="Garamond" panose="02020404030301010803" pitchFamily="18" charset="0"/>
              </a:rPr>
              <a:t>to you we turn with trust</a:t>
            </a:r>
            <a:r>
              <a:rPr lang="en-GB" sz="4400" dirty="0" smtClean="0">
                <a:latin typeface="Garamond" panose="02020404030301010803" pitchFamily="18" charset="0"/>
              </a:rPr>
              <a:t>.            </a:t>
            </a:r>
            <a:r>
              <a:rPr lang="en-GB" sz="3200" i="1" dirty="0" smtClean="0">
                <a:latin typeface="Garamond" panose="02020404030301010803" pitchFamily="18" charset="0"/>
              </a:rPr>
              <a:t>  </a:t>
            </a:r>
          </a:p>
          <a:p>
            <a:pPr algn="ctr"/>
            <a:r>
              <a:rPr lang="en-GB" sz="3200" i="1" dirty="0">
                <a:latin typeface="Garamond" panose="02020404030301010803" pitchFamily="18" charset="0"/>
              </a:rPr>
              <a:t> </a:t>
            </a:r>
            <a:r>
              <a:rPr lang="en-GB" sz="3200" i="1" dirty="0" smtClean="0">
                <a:latin typeface="Garamond" panose="02020404030301010803" pitchFamily="18" charset="0"/>
              </a:rPr>
              <a:t>                </a:t>
            </a:r>
            <a:r>
              <a:rPr lang="en-GB" sz="3200" dirty="0" smtClean="0">
                <a:latin typeface="Garamond" panose="02020404030301010803" pitchFamily="18" charset="0"/>
              </a:rPr>
              <a:t>– </a:t>
            </a:r>
            <a:r>
              <a:rPr lang="en-GB" sz="3200" dirty="0">
                <a:latin typeface="Garamond" panose="02020404030301010803" pitchFamily="18" charset="0"/>
              </a:rPr>
              <a:t>Pope Francis, </a:t>
            </a:r>
            <a:endParaRPr lang="en-GB" sz="3200" dirty="0" smtClean="0">
              <a:latin typeface="Garamond" panose="02020404030301010803" pitchFamily="18" charset="0"/>
            </a:endParaRPr>
          </a:p>
          <a:p>
            <a:pPr algn="r"/>
            <a:r>
              <a:rPr lang="en-GB" sz="3200" dirty="0" smtClean="0">
                <a:latin typeface="Garamond" panose="02020404030301010803" pitchFamily="18" charset="0"/>
              </a:rPr>
              <a:t>Prayer to the Holy Family </a:t>
            </a:r>
          </a:p>
          <a:p>
            <a:pPr algn="r"/>
            <a:r>
              <a:rPr lang="en-GB" sz="3200" dirty="0" smtClean="0">
                <a:latin typeface="Garamond" panose="02020404030301010803" pitchFamily="18" charset="0"/>
              </a:rPr>
              <a:t>(from </a:t>
            </a:r>
            <a:r>
              <a:rPr lang="en-GB" sz="3200" i="1" dirty="0" err="1" smtClean="0">
                <a:latin typeface="Garamond" panose="02020404030301010803" pitchFamily="18" charset="0"/>
              </a:rPr>
              <a:t>Amoris</a:t>
            </a:r>
            <a:r>
              <a:rPr lang="en-GB" sz="3200" i="1" dirty="0" smtClean="0">
                <a:latin typeface="Garamond" panose="02020404030301010803" pitchFamily="18" charset="0"/>
              </a:rPr>
              <a:t> Laetitia</a:t>
            </a:r>
            <a:r>
              <a:rPr lang="en-GB" sz="3200" dirty="0" smtClean="0">
                <a:latin typeface="Garamond" panose="02020404030301010803" pitchFamily="18" charset="0"/>
              </a:rPr>
              <a:t>)</a:t>
            </a:r>
            <a:endParaRPr lang="en-GB" sz="3200" dirty="0">
              <a:latin typeface="Garamond" panose="02020404030301010803" pitchFamily="18" charset="0"/>
            </a:endParaRPr>
          </a:p>
          <a:p>
            <a:pPr algn="r"/>
            <a:endParaRPr lang="en-GB" sz="2000" dirty="0" smtClean="0">
              <a:latin typeface="Garamond" panose="02020404030301010803" pitchFamily="18" charset="0"/>
            </a:endParaRPr>
          </a:p>
        </p:txBody>
      </p:sp>
    </p:spTree>
    <p:extLst>
      <p:ext uri="{BB962C8B-B14F-4D97-AF65-F5344CB8AC3E}">
        <p14:creationId xmlns:p14="http://schemas.microsoft.com/office/powerpoint/2010/main" val="2656554078"/>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700338" y="915989"/>
            <a:ext cx="6799262" cy="1303337"/>
          </a:xfrm>
        </p:spPr>
        <p:txBody>
          <a:bodyPr/>
          <a:lstStyle/>
          <a:p>
            <a:pPr eaLnBrk="1" hangingPunct="1"/>
            <a:r>
              <a:rPr lang="en-GB" altLang="en-US" smtClean="0">
                <a:ln>
                  <a:noFill/>
                </a:ln>
              </a:rPr>
              <a:t>The Synoptic Problem</a:t>
            </a: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smtClean="0">
                <a:solidFill>
                  <a:schemeClr val="accent1">
                    <a:lumMod val="50000"/>
                  </a:schemeClr>
                </a:solidFill>
              </a:rPr>
              <a:t>BDES</a:t>
            </a:r>
            <a:endParaRPr lang="en-GB" sz="2800" b="1" dirty="0">
              <a:solidFill>
                <a:schemeClr val="accent1">
                  <a:lumMod val="50000"/>
                </a:schemeClr>
              </a:solidFill>
            </a:endParaRP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smtClean="0">
                <a:solidFill>
                  <a:schemeClr val="accent4">
                    <a:lumMod val="75000"/>
                  </a:schemeClr>
                </a:solidFill>
                <a:latin typeface="Garamond" panose="02020404030301010803" pitchFamily="18" charset="0"/>
              </a:rPr>
              <a:t>Gospel Reading</a:t>
            </a:r>
            <a:endParaRPr lang="en-GB" sz="6000" dirty="0">
              <a:solidFill>
                <a:schemeClr val="accent4">
                  <a:lumMod val="75000"/>
                </a:schemeClr>
              </a:solidFill>
              <a:latin typeface="Garamond" panose="02020404030301010803" pitchFamily="18" charset="0"/>
            </a:endParaRPr>
          </a:p>
        </p:txBody>
      </p:sp>
      <p:sp>
        <p:nvSpPr>
          <p:cNvPr id="3" name="Rectangle 2"/>
          <p:cNvSpPr/>
          <p:nvPr/>
        </p:nvSpPr>
        <p:spPr>
          <a:xfrm>
            <a:off x="5229616" y="2074156"/>
            <a:ext cx="6509946" cy="3062377"/>
          </a:xfrm>
          <a:prstGeom prst="rect">
            <a:avLst/>
          </a:prstGeom>
        </p:spPr>
        <p:txBody>
          <a:bodyPr wrap="square">
            <a:spAutoFit/>
          </a:bodyPr>
          <a:lstStyle/>
          <a:p>
            <a:pPr algn="ctr"/>
            <a:r>
              <a:rPr lang="en-GB" sz="2600" b="1" dirty="0" smtClean="0">
                <a:latin typeface="Garamond" panose="02020404030301010803" pitchFamily="18" charset="0"/>
              </a:rPr>
              <a:t> </a:t>
            </a:r>
          </a:p>
          <a:p>
            <a:pPr algn="ctr"/>
            <a:r>
              <a:rPr lang="en-GB" sz="2600" b="1" dirty="0" smtClean="0">
                <a:latin typeface="Garamond" panose="02020404030301010803" pitchFamily="18" charset="0"/>
              </a:rPr>
              <a:t>18</a:t>
            </a:r>
            <a:r>
              <a:rPr lang="en-GB" sz="2600" b="1" baseline="30000" dirty="0" smtClean="0">
                <a:latin typeface="Garamond" panose="02020404030301010803" pitchFamily="18" charset="0"/>
              </a:rPr>
              <a:t>th</a:t>
            </a:r>
            <a:r>
              <a:rPr lang="en-GB" sz="2600" b="1" dirty="0" smtClean="0">
                <a:latin typeface="Garamond" panose="02020404030301010803" pitchFamily="18" charset="0"/>
              </a:rPr>
              <a:t> April 2021</a:t>
            </a:r>
            <a:r>
              <a:rPr lang="en-GB" sz="2600" dirty="0" smtClean="0">
                <a:latin typeface="Garamond" panose="02020404030301010803" pitchFamily="18" charset="0"/>
              </a:rPr>
              <a:t> :</a:t>
            </a:r>
          </a:p>
          <a:p>
            <a:pPr algn="ctr"/>
            <a:r>
              <a:rPr lang="en-GB" sz="2600" b="1" dirty="0" smtClean="0">
                <a:latin typeface="Garamond" panose="02020404030301010803" pitchFamily="18" charset="0"/>
              </a:rPr>
              <a:t>3</a:t>
            </a:r>
            <a:r>
              <a:rPr lang="en-GB" sz="2600" b="1" baseline="30000" dirty="0" smtClean="0">
                <a:latin typeface="Garamond" panose="02020404030301010803" pitchFamily="18" charset="0"/>
              </a:rPr>
              <a:t>rd</a:t>
            </a:r>
            <a:r>
              <a:rPr lang="en-GB" sz="2600" b="1" dirty="0" smtClean="0">
                <a:latin typeface="Garamond" panose="02020404030301010803" pitchFamily="18" charset="0"/>
              </a:rPr>
              <a:t> Sunday of Easter</a:t>
            </a:r>
            <a:endParaRPr lang="en-GB" sz="1200" b="1" dirty="0" smtClean="0">
              <a:latin typeface="Garamond" panose="02020404030301010803" pitchFamily="18" charset="0"/>
            </a:endParaRPr>
          </a:p>
          <a:p>
            <a:pPr algn="ctr"/>
            <a:endParaRPr lang="en-GB" sz="500" dirty="0">
              <a:latin typeface="Garamond" panose="02020404030301010803" pitchFamily="18" charset="0"/>
            </a:endParaRPr>
          </a:p>
          <a:p>
            <a:pPr algn="ctr"/>
            <a:r>
              <a:rPr lang="en-GB" sz="2800" dirty="0" smtClean="0">
                <a:latin typeface="Garamond" panose="02020404030301010803" pitchFamily="18" charset="0"/>
              </a:rPr>
              <a:t>In the Gospel of Luke </a:t>
            </a:r>
          </a:p>
          <a:p>
            <a:pPr algn="ctr"/>
            <a:r>
              <a:rPr lang="en-GB" sz="2800" dirty="0" smtClean="0">
                <a:latin typeface="Garamond" panose="02020404030301010803" pitchFamily="18" charset="0"/>
              </a:rPr>
              <a:t>Jesus says to His friends :</a:t>
            </a:r>
            <a:endParaRPr lang="en-GB" sz="2800" dirty="0">
              <a:latin typeface="Garamond" panose="02020404030301010803" pitchFamily="18" charset="0"/>
            </a:endParaRPr>
          </a:p>
          <a:p>
            <a:pPr algn="ctr"/>
            <a:endParaRPr lang="en-GB" sz="400" dirty="0">
              <a:latin typeface="Garamond" panose="02020404030301010803" pitchFamily="18" charset="0"/>
            </a:endParaRPr>
          </a:p>
          <a:p>
            <a:pPr algn="ctr"/>
            <a:r>
              <a:rPr lang="en-GB" sz="5000" dirty="0" smtClean="0">
                <a:latin typeface="Garamond" panose="02020404030301010803" pitchFamily="18" charset="0"/>
              </a:rPr>
              <a:t>“Peace be with you.”</a:t>
            </a:r>
            <a:endParaRPr lang="en-GB" altLang="en-US" sz="5000"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4" name="Picture 3"/>
          <p:cNvPicPr>
            <a:picLocks noChangeAspect="1"/>
          </p:cNvPicPr>
          <p:nvPr/>
        </p:nvPicPr>
        <p:blipFill>
          <a:blip r:embed="rId3"/>
          <a:stretch>
            <a:fillRect/>
          </a:stretch>
        </p:blipFill>
        <p:spPr>
          <a:xfrm>
            <a:off x="1302707" y="2093488"/>
            <a:ext cx="3676084" cy="4386793"/>
          </a:xfrm>
          <a:prstGeom prst="rect">
            <a:avLst/>
          </a:prstGeom>
        </p:spPr>
      </p:pic>
    </p:spTree>
    <p:extLst>
      <p:ext uri="{BB962C8B-B14F-4D97-AF65-F5344CB8AC3E}">
        <p14:creationId xmlns:p14="http://schemas.microsoft.com/office/powerpoint/2010/main" val="2058881387"/>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p:nvPr>
        </p:nvSpPr>
        <p:spPr>
          <a:xfrm>
            <a:off x="5530819" y="177234"/>
            <a:ext cx="6393069" cy="143862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3600" dirty="0" smtClean="0">
                <a:solidFill>
                  <a:schemeClr val="accent4">
                    <a:lumMod val="75000"/>
                  </a:schemeClr>
                </a:solidFill>
                <a:latin typeface="Garamond" panose="02020404030301010803" pitchFamily="18" charset="0"/>
              </a:rPr>
              <a:t>St Anselm of Canterbury</a:t>
            </a:r>
            <a:br>
              <a:rPr lang="en-GB" altLang="en-US" sz="3600" dirty="0" smtClean="0">
                <a:solidFill>
                  <a:schemeClr val="accent4">
                    <a:lumMod val="75000"/>
                  </a:schemeClr>
                </a:solidFill>
                <a:latin typeface="Garamond" panose="02020404030301010803" pitchFamily="18" charset="0"/>
              </a:rPr>
            </a:br>
            <a:r>
              <a:rPr lang="en-GB" altLang="en-US" sz="3600" dirty="0" smtClean="0">
                <a:solidFill>
                  <a:schemeClr val="accent4">
                    <a:lumMod val="75000"/>
                  </a:schemeClr>
                </a:solidFill>
                <a:latin typeface="Garamond" panose="02020404030301010803" pitchFamily="18" charset="0"/>
              </a:rPr>
              <a:t>Feast Day : 21</a:t>
            </a:r>
            <a:r>
              <a:rPr lang="en-GB" altLang="en-US" sz="3600" baseline="30000" dirty="0" smtClean="0">
                <a:solidFill>
                  <a:schemeClr val="accent4">
                    <a:lumMod val="75000"/>
                  </a:schemeClr>
                </a:solidFill>
                <a:latin typeface="Garamond" panose="02020404030301010803" pitchFamily="18" charset="0"/>
              </a:rPr>
              <a:t>st</a:t>
            </a:r>
            <a:r>
              <a:rPr lang="en-GB" altLang="en-US" sz="3600" dirty="0" smtClean="0">
                <a:solidFill>
                  <a:schemeClr val="accent4">
                    <a:lumMod val="75000"/>
                  </a:schemeClr>
                </a:solidFill>
                <a:latin typeface="Garamond" panose="02020404030301010803" pitchFamily="18" charset="0"/>
              </a:rPr>
              <a:t> April</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8" name="TextBox 7"/>
          <p:cNvSpPr txBox="1"/>
          <p:nvPr/>
        </p:nvSpPr>
        <p:spPr>
          <a:xfrm>
            <a:off x="9944100" y="6050290"/>
            <a:ext cx="1544637" cy="523220"/>
          </a:xfrm>
          <a:prstGeom prst="rect">
            <a:avLst/>
          </a:prstGeom>
          <a:noFill/>
        </p:spPr>
        <p:txBody>
          <a:bodyPr wrap="square" rtlCol="0">
            <a:spAutoFit/>
          </a:bodyPr>
          <a:lstStyle/>
          <a:p>
            <a:r>
              <a:rPr lang="en-GB" sz="2800" b="1" dirty="0" smtClean="0">
                <a:solidFill>
                  <a:schemeClr val="accent1">
                    <a:lumMod val="50000"/>
                  </a:schemeClr>
                </a:solidFill>
              </a:rPr>
              <a:t>BDES</a:t>
            </a:r>
            <a:endParaRPr lang="en-GB" sz="2800" b="1" dirty="0">
              <a:solidFill>
                <a:schemeClr val="accent1">
                  <a:lumMod val="50000"/>
                </a:schemeClr>
              </a:solidFill>
            </a:endParaRPr>
          </a:p>
        </p:txBody>
      </p:sp>
      <p:sp>
        <p:nvSpPr>
          <p:cNvPr id="3" name="Rectangle 2"/>
          <p:cNvSpPr/>
          <p:nvPr/>
        </p:nvSpPr>
        <p:spPr>
          <a:xfrm>
            <a:off x="5530819" y="1735006"/>
            <a:ext cx="6393069" cy="4576894"/>
          </a:xfrm>
          <a:prstGeom prst="rect">
            <a:avLst/>
          </a:prstGeom>
        </p:spPr>
        <p:txBody>
          <a:bodyPr wrap="square">
            <a:spAutoFit/>
          </a:bodyPr>
          <a:lstStyle/>
          <a:p>
            <a:pPr algn="just">
              <a:lnSpc>
                <a:spcPct val="107000"/>
              </a:lnSpc>
              <a:spcAft>
                <a:spcPts val="800"/>
              </a:spcAft>
            </a:pPr>
            <a:r>
              <a:rPr lang="en-GB" sz="2100" dirty="0">
                <a:solidFill>
                  <a:srgbClr val="000000"/>
                </a:solidFill>
                <a:latin typeface="Garamond" panose="02020404030301010803" pitchFamily="18" charset="0"/>
                <a:ea typeface="Calibri" panose="020F0502020204030204" pitchFamily="34" charset="0"/>
                <a:cs typeface="Times New Roman" panose="02020603050405020304" pitchFamily="18" charset="0"/>
              </a:rPr>
              <a:t>Anselm was an Italian monk who became abbot of </a:t>
            </a:r>
            <a:r>
              <a:rPr lang="en-GB" sz="2100" dirty="0" err="1">
                <a:solidFill>
                  <a:srgbClr val="000000"/>
                </a:solidFill>
                <a:latin typeface="Garamond" panose="02020404030301010803" pitchFamily="18" charset="0"/>
                <a:ea typeface="Calibri" panose="020F0502020204030204" pitchFamily="34" charset="0"/>
                <a:cs typeface="Times New Roman" panose="02020603050405020304" pitchFamily="18" charset="0"/>
              </a:rPr>
              <a:t>Bec</a:t>
            </a:r>
            <a:r>
              <a:rPr lang="en-GB" sz="2100" dirty="0">
                <a:solidFill>
                  <a:srgbClr val="000000"/>
                </a:solidFill>
                <a:latin typeface="Garamond" panose="02020404030301010803" pitchFamily="18" charset="0"/>
                <a:ea typeface="Calibri" panose="020F0502020204030204" pitchFamily="34" charset="0"/>
                <a:cs typeface="Times New Roman" panose="02020603050405020304" pitchFamily="18" charset="0"/>
              </a:rPr>
              <a:t> in Normandy and then Archbishop of Canterbury. He was also an important philosopher and widely respected theologian, who wrote many influential books, including two meditations on the nature of God, as well as a dialogue about sin and the importance of atonement for Christianity. He developed the idea of the nature of being and the ontological argument for the existence of God. He was one of the foremost thinkers of the Middle Ages and the founder of </a:t>
            </a:r>
            <a:r>
              <a:rPr lang="en-GB" sz="2100" dirty="0" smtClean="0">
                <a:solidFill>
                  <a:srgbClr val="000000"/>
                </a:solidFill>
                <a:latin typeface="Garamond" panose="02020404030301010803" pitchFamily="18" charset="0"/>
                <a:ea typeface="Calibri" panose="020F0502020204030204" pitchFamily="34" charset="0"/>
                <a:cs typeface="Times New Roman" panose="02020603050405020304" pitchFamily="18" charset="0"/>
              </a:rPr>
              <a:t>scholasticism. </a:t>
            </a:r>
            <a:r>
              <a:rPr lang="en-GB" sz="2100" dirty="0">
                <a:solidFill>
                  <a:srgbClr val="000000"/>
                </a:solidFill>
                <a:latin typeface="Garamond" panose="02020404030301010803" pitchFamily="18" charset="0"/>
                <a:ea typeface="Calibri" panose="020F0502020204030204" pitchFamily="34" charset="0"/>
                <a:cs typeface="Times New Roman" panose="02020603050405020304" pitchFamily="18" charset="0"/>
              </a:rPr>
              <a:t>As Archbishop he had a number of conflicts with King William II and King Henry I, concerning the authority of the Pope over the Crown in England. </a:t>
            </a:r>
            <a:endParaRPr lang="en-GB" sz="2100" dirty="0">
              <a:effectLst/>
              <a:latin typeface="Garamond" panose="02020404030301010803" pitchFamily="18"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rotWithShape="1">
          <a:blip r:embed="rId3"/>
          <a:srcRect l="4479" r="4849" b="1559"/>
          <a:stretch/>
        </p:blipFill>
        <p:spPr>
          <a:xfrm>
            <a:off x="211015" y="177234"/>
            <a:ext cx="5171645" cy="6134666"/>
          </a:xfrm>
          <a:prstGeom prst="rect">
            <a:avLst/>
          </a:prstGeom>
        </p:spPr>
      </p:pic>
    </p:spTree>
    <p:extLst>
      <p:ext uri="{BB962C8B-B14F-4D97-AF65-F5344CB8AC3E}">
        <p14:creationId xmlns:p14="http://schemas.microsoft.com/office/powerpoint/2010/main" val="364194355"/>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smtClean="0">
                <a:solidFill>
                  <a:schemeClr val="accent1">
                    <a:lumMod val="50000"/>
                  </a:schemeClr>
                </a:solidFill>
              </a:rPr>
              <a:t>BDES</a:t>
            </a:r>
            <a:endParaRPr lang="en-GB" sz="2800" b="1" dirty="0">
              <a:solidFill>
                <a:schemeClr val="accent1">
                  <a:lumMod val="50000"/>
                </a:schemeClr>
              </a:solidFill>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8" name="Title 1"/>
          <p:cNvSpPr txBox="1">
            <a:spLocks/>
          </p:cNvSpPr>
          <p:nvPr/>
        </p:nvSpPr>
        <p:spPr>
          <a:xfrm>
            <a:off x="281425" y="241623"/>
            <a:ext cx="11072374" cy="1910292"/>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7200" dirty="0" smtClean="0">
                <a:solidFill>
                  <a:schemeClr val="accent4">
                    <a:lumMod val="75000"/>
                  </a:schemeClr>
                </a:solidFill>
                <a:latin typeface="Garamond" panose="02020404030301010803" pitchFamily="18" charset="0"/>
              </a:rPr>
              <a:t>Reflection : Live life in love</a:t>
            </a:r>
          </a:p>
        </p:txBody>
      </p:sp>
      <p:sp>
        <p:nvSpPr>
          <p:cNvPr id="9" name="Rectangle 3"/>
          <p:cNvSpPr txBox="1">
            <a:spLocks noChangeArrowheads="1"/>
          </p:cNvSpPr>
          <p:nvPr/>
        </p:nvSpPr>
        <p:spPr>
          <a:xfrm>
            <a:off x="1700791" y="5934100"/>
            <a:ext cx="4201907" cy="7443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altLang="en-US" dirty="0" smtClean="0">
              <a:latin typeface="Garamond" panose="02020404030301010803" pitchFamily="18" charset="0"/>
            </a:endParaRPr>
          </a:p>
          <a:p>
            <a:pPr marL="0" indent="0">
              <a:buFont typeface="Arial" panose="020B0604020202020204" pitchFamily="34" charset="0"/>
              <a:buNone/>
            </a:pPr>
            <a:endParaRPr lang="en-GB" altLang="en-US" dirty="0" smtClean="0">
              <a:latin typeface="Garamond" panose="02020404030301010803" pitchFamily="18" charset="0"/>
            </a:endParaRPr>
          </a:p>
        </p:txBody>
      </p:sp>
      <p:sp>
        <p:nvSpPr>
          <p:cNvPr id="2" name="Rectangle 1"/>
          <p:cNvSpPr/>
          <p:nvPr/>
        </p:nvSpPr>
        <p:spPr>
          <a:xfrm>
            <a:off x="382326" y="1922558"/>
            <a:ext cx="11106411" cy="4357090"/>
          </a:xfrm>
          <a:prstGeom prst="rect">
            <a:avLst/>
          </a:prstGeom>
        </p:spPr>
        <p:txBody>
          <a:bodyPr wrap="square">
            <a:spAutoFit/>
          </a:bodyPr>
          <a:lstStyle/>
          <a:p>
            <a:pPr algn="just">
              <a:lnSpc>
                <a:spcPct val="107000"/>
              </a:lnSpc>
              <a:spcAft>
                <a:spcPts val="800"/>
              </a:spcAft>
            </a:pPr>
            <a:r>
              <a:rPr lang="en-GB" dirty="0">
                <a:solidFill>
                  <a:srgbClr val="373019"/>
                </a:solidFill>
                <a:latin typeface="Lora"/>
                <a:ea typeface="Calibri" panose="020F0502020204030204" pitchFamily="34" charset="0"/>
                <a:cs typeface="Times New Roman" panose="02020603050405020304" pitchFamily="18" charset="0"/>
              </a:rPr>
              <a:t/>
            </a:r>
            <a:br>
              <a:rPr lang="en-GB" dirty="0">
                <a:solidFill>
                  <a:srgbClr val="373019"/>
                </a:solidFill>
                <a:latin typeface="Lora"/>
                <a:ea typeface="Calibri" panose="020F0502020204030204" pitchFamily="34" charset="0"/>
                <a:cs typeface="Times New Roman" panose="02020603050405020304" pitchFamily="18" charset="0"/>
              </a:rPr>
            </a:br>
            <a:r>
              <a:rPr lang="en-GB" dirty="0">
                <a:solidFill>
                  <a:srgbClr val="373019"/>
                </a:solidFill>
                <a:latin typeface="Lora"/>
                <a:ea typeface="Calibri" panose="020F0502020204030204" pitchFamily="34" charset="0"/>
                <a:cs typeface="Times New Roman" panose="02020603050405020304" pitchFamily="18" charset="0"/>
              </a:rPr>
              <a:t/>
            </a:r>
            <a:br>
              <a:rPr lang="en-GB" dirty="0">
                <a:solidFill>
                  <a:srgbClr val="373019"/>
                </a:solidFill>
                <a:latin typeface="Lora"/>
                <a:ea typeface="Calibri" panose="020F0502020204030204" pitchFamily="34" charset="0"/>
                <a:cs typeface="Times New Roman" panose="02020603050405020304" pitchFamily="18" charset="0"/>
              </a:rPr>
            </a:br>
            <a:r>
              <a:rPr lang="en-GB" sz="3200" dirty="0">
                <a:solidFill>
                  <a:srgbClr val="373019"/>
                </a:solidFill>
                <a:latin typeface="Garamond" panose="02020404030301010803" pitchFamily="18" charset="0"/>
                <a:ea typeface="Calibri" panose="020F0502020204030204" pitchFamily="34" charset="0"/>
                <a:cs typeface="Times New Roman" panose="02020603050405020304" pitchFamily="18" charset="0"/>
              </a:rPr>
              <a:t>Almighty God, who raised up your servant Anselm to teach the Church of his day to understand its faith in your eternal Being, perfect justice, and saving mercy: Provide your Church in every age with devout and learned scholars and teachers, that we may be able to give a reason for the hope that is in us; through Jesus Christ our Lord, who lives and reigns with you and the Holy Spirit, one God, for ever and ever.</a:t>
            </a:r>
            <a:endParaRPr lang="en-GB" sz="3200" dirty="0">
              <a:effectLst/>
              <a:latin typeface="Garamond" panose="020204040303010108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6073608"/>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p:nvPr>
        </p:nvSpPr>
        <p:spPr>
          <a:xfrm>
            <a:off x="469725" y="189742"/>
            <a:ext cx="7622089" cy="143862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8000" dirty="0" smtClean="0">
                <a:solidFill>
                  <a:schemeClr val="accent4">
                    <a:lumMod val="75000"/>
                  </a:schemeClr>
                </a:solidFill>
                <a:latin typeface="Garamond" panose="02020404030301010803" pitchFamily="18" charset="0"/>
              </a:rPr>
              <a:t>Canterbury</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8" name="TextBox 7"/>
          <p:cNvSpPr txBox="1"/>
          <p:nvPr/>
        </p:nvSpPr>
        <p:spPr>
          <a:xfrm>
            <a:off x="9944100" y="6050290"/>
            <a:ext cx="1544637" cy="523220"/>
          </a:xfrm>
          <a:prstGeom prst="rect">
            <a:avLst/>
          </a:prstGeom>
          <a:noFill/>
        </p:spPr>
        <p:txBody>
          <a:bodyPr wrap="square" rtlCol="0">
            <a:spAutoFit/>
          </a:bodyPr>
          <a:lstStyle/>
          <a:p>
            <a:r>
              <a:rPr lang="en-GB" sz="2800" b="1" dirty="0" smtClean="0">
                <a:solidFill>
                  <a:schemeClr val="accent1">
                    <a:lumMod val="50000"/>
                  </a:schemeClr>
                </a:solidFill>
              </a:rPr>
              <a:t>BDES</a:t>
            </a:r>
            <a:endParaRPr lang="en-GB" sz="2800" b="1" dirty="0">
              <a:solidFill>
                <a:schemeClr val="accent1">
                  <a:lumMod val="50000"/>
                </a:schemeClr>
              </a:solidFill>
            </a:endParaRPr>
          </a:p>
        </p:txBody>
      </p:sp>
      <p:sp>
        <p:nvSpPr>
          <p:cNvPr id="2" name="Rectangle 1"/>
          <p:cNvSpPr/>
          <p:nvPr/>
        </p:nvSpPr>
        <p:spPr>
          <a:xfrm>
            <a:off x="469725" y="1896289"/>
            <a:ext cx="11486368" cy="1200329"/>
          </a:xfrm>
          <a:prstGeom prst="rect">
            <a:avLst/>
          </a:prstGeom>
        </p:spPr>
        <p:txBody>
          <a:bodyPr wrap="square">
            <a:spAutoFit/>
          </a:bodyPr>
          <a:lstStyle/>
          <a:p>
            <a:pPr algn="just">
              <a:spcBef>
                <a:spcPts val="1920"/>
              </a:spcBef>
              <a:spcAft>
                <a:spcPts val="1920"/>
              </a:spcAft>
            </a:pPr>
            <a:r>
              <a:rPr lang="en-GB" sz="2400" dirty="0" smtClean="0">
                <a:solidFill>
                  <a:srgbClr val="333333"/>
                </a:solidFill>
                <a:latin typeface="Garamond" panose="02020404030301010803" pitchFamily="18" charset="0"/>
                <a:ea typeface="Times New Roman" panose="02020603050405020304" pitchFamily="18" charset="0"/>
              </a:rPr>
              <a:t>Pilgrimage </a:t>
            </a:r>
            <a:r>
              <a:rPr lang="en-GB" sz="2400" dirty="0">
                <a:solidFill>
                  <a:srgbClr val="333333"/>
                </a:solidFill>
                <a:latin typeface="Garamond" panose="02020404030301010803" pitchFamily="18" charset="0"/>
                <a:ea typeface="Times New Roman" panose="02020603050405020304" pitchFamily="18" charset="0"/>
              </a:rPr>
              <a:t>has always been an important part of Christian </a:t>
            </a:r>
            <a:r>
              <a:rPr lang="en-GB" sz="2400" dirty="0" smtClean="0">
                <a:solidFill>
                  <a:srgbClr val="333333"/>
                </a:solidFill>
                <a:latin typeface="Garamond" panose="02020404030301010803" pitchFamily="18" charset="0"/>
                <a:ea typeface="Times New Roman" panose="02020603050405020304" pitchFamily="18" charset="0"/>
              </a:rPr>
              <a:t>faith. </a:t>
            </a:r>
            <a:r>
              <a:rPr lang="en-GB" sz="2400" dirty="0">
                <a:solidFill>
                  <a:srgbClr val="333333"/>
                </a:solidFill>
                <a:latin typeface="Garamond" panose="02020404030301010803" pitchFamily="18" charset="0"/>
                <a:ea typeface="Times New Roman" panose="02020603050405020304" pitchFamily="18" charset="0"/>
              </a:rPr>
              <a:t>M</a:t>
            </a:r>
            <a:r>
              <a:rPr lang="en-GB" sz="2400" dirty="0" smtClean="0">
                <a:solidFill>
                  <a:srgbClr val="333333"/>
                </a:solidFill>
                <a:latin typeface="Garamond" panose="02020404030301010803" pitchFamily="18" charset="0"/>
                <a:ea typeface="Times New Roman" panose="02020603050405020304" pitchFamily="18" charset="0"/>
              </a:rPr>
              <a:t>ost </a:t>
            </a:r>
            <a:r>
              <a:rPr lang="en-GB" sz="2400" dirty="0">
                <a:solidFill>
                  <a:srgbClr val="333333"/>
                </a:solidFill>
                <a:latin typeface="Garamond" panose="02020404030301010803" pitchFamily="18" charset="0"/>
                <a:ea typeface="Times New Roman" panose="02020603050405020304" pitchFamily="18" charset="0"/>
              </a:rPr>
              <a:t>pilgrim routes are ancient, taking people to places made holy by events that have happened there, in the footsteps of those who have gone before them or the presence of shrines or relics of holy </a:t>
            </a:r>
            <a:r>
              <a:rPr lang="en-GB" sz="2400" dirty="0" smtClean="0">
                <a:solidFill>
                  <a:srgbClr val="333333"/>
                </a:solidFill>
                <a:latin typeface="Garamond" panose="02020404030301010803" pitchFamily="18" charset="0"/>
                <a:ea typeface="Times New Roman" panose="02020603050405020304" pitchFamily="18" charset="0"/>
              </a:rPr>
              <a:t>people.                      </a:t>
            </a:r>
          </a:p>
        </p:txBody>
      </p:sp>
      <p:pic>
        <p:nvPicPr>
          <p:cNvPr id="3" name="Picture 2"/>
          <p:cNvPicPr>
            <a:picLocks noChangeAspect="1"/>
          </p:cNvPicPr>
          <p:nvPr/>
        </p:nvPicPr>
        <p:blipFill rotWithShape="1">
          <a:blip r:embed="rId3"/>
          <a:srcRect b="14379"/>
          <a:stretch/>
        </p:blipFill>
        <p:spPr>
          <a:xfrm>
            <a:off x="8381047" y="207359"/>
            <a:ext cx="3358515" cy="1438562"/>
          </a:xfrm>
          <a:prstGeom prst="rect">
            <a:avLst/>
          </a:prstGeom>
        </p:spPr>
      </p:pic>
      <p:sp>
        <p:nvSpPr>
          <p:cNvPr id="9" name="Rectangle 8"/>
          <p:cNvSpPr/>
          <p:nvPr/>
        </p:nvSpPr>
        <p:spPr>
          <a:xfrm>
            <a:off x="469725" y="3123629"/>
            <a:ext cx="11486368" cy="1200329"/>
          </a:xfrm>
          <a:prstGeom prst="rect">
            <a:avLst/>
          </a:prstGeom>
        </p:spPr>
        <p:txBody>
          <a:bodyPr wrap="square">
            <a:spAutoFit/>
          </a:bodyPr>
          <a:lstStyle/>
          <a:p>
            <a:pPr algn="just">
              <a:spcBef>
                <a:spcPts val="1920"/>
              </a:spcBef>
              <a:spcAft>
                <a:spcPts val="1920"/>
              </a:spcAft>
            </a:pPr>
            <a:r>
              <a:rPr lang="en-GB" sz="2400" dirty="0" smtClean="0">
                <a:solidFill>
                  <a:srgbClr val="333333"/>
                </a:solidFill>
                <a:latin typeface="Garamond" panose="02020404030301010803" pitchFamily="18" charset="0"/>
                <a:ea typeface="Times New Roman" panose="02020603050405020304" pitchFamily="18" charset="0"/>
              </a:rPr>
              <a:t>The </a:t>
            </a:r>
            <a:r>
              <a:rPr lang="en-GB" sz="2400" dirty="0">
                <a:solidFill>
                  <a:srgbClr val="333333"/>
                </a:solidFill>
                <a:latin typeface="Garamond" panose="02020404030301010803" pitchFamily="18" charset="0"/>
                <a:ea typeface="Times New Roman" panose="02020603050405020304" pitchFamily="18" charset="0"/>
              </a:rPr>
              <a:t>desire of Christians to grow in their relationship with God is often described as a </a:t>
            </a:r>
            <a:r>
              <a:rPr lang="en-GB" sz="2400" dirty="0" smtClean="0">
                <a:solidFill>
                  <a:srgbClr val="333333"/>
                </a:solidFill>
                <a:latin typeface="Garamond" panose="02020404030301010803" pitchFamily="18" charset="0"/>
                <a:ea typeface="Times New Roman" panose="02020603050405020304" pitchFamily="18" charset="0"/>
              </a:rPr>
              <a:t>journey, Going </a:t>
            </a:r>
            <a:r>
              <a:rPr lang="en-GB" sz="2400" dirty="0">
                <a:solidFill>
                  <a:srgbClr val="333333"/>
                </a:solidFill>
                <a:latin typeface="Garamond" panose="02020404030301010803" pitchFamily="18" charset="0"/>
                <a:ea typeface="Times New Roman" panose="02020603050405020304" pitchFamily="18" charset="0"/>
              </a:rPr>
              <a:t>on pilgrimage is </a:t>
            </a:r>
            <a:r>
              <a:rPr lang="en-GB" sz="2400" dirty="0" smtClean="0">
                <a:solidFill>
                  <a:srgbClr val="333333"/>
                </a:solidFill>
                <a:latin typeface="Garamond" panose="02020404030301010803" pitchFamily="18" charset="0"/>
                <a:ea typeface="Times New Roman" panose="02020603050405020304" pitchFamily="18" charset="0"/>
              </a:rPr>
              <a:t>seen as a </a:t>
            </a:r>
            <a:r>
              <a:rPr lang="en-GB" sz="2400" dirty="0">
                <a:solidFill>
                  <a:srgbClr val="333333"/>
                </a:solidFill>
                <a:latin typeface="Garamond" panose="02020404030301010803" pitchFamily="18" charset="0"/>
                <a:ea typeface="Times New Roman" panose="02020603050405020304" pitchFamily="18" charset="0"/>
              </a:rPr>
              <a:t>way of letting the outward journey </a:t>
            </a:r>
            <a:r>
              <a:rPr lang="en-GB" sz="2400" dirty="0" smtClean="0">
                <a:solidFill>
                  <a:srgbClr val="333333"/>
                </a:solidFill>
                <a:latin typeface="Garamond" panose="02020404030301010803" pitchFamily="18" charset="0"/>
                <a:ea typeface="Times New Roman" panose="02020603050405020304" pitchFamily="18" charset="0"/>
              </a:rPr>
              <a:t>demonstrate the </a:t>
            </a:r>
            <a:r>
              <a:rPr lang="en-GB" sz="2400" dirty="0">
                <a:solidFill>
                  <a:srgbClr val="333333"/>
                </a:solidFill>
                <a:latin typeface="Garamond" panose="02020404030301010803" pitchFamily="18" charset="0"/>
                <a:ea typeface="Times New Roman" panose="02020603050405020304" pitchFamily="18" charset="0"/>
              </a:rPr>
              <a:t>inner </a:t>
            </a:r>
            <a:r>
              <a:rPr lang="en-GB" sz="2400" dirty="0" smtClean="0">
                <a:solidFill>
                  <a:srgbClr val="333333"/>
                </a:solidFill>
                <a:latin typeface="Garamond" panose="02020404030301010803" pitchFamily="18" charset="0"/>
                <a:ea typeface="Times New Roman" panose="02020603050405020304" pitchFamily="18" charset="0"/>
              </a:rPr>
              <a:t>spiritual journey. </a:t>
            </a:r>
          </a:p>
        </p:txBody>
      </p:sp>
      <p:sp>
        <p:nvSpPr>
          <p:cNvPr id="10" name="Rectangle 9"/>
          <p:cNvSpPr/>
          <p:nvPr/>
        </p:nvSpPr>
        <p:spPr>
          <a:xfrm>
            <a:off x="469725" y="4391370"/>
            <a:ext cx="11486368" cy="830997"/>
          </a:xfrm>
          <a:prstGeom prst="rect">
            <a:avLst/>
          </a:prstGeom>
        </p:spPr>
        <p:txBody>
          <a:bodyPr wrap="square">
            <a:spAutoFit/>
          </a:bodyPr>
          <a:lstStyle/>
          <a:p>
            <a:pPr algn="just">
              <a:spcBef>
                <a:spcPts val="1920"/>
              </a:spcBef>
              <a:spcAft>
                <a:spcPts val="1920"/>
              </a:spcAft>
            </a:pPr>
            <a:r>
              <a:rPr lang="en-GB" sz="2400" dirty="0" smtClean="0">
                <a:solidFill>
                  <a:srgbClr val="333333"/>
                </a:solidFill>
                <a:latin typeface="Garamond" panose="02020404030301010803" pitchFamily="18" charset="0"/>
                <a:ea typeface="Times New Roman" panose="02020603050405020304" pitchFamily="18" charset="0"/>
              </a:rPr>
              <a:t>Pilgrimage to Canterbury is especially famous since the publication of Chaucer’s </a:t>
            </a:r>
            <a:r>
              <a:rPr lang="en-GB" sz="2400" i="1" dirty="0" smtClean="0">
                <a:solidFill>
                  <a:srgbClr val="333333"/>
                </a:solidFill>
                <a:latin typeface="Garamond" panose="02020404030301010803" pitchFamily="18" charset="0"/>
                <a:ea typeface="Times New Roman" panose="02020603050405020304" pitchFamily="18" charset="0"/>
              </a:rPr>
              <a:t>Canterbury Tales</a:t>
            </a:r>
            <a:r>
              <a:rPr lang="en-GB" sz="2400" dirty="0" smtClean="0">
                <a:solidFill>
                  <a:srgbClr val="333333"/>
                </a:solidFill>
                <a:latin typeface="Garamond" panose="02020404030301010803" pitchFamily="18" charset="0"/>
                <a:ea typeface="Times New Roman" panose="02020603050405020304" pitchFamily="18" charset="0"/>
              </a:rPr>
              <a:t> in the 14</a:t>
            </a:r>
            <a:r>
              <a:rPr lang="en-GB" sz="2400" baseline="30000" dirty="0" smtClean="0">
                <a:solidFill>
                  <a:srgbClr val="333333"/>
                </a:solidFill>
                <a:latin typeface="Garamond" panose="02020404030301010803" pitchFamily="18" charset="0"/>
                <a:ea typeface="Times New Roman" panose="02020603050405020304" pitchFamily="18" charset="0"/>
              </a:rPr>
              <a:t>th</a:t>
            </a:r>
            <a:r>
              <a:rPr lang="en-GB" sz="2400" dirty="0" smtClean="0">
                <a:solidFill>
                  <a:srgbClr val="333333"/>
                </a:solidFill>
                <a:latin typeface="Garamond" panose="02020404030301010803" pitchFamily="18" charset="0"/>
                <a:ea typeface="Times New Roman" panose="02020603050405020304" pitchFamily="18" charset="0"/>
              </a:rPr>
              <a:t> century.  </a:t>
            </a:r>
          </a:p>
        </p:txBody>
      </p:sp>
      <p:sp>
        <p:nvSpPr>
          <p:cNvPr id="11" name="Rectangle 10"/>
          <p:cNvSpPr/>
          <p:nvPr/>
        </p:nvSpPr>
        <p:spPr>
          <a:xfrm>
            <a:off x="469725" y="5277607"/>
            <a:ext cx="11486368" cy="830997"/>
          </a:xfrm>
          <a:prstGeom prst="rect">
            <a:avLst/>
          </a:prstGeom>
        </p:spPr>
        <p:txBody>
          <a:bodyPr wrap="square">
            <a:spAutoFit/>
          </a:bodyPr>
          <a:lstStyle/>
          <a:p>
            <a:pPr algn="just">
              <a:spcBef>
                <a:spcPts val="1920"/>
              </a:spcBef>
              <a:spcAft>
                <a:spcPts val="1920"/>
              </a:spcAft>
            </a:pPr>
            <a:r>
              <a:rPr lang="en-GB" sz="2400" dirty="0" smtClean="0">
                <a:solidFill>
                  <a:srgbClr val="333333"/>
                </a:solidFill>
                <a:latin typeface="Garamond" panose="02020404030301010803" pitchFamily="18" charset="0"/>
                <a:ea typeface="Times New Roman" panose="02020603050405020304" pitchFamily="18" charset="0"/>
              </a:rPr>
              <a:t>Canterbury became a special place of pilgrimage in the 12</a:t>
            </a:r>
            <a:r>
              <a:rPr lang="en-GB" sz="2400" baseline="30000" dirty="0" smtClean="0">
                <a:solidFill>
                  <a:srgbClr val="333333"/>
                </a:solidFill>
                <a:latin typeface="Garamond" panose="02020404030301010803" pitchFamily="18" charset="0"/>
                <a:ea typeface="Times New Roman" panose="02020603050405020304" pitchFamily="18" charset="0"/>
              </a:rPr>
              <a:t>th</a:t>
            </a:r>
            <a:r>
              <a:rPr lang="en-GB" sz="2400" dirty="0" smtClean="0">
                <a:solidFill>
                  <a:srgbClr val="333333"/>
                </a:solidFill>
                <a:latin typeface="Garamond" panose="02020404030301010803" pitchFamily="18" charset="0"/>
                <a:ea typeface="Times New Roman" panose="02020603050405020304" pitchFamily="18" charset="0"/>
              </a:rPr>
              <a:t> century when the Archbishop of Canterbury, St Thomas Becket, was murdered there by four knights of King Henry II.</a:t>
            </a:r>
          </a:p>
        </p:txBody>
      </p:sp>
    </p:spTree>
    <p:extLst>
      <p:ext uri="{BB962C8B-B14F-4D97-AF65-F5344CB8AC3E}">
        <p14:creationId xmlns:p14="http://schemas.microsoft.com/office/powerpoint/2010/main" val="483504704"/>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smtClean="0">
                <a:solidFill>
                  <a:schemeClr val="accent1">
                    <a:lumMod val="50000"/>
                  </a:schemeClr>
                </a:solidFill>
              </a:rPr>
              <a:t>BDES</a:t>
            </a:r>
            <a:endParaRPr lang="en-GB" sz="2800" b="1" dirty="0">
              <a:solidFill>
                <a:schemeClr val="accent1">
                  <a:lumMod val="50000"/>
                </a:schemeClr>
              </a:solidFill>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9" name="Rectangle 3"/>
          <p:cNvSpPr txBox="1">
            <a:spLocks noChangeArrowheads="1"/>
          </p:cNvSpPr>
          <p:nvPr/>
        </p:nvSpPr>
        <p:spPr>
          <a:xfrm>
            <a:off x="615655" y="3716338"/>
            <a:ext cx="10991577" cy="27383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GB" altLang="en-US" dirty="0" smtClean="0">
              <a:latin typeface="Garamond" panose="02020404030301010803" pitchFamily="18" charset="0"/>
            </a:endParaRPr>
          </a:p>
        </p:txBody>
      </p:sp>
      <p:sp>
        <p:nvSpPr>
          <p:cNvPr id="13" name="Title 1"/>
          <p:cNvSpPr txBox="1">
            <a:spLocks/>
          </p:cNvSpPr>
          <p:nvPr/>
        </p:nvSpPr>
        <p:spPr>
          <a:xfrm>
            <a:off x="2772056" y="454523"/>
            <a:ext cx="6286219" cy="1278571"/>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7200" dirty="0" smtClean="0">
                <a:solidFill>
                  <a:schemeClr val="accent4">
                    <a:lumMod val="75000"/>
                  </a:schemeClr>
                </a:solidFill>
                <a:latin typeface="Garamond" panose="02020404030301010803" pitchFamily="18" charset="0"/>
              </a:rPr>
              <a:t>Servant Song</a:t>
            </a:r>
            <a:endParaRPr lang="en-GB" sz="7200" dirty="0">
              <a:solidFill>
                <a:schemeClr val="accent4">
                  <a:lumMod val="75000"/>
                </a:schemeClr>
              </a:solidFill>
              <a:latin typeface="Garamond" panose="02020404030301010803" pitchFamily="18" charset="0"/>
            </a:endParaRPr>
          </a:p>
        </p:txBody>
      </p:sp>
      <p:sp>
        <p:nvSpPr>
          <p:cNvPr id="3" name="TextBox 2"/>
          <p:cNvSpPr txBox="1"/>
          <p:nvPr/>
        </p:nvSpPr>
        <p:spPr>
          <a:xfrm>
            <a:off x="1277655" y="1960323"/>
            <a:ext cx="5060515" cy="5232202"/>
          </a:xfrm>
          <a:prstGeom prst="rect">
            <a:avLst/>
          </a:prstGeom>
          <a:noFill/>
        </p:spPr>
        <p:txBody>
          <a:bodyPr wrap="square" rtlCol="0">
            <a:spAutoFit/>
          </a:bodyPr>
          <a:lstStyle/>
          <a:p>
            <a:r>
              <a:rPr lang="en-GB" sz="2000" dirty="0" smtClean="0">
                <a:latin typeface="Garamond" panose="02020404030301010803" pitchFamily="18" charset="0"/>
              </a:rPr>
              <a:t>Will </a:t>
            </a:r>
            <a:r>
              <a:rPr lang="en-GB" sz="2000" dirty="0">
                <a:latin typeface="Garamond" panose="02020404030301010803" pitchFamily="18" charset="0"/>
              </a:rPr>
              <a:t>you let me be your servant,</a:t>
            </a:r>
            <a:br>
              <a:rPr lang="en-GB" sz="2000" dirty="0">
                <a:latin typeface="Garamond" panose="02020404030301010803" pitchFamily="18" charset="0"/>
              </a:rPr>
            </a:br>
            <a:r>
              <a:rPr lang="en-GB" sz="2000" dirty="0">
                <a:latin typeface="Garamond" panose="02020404030301010803" pitchFamily="18" charset="0"/>
              </a:rPr>
              <a:t>Let me be as Christ to you;</a:t>
            </a:r>
            <a:br>
              <a:rPr lang="en-GB" sz="2000" dirty="0">
                <a:latin typeface="Garamond" panose="02020404030301010803" pitchFamily="18" charset="0"/>
              </a:rPr>
            </a:br>
            <a:r>
              <a:rPr lang="en-GB" sz="2000" dirty="0">
                <a:latin typeface="Garamond" panose="02020404030301010803" pitchFamily="18" charset="0"/>
              </a:rPr>
              <a:t>Pray that I may have the grace to</a:t>
            </a:r>
            <a:br>
              <a:rPr lang="en-GB" sz="2000" dirty="0">
                <a:latin typeface="Garamond" panose="02020404030301010803" pitchFamily="18" charset="0"/>
              </a:rPr>
            </a:br>
            <a:r>
              <a:rPr lang="en-GB" sz="2000" dirty="0">
                <a:latin typeface="Garamond" panose="02020404030301010803" pitchFamily="18" charset="0"/>
              </a:rPr>
              <a:t>Let you be my servant, too.</a:t>
            </a:r>
            <a:br>
              <a:rPr lang="en-GB" sz="2000" dirty="0">
                <a:latin typeface="Garamond" panose="02020404030301010803" pitchFamily="18" charset="0"/>
              </a:rPr>
            </a:br>
            <a:r>
              <a:rPr lang="en-GB" sz="2000" dirty="0">
                <a:latin typeface="Garamond" panose="02020404030301010803" pitchFamily="18" charset="0"/>
              </a:rPr>
              <a:t/>
            </a:r>
            <a:br>
              <a:rPr lang="en-GB" sz="2000" dirty="0">
                <a:latin typeface="Garamond" panose="02020404030301010803" pitchFamily="18" charset="0"/>
              </a:rPr>
            </a:br>
            <a:r>
              <a:rPr lang="en-GB" sz="2000" dirty="0">
                <a:latin typeface="Garamond" panose="02020404030301010803" pitchFamily="18" charset="0"/>
              </a:rPr>
              <a:t>We are pilgrims on a journey,</a:t>
            </a:r>
            <a:br>
              <a:rPr lang="en-GB" sz="2000" dirty="0">
                <a:latin typeface="Garamond" panose="02020404030301010803" pitchFamily="18" charset="0"/>
              </a:rPr>
            </a:br>
            <a:r>
              <a:rPr lang="en-GB" sz="2000" dirty="0">
                <a:latin typeface="Garamond" panose="02020404030301010803" pitchFamily="18" charset="0"/>
              </a:rPr>
              <a:t>We are </a:t>
            </a:r>
            <a:r>
              <a:rPr lang="en-GB" sz="2000" dirty="0" err="1">
                <a:latin typeface="Garamond" panose="02020404030301010803" pitchFamily="18" charset="0"/>
              </a:rPr>
              <a:t>trav'lers</a:t>
            </a:r>
            <a:r>
              <a:rPr lang="en-GB" sz="2000" dirty="0">
                <a:latin typeface="Garamond" panose="02020404030301010803" pitchFamily="18" charset="0"/>
              </a:rPr>
              <a:t> on the road;</a:t>
            </a:r>
            <a:br>
              <a:rPr lang="en-GB" sz="2000" dirty="0">
                <a:latin typeface="Garamond" panose="02020404030301010803" pitchFamily="18" charset="0"/>
              </a:rPr>
            </a:br>
            <a:r>
              <a:rPr lang="en-GB" sz="2000" dirty="0">
                <a:latin typeface="Garamond" panose="02020404030301010803" pitchFamily="18" charset="0"/>
              </a:rPr>
              <a:t>We are here to help each other</a:t>
            </a:r>
            <a:br>
              <a:rPr lang="en-GB" sz="2000" dirty="0">
                <a:latin typeface="Garamond" panose="02020404030301010803" pitchFamily="18" charset="0"/>
              </a:rPr>
            </a:br>
            <a:r>
              <a:rPr lang="en-GB" sz="2000" dirty="0">
                <a:latin typeface="Garamond" panose="02020404030301010803" pitchFamily="18" charset="0"/>
              </a:rPr>
              <a:t>Walk the mile and bear the load.</a:t>
            </a:r>
            <a:br>
              <a:rPr lang="en-GB" sz="2000" dirty="0">
                <a:latin typeface="Garamond" panose="02020404030301010803" pitchFamily="18" charset="0"/>
              </a:rPr>
            </a:br>
            <a:r>
              <a:rPr lang="en-GB" sz="2000" dirty="0">
                <a:latin typeface="Garamond" panose="02020404030301010803" pitchFamily="18" charset="0"/>
              </a:rPr>
              <a:t/>
            </a:r>
            <a:br>
              <a:rPr lang="en-GB" sz="2000" dirty="0">
                <a:latin typeface="Garamond" panose="02020404030301010803" pitchFamily="18" charset="0"/>
              </a:rPr>
            </a:br>
            <a:r>
              <a:rPr lang="en-GB" sz="2000" dirty="0">
                <a:latin typeface="Garamond" panose="02020404030301010803" pitchFamily="18" charset="0"/>
              </a:rPr>
              <a:t>I will hold the Christ-light for you</a:t>
            </a:r>
            <a:br>
              <a:rPr lang="en-GB" sz="2000" dirty="0">
                <a:latin typeface="Garamond" panose="02020404030301010803" pitchFamily="18" charset="0"/>
              </a:rPr>
            </a:br>
            <a:r>
              <a:rPr lang="en-GB" sz="2000" dirty="0">
                <a:latin typeface="Garamond" panose="02020404030301010803" pitchFamily="18" charset="0"/>
              </a:rPr>
              <a:t>In the night-time of your fear;</a:t>
            </a:r>
            <a:br>
              <a:rPr lang="en-GB" sz="2000" dirty="0">
                <a:latin typeface="Garamond" panose="02020404030301010803" pitchFamily="18" charset="0"/>
              </a:rPr>
            </a:br>
            <a:r>
              <a:rPr lang="en-GB" sz="2000" dirty="0">
                <a:latin typeface="Garamond" panose="02020404030301010803" pitchFamily="18" charset="0"/>
              </a:rPr>
              <a:t>I will hold my hand out to you,</a:t>
            </a:r>
            <a:br>
              <a:rPr lang="en-GB" sz="2000" dirty="0">
                <a:latin typeface="Garamond" panose="02020404030301010803" pitchFamily="18" charset="0"/>
              </a:rPr>
            </a:br>
            <a:r>
              <a:rPr lang="en-GB" sz="2000" dirty="0">
                <a:latin typeface="Garamond" panose="02020404030301010803" pitchFamily="18" charset="0"/>
              </a:rPr>
              <a:t>Speak the peace you long to hear.</a:t>
            </a:r>
            <a:r>
              <a:rPr lang="en-GB" dirty="0">
                <a:latin typeface="Garamond" panose="02020404030301010803" pitchFamily="18" charset="0"/>
              </a:rPr>
              <a:t/>
            </a:r>
            <a:br>
              <a:rPr lang="en-GB" dirty="0">
                <a:latin typeface="Garamond" panose="02020404030301010803" pitchFamily="18" charset="0"/>
              </a:rPr>
            </a:br>
            <a:r>
              <a:rPr lang="en-GB" dirty="0">
                <a:latin typeface="Garamond" panose="02020404030301010803" pitchFamily="18" charset="0"/>
              </a:rPr>
              <a:t/>
            </a:r>
            <a:br>
              <a:rPr lang="en-GB" dirty="0">
                <a:latin typeface="Garamond" panose="02020404030301010803" pitchFamily="18" charset="0"/>
              </a:rPr>
            </a:br>
            <a:r>
              <a:rPr lang="en-GB" dirty="0"/>
              <a:t> </a:t>
            </a:r>
          </a:p>
          <a:p>
            <a:endParaRPr lang="en-GB" dirty="0"/>
          </a:p>
        </p:txBody>
      </p:sp>
      <p:sp>
        <p:nvSpPr>
          <p:cNvPr id="5" name="TextBox 4"/>
          <p:cNvSpPr txBox="1"/>
          <p:nvPr/>
        </p:nvSpPr>
        <p:spPr>
          <a:xfrm>
            <a:off x="6338170" y="1960323"/>
            <a:ext cx="5150567" cy="4308872"/>
          </a:xfrm>
          <a:prstGeom prst="rect">
            <a:avLst/>
          </a:prstGeom>
          <a:noFill/>
        </p:spPr>
        <p:txBody>
          <a:bodyPr wrap="square" rtlCol="0">
            <a:spAutoFit/>
          </a:bodyPr>
          <a:lstStyle/>
          <a:p>
            <a:r>
              <a:rPr lang="en-GB" sz="2000" dirty="0">
                <a:latin typeface="Garamond" panose="02020404030301010803" pitchFamily="18" charset="0"/>
              </a:rPr>
              <a:t>I will weep when you are weeping;</a:t>
            </a:r>
            <a:br>
              <a:rPr lang="en-GB" sz="2000" dirty="0">
                <a:latin typeface="Garamond" panose="02020404030301010803" pitchFamily="18" charset="0"/>
              </a:rPr>
            </a:br>
            <a:r>
              <a:rPr lang="en-GB" sz="2000" dirty="0">
                <a:latin typeface="Garamond" panose="02020404030301010803" pitchFamily="18" charset="0"/>
              </a:rPr>
              <a:t>When you laugh I'll laugh with you.</a:t>
            </a:r>
            <a:br>
              <a:rPr lang="en-GB" sz="2000" dirty="0">
                <a:latin typeface="Garamond" panose="02020404030301010803" pitchFamily="18" charset="0"/>
              </a:rPr>
            </a:br>
            <a:r>
              <a:rPr lang="en-GB" sz="2000" dirty="0">
                <a:latin typeface="Garamond" panose="02020404030301010803" pitchFamily="18" charset="0"/>
              </a:rPr>
              <a:t>I will share your joy and sorrow</a:t>
            </a:r>
            <a:br>
              <a:rPr lang="en-GB" sz="2000" dirty="0">
                <a:latin typeface="Garamond" panose="02020404030301010803" pitchFamily="18" charset="0"/>
              </a:rPr>
            </a:br>
            <a:r>
              <a:rPr lang="en-GB" sz="2000" dirty="0" err="1">
                <a:latin typeface="Garamond" panose="02020404030301010803" pitchFamily="18" charset="0"/>
              </a:rPr>
              <a:t>'Til</a:t>
            </a:r>
            <a:r>
              <a:rPr lang="en-GB" sz="2000" dirty="0">
                <a:latin typeface="Garamond" panose="02020404030301010803" pitchFamily="18" charset="0"/>
              </a:rPr>
              <a:t> we've seen this journey through.</a:t>
            </a:r>
            <a:br>
              <a:rPr lang="en-GB" sz="2000" dirty="0">
                <a:latin typeface="Garamond" panose="02020404030301010803" pitchFamily="18" charset="0"/>
              </a:rPr>
            </a:br>
            <a:r>
              <a:rPr lang="en-GB" sz="2000" dirty="0">
                <a:latin typeface="Garamond" panose="02020404030301010803" pitchFamily="18" charset="0"/>
              </a:rPr>
              <a:t/>
            </a:r>
            <a:br>
              <a:rPr lang="en-GB" sz="2000" dirty="0">
                <a:latin typeface="Garamond" panose="02020404030301010803" pitchFamily="18" charset="0"/>
              </a:rPr>
            </a:br>
            <a:r>
              <a:rPr lang="en-GB" sz="2000" dirty="0">
                <a:latin typeface="Garamond" panose="02020404030301010803" pitchFamily="18" charset="0"/>
              </a:rPr>
              <a:t>When we sing to God in heaven</a:t>
            </a:r>
            <a:br>
              <a:rPr lang="en-GB" sz="2000" dirty="0">
                <a:latin typeface="Garamond" panose="02020404030301010803" pitchFamily="18" charset="0"/>
              </a:rPr>
            </a:br>
            <a:r>
              <a:rPr lang="en-GB" sz="2000" dirty="0">
                <a:latin typeface="Garamond" panose="02020404030301010803" pitchFamily="18" charset="0"/>
              </a:rPr>
              <a:t>We shall find such harmony,</a:t>
            </a:r>
            <a:br>
              <a:rPr lang="en-GB" sz="2000" dirty="0">
                <a:latin typeface="Garamond" panose="02020404030301010803" pitchFamily="18" charset="0"/>
              </a:rPr>
            </a:br>
            <a:r>
              <a:rPr lang="en-GB" sz="2000" dirty="0">
                <a:latin typeface="Garamond" panose="02020404030301010803" pitchFamily="18" charset="0"/>
              </a:rPr>
              <a:t>Born of all we've known together</a:t>
            </a:r>
            <a:br>
              <a:rPr lang="en-GB" sz="2000" dirty="0">
                <a:latin typeface="Garamond" panose="02020404030301010803" pitchFamily="18" charset="0"/>
              </a:rPr>
            </a:br>
            <a:r>
              <a:rPr lang="en-GB" sz="2000" dirty="0">
                <a:latin typeface="Garamond" panose="02020404030301010803" pitchFamily="18" charset="0"/>
              </a:rPr>
              <a:t>Of Christ's love and agony.</a:t>
            </a:r>
            <a:br>
              <a:rPr lang="en-GB" sz="2000" dirty="0">
                <a:latin typeface="Garamond" panose="02020404030301010803" pitchFamily="18" charset="0"/>
              </a:rPr>
            </a:br>
            <a:r>
              <a:rPr lang="en-GB" sz="2000" dirty="0">
                <a:latin typeface="Garamond" panose="02020404030301010803" pitchFamily="18" charset="0"/>
              </a:rPr>
              <a:t/>
            </a:r>
            <a:br>
              <a:rPr lang="en-GB" sz="2000" dirty="0">
                <a:latin typeface="Garamond" panose="02020404030301010803" pitchFamily="18" charset="0"/>
              </a:rPr>
            </a:br>
            <a:r>
              <a:rPr lang="en-GB" sz="2000" b="1" dirty="0">
                <a:latin typeface="Garamond" panose="02020404030301010803" pitchFamily="18" charset="0"/>
              </a:rPr>
              <a:t>Richard </a:t>
            </a:r>
            <a:r>
              <a:rPr lang="en-GB" sz="2000" b="1" dirty="0" smtClean="0">
                <a:latin typeface="Garamond" panose="02020404030301010803" pitchFamily="18" charset="0"/>
              </a:rPr>
              <a:t>Gillard</a:t>
            </a:r>
          </a:p>
          <a:p>
            <a:endParaRPr lang="en-GB" b="1" dirty="0"/>
          </a:p>
          <a:p>
            <a:r>
              <a:rPr lang="en-GB" dirty="0">
                <a:hlinkClick r:id="rId3"/>
              </a:rPr>
              <a:t>https://</a:t>
            </a:r>
            <a:r>
              <a:rPr lang="en-GB" dirty="0" smtClean="0">
                <a:hlinkClick r:id="rId3"/>
              </a:rPr>
              <a:t>www.youtube.com/watch?v=MYpH3y4608E</a:t>
            </a:r>
            <a:r>
              <a:rPr lang="en-GB" dirty="0" smtClean="0"/>
              <a:t> </a:t>
            </a:r>
            <a:endParaRPr lang="en-GB" dirty="0"/>
          </a:p>
          <a:p>
            <a:endParaRPr lang="en-GB" dirty="0"/>
          </a:p>
        </p:txBody>
      </p:sp>
    </p:spTree>
    <p:extLst>
      <p:ext uri="{BB962C8B-B14F-4D97-AF65-F5344CB8AC3E}">
        <p14:creationId xmlns:p14="http://schemas.microsoft.com/office/powerpoint/2010/main" val="3212911794"/>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smtClean="0">
                <a:solidFill>
                  <a:schemeClr val="accent1">
                    <a:lumMod val="50000"/>
                  </a:schemeClr>
                </a:solidFill>
              </a:rPr>
              <a:t>BDES</a:t>
            </a:r>
            <a:endParaRPr lang="en-GB" sz="2800" b="1" dirty="0">
              <a:solidFill>
                <a:schemeClr val="accent1">
                  <a:lumMod val="50000"/>
                </a:schemeClr>
              </a:solidFill>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10" name="Text Box 2"/>
          <p:cNvSpPr txBox="1">
            <a:spLocks noChangeArrowheads="1"/>
          </p:cNvSpPr>
          <p:nvPr/>
        </p:nvSpPr>
        <p:spPr bwMode="auto">
          <a:xfrm>
            <a:off x="475578" y="2057103"/>
            <a:ext cx="11311544" cy="3785652"/>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spAutoFit/>
          </a:bodyPr>
          <a:lstStyle/>
          <a:p>
            <a:pPr algn="ctr"/>
            <a:r>
              <a:rPr lang="en-GB" sz="2400" dirty="0" smtClean="0">
                <a:latin typeface="Garamond" panose="02020404030301010803" pitchFamily="18" charset="0"/>
              </a:rPr>
              <a:t>Let </a:t>
            </a:r>
            <a:r>
              <a:rPr lang="en-GB" sz="2400" dirty="0">
                <a:latin typeface="Garamond" panose="02020404030301010803" pitchFamily="18" charset="0"/>
              </a:rPr>
              <a:t>us live with integrity in a way that comes from </a:t>
            </a:r>
          </a:p>
          <a:p>
            <a:pPr algn="ctr"/>
            <a:r>
              <a:rPr lang="en-GB" sz="2400" dirty="0">
                <a:latin typeface="Garamond" panose="02020404030301010803" pitchFamily="18" charset="0"/>
              </a:rPr>
              <a:t>a single and central commitment of loving faith.</a:t>
            </a:r>
          </a:p>
          <a:p>
            <a:pPr algn="ctr"/>
            <a:r>
              <a:rPr lang="en-GB" sz="2400" dirty="0">
                <a:latin typeface="Garamond" panose="02020404030301010803" pitchFamily="18" charset="0"/>
              </a:rPr>
              <a:t>John’s Gospel shows </a:t>
            </a:r>
            <a:r>
              <a:rPr lang="en-GB" sz="2400" dirty="0" smtClean="0">
                <a:latin typeface="Garamond" panose="02020404030301010803" pitchFamily="18" charset="0"/>
              </a:rPr>
              <a:t>us that </a:t>
            </a:r>
            <a:r>
              <a:rPr lang="en-GB" sz="2400" dirty="0">
                <a:latin typeface="Garamond" panose="02020404030301010803" pitchFamily="18" charset="0"/>
              </a:rPr>
              <a:t>living life to the full is living the life of Jesus; </a:t>
            </a:r>
            <a:endParaRPr lang="en-GB" sz="2400" dirty="0" smtClean="0">
              <a:latin typeface="Garamond" panose="02020404030301010803" pitchFamily="18" charset="0"/>
            </a:endParaRPr>
          </a:p>
          <a:p>
            <a:pPr algn="ctr"/>
            <a:r>
              <a:rPr lang="en-GB" sz="2400" dirty="0" smtClean="0">
                <a:latin typeface="Garamond" panose="02020404030301010803" pitchFamily="18" charset="0"/>
              </a:rPr>
              <a:t>and </a:t>
            </a:r>
            <a:r>
              <a:rPr lang="en-GB" sz="2400" dirty="0">
                <a:latin typeface="Garamond" panose="02020404030301010803" pitchFamily="18" charset="0"/>
              </a:rPr>
              <a:t>living the life of Jesus is living in perfect communion – </a:t>
            </a:r>
            <a:endParaRPr lang="en-GB" sz="2400" dirty="0" smtClean="0">
              <a:latin typeface="Garamond" panose="02020404030301010803" pitchFamily="18" charset="0"/>
            </a:endParaRPr>
          </a:p>
          <a:p>
            <a:pPr algn="ctr"/>
            <a:r>
              <a:rPr lang="en-GB" sz="2400" dirty="0" smtClean="0">
                <a:latin typeface="Garamond" panose="02020404030301010803" pitchFamily="18" charset="0"/>
              </a:rPr>
              <a:t>in </a:t>
            </a:r>
            <a:r>
              <a:rPr lang="en-GB" sz="2400" dirty="0">
                <a:latin typeface="Garamond" panose="02020404030301010803" pitchFamily="18" charset="0"/>
              </a:rPr>
              <a:t>the unity between the Father and the Son and the </a:t>
            </a:r>
            <a:r>
              <a:rPr lang="en-GB" sz="2400" dirty="0" smtClean="0">
                <a:latin typeface="Garamond" panose="02020404030301010803" pitchFamily="18" charset="0"/>
              </a:rPr>
              <a:t>Spirit</a:t>
            </a:r>
            <a:r>
              <a:rPr lang="en-GB" sz="2400" dirty="0">
                <a:latin typeface="Garamond" panose="02020404030301010803" pitchFamily="18" charset="0"/>
              </a:rPr>
              <a:t>, </a:t>
            </a:r>
            <a:endParaRPr lang="en-GB" sz="2400" dirty="0" smtClean="0">
              <a:latin typeface="Garamond" panose="02020404030301010803" pitchFamily="18" charset="0"/>
            </a:endParaRPr>
          </a:p>
          <a:p>
            <a:pPr algn="ctr"/>
            <a:r>
              <a:rPr lang="en-GB" sz="2400" dirty="0" smtClean="0">
                <a:latin typeface="Garamond" panose="02020404030301010803" pitchFamily="18" charset="0"/>
              </a:rPr>
              <a:t>into </a:t>
            </a:r>
            <a:r>
              <a:rPr lang="en-GB" sz="2400" dirty="0">
                <a:latin typeface="Garamond" panose="02020404030301010803" pitchFamily="18" charset="0"/>
              </a:rPr>
              <a:t>which the community of Jesus’ friends is invited. </a:t>
            </a:r>
            <a:endParaRPr lang="en-GB" sz="2400" dirty="0" smtClean="0">
              <a:latin typeface="Garamond" panose="02020404030301010803" pitchFamily="18" charset="0"/>
            </a:endParaRPr>
          </a:p>
          <a:p>
            <a:pPr algn="ctr"/>
            <a:r>
              <a:rPr lang="en-GB" sz="2400" dirty="0" smtClean="0">
                <a:latin typeface="Garamond" panose="02020404030301010803" pitchFamily="18" charset="0"/>
              </a:rPr>
              <a:t>We were made to be </a:t>
            </a:r>
            <a:r>
              <a:rPr lang="en-GB" sz="2400" dirty="0">
                <a:latin typeface="Garamond" panose="02020404030301010803" pitchFamily="18" charset="0"/>
              </a:rPr>
              <a:t>able to receive from God the richness of intimacy, </a:t>
            </a:r>
            <a:r>
              <a:rPr lang="en-GB" sz="2400" dirty="0" smtClean="0">
                <a:latin typeface="Garamond" panose="02020404030301010803" pitchFamily="18" charset="0"/>
              </a:rPr>
              <a:t>liberty, and love,                   </a:t>
            </a:r>
            <a:r>
              <a:rPr lang="en-GB" sz="2400" dirty="0">
                <a:latin typeface="Garamond" panose="02020404030301010803" pitchFamily="18" charset="0"/>
              </a:rPr>
              <a:t>and to be free to give this love back to </a:t>
            </a:r>
            <a:r>
              <a:rPr lang="en-GB" sz="2400" dirty="0" smtClean="0">
                <a:latin typeface="Garamond" panose="02020404030301010803" pitchFamily="18" charset="0"/>
              </a:rPr>
              <a:t>God. </a:t>
            </a:r>
          </a:p>
          <a:p>
            <a:pPr algn="ctr"/>
            <a:r>
              <a:rPr lang="en-GB" sz="2400" dirty="0" smtClean="0">
                <a:latin typeface="Garamond" panose="02020404030301010803" pitchFamily="18" charset="0"/>
              </a:rPr>
              <a:t>We are </a:t>
            </a:r>
            <a:r>
              <a:rPr lang="en-GB" sz="2400" dirty="0">
                <a:latin typeface="Garamond" panose="02020404030301010803" pitchFamily="18" charset="0"/>
              </a:rPr>
              <a:t>bound up </a:t>
            </a:r>
            <a:r>
              <a:rPr lang="en-GB" sz="2400" dirty="0" smtClean="0">
                <a:latin typeface="Garamond" panose="02020404030301010803" pitchFamily="18" charset="0"/>
              </a:rPr>
              <a:t>with </a:t>
            </a:r>
            <a:r>
              <a:rPr lang="en-GB" sz="2400" dirty="0">
                <a:latin typeface="Garamond" panose="02020404030301010803" pitchFamily="18" charset="0"/>
              </a:rPr>
              <a:t>the lives of </a:t>
            </a:r>
            <a:r>
              <a:rPr lang="en-GB" sz="2400" dirty="0" smtClean="0">
                <a:latin typeface="Garamond" panose="02020404030301010803" pitchFamily="18" charset="0"/>
              </a:rPr>
              <a:t>others at home and across the world.</a:t>
            </a:r>
          </a:p>
          <a:p>
            <a:pPr algn="ctr"/>
            <a:r>
              <a:rPr lang="en-GB" sz="2400" dirty="0" smtClean="0">
                <a:latin typeface="Garamond" panose="02020404030301010803" pitchFamily="18" charset="0"/>
              </a:rPr>
              <a:t> Living life in love is to live </a:t>
            </a:r>
            <a:r>
              <a:rPr lang="en-GB" sz="2400" dirty="0">
                <a:latin typeface="Garamond" panose="02020404030301010803" pitchFamily="18" charset="0"/>
              </a:rPr>
              <a:t>simply and sustainably </a:t>
            </a:r>
            <a:r>
              <a:rPr lang="en-GB" sz="2400" dirty="0" smtClean="0">
                <a:latin typeface="Garamond" panose="02020404030301010803" pitchFamily="18" charset="0"/>
              </a:rPr>
              <a:t>in a </a:t>
            </a:r>
            <a:r>
              <a:rPr lang="en-GB" sz="2400" dirty="0">
                <a:latin typeface="Garamond" panose="02020404030301010803" pitchFamily="18" charset="0"/>
              </a:rPr>
              <a:t>complex world full of difference</a:t>
            </a:r>
            <a:r>
              <a:rPr lang="en-GB" sz="2400" dirty="0" smtClean="0">
                <a:latin typeface="Garamond" panose="02020404030301010803" pitchFamily="18" charset="0"/>
              </a:rPr>
              <a:t>. </a:t>
            </a:r>
            <a:endParaRPr lang="en-GB" sz="2400" dirty="0">
              <a:latin typeface="Garamond" panose="02020404030301010803" pitchFamily="18" charset="0"/>
            </a:endParaRPr>
          </a:p>
        </p:txBody>
      </p:sp>
      <p:sp>
        <p:nvSpPr>
          <p:cNvPr id="9" name="Title 1"/>
          <p:cNvSpPr txBox="1">
            <a:spLocks/>
          </p:cNvSpPr>
          <p:nvPr/>
        </p:nvSpPr>
        <p:spPr>
          <a:xfrm>
            <a:off x="475578" y="255934"/>
            <a:ext cx="11299080" cy="1789224"/>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smtClean="0">
                <a:solidFill>
                  <a:schemeClr val="accent4">
                    <a:lumMod val="75000"/>
                  </a:schemeClr>
                </a:solidFill>
                <a:latin typeface="Garamond" panose="02020404030301010803" pitchFamily="18" charset="0"/>
              </a:rPr>
              <a:t>How can you </a:t>
            </a:r>
            <a:r>
              <a:rPr lang="en-GB" altLang="en-US" sz="6600" dirty="0">
                <a:solidFill>
                  <a:schemeClr val="accent4">
                    <a:lumMod val="75000"/>
                  </a:schemeClr>
                </a:solidFill>
                <a:latin typeface="Garamond" panose="02020404030301010803" pitchFamily="18" charset="0"/>
              </a:rPr>
              <a:t>l</a:t>
            </a:r>
            <a:r>
              <a:rPr lang="en-GB" altLang="en-US" sz="6600" dirty="0" smtClean="0">
                <a:solidFill>
                  <a:schemeClr val="accent4">
                    <a:lumMod val="75000"/>
                  </a:schemeClr>
                </a:solidFill>
                <a:latin typeface="Garamond" panose="02020404030301010803" pitchFamily="18" charset="0"/>
              </a:rPr>
              <a:t>ive life in love?</a:t>
            </a:r>
          </a:p>
        </p:txBody>
      </p:sp>
    </p:spTree>
    <p:extLst>
      <p:ext uri="{BB962C8B-B14F-4D97-AF65-F5344CB8AC3E}">
        <p14:creationId xmlns:p14="http://schemas.microsoft.com/office/powerpoint/2010/main" val="4087695317"/>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2177</TotalTime>
  <Words>923</Words>
  <Application>Microsoft Office PowerPoint</Application>
  <PresentationFormat>Widescreen</PresentationFormat>
  <Paragraphs>66</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Garamond</vt:lpstr>
      <vt:lpstr>Lora</vt:lpstr>
      <vt:lpstr>Times New Roman</vt:lpstr>
      <vt:lpstr>Office Theme</vt:lpstr>
      <vt:lpstr>PowerPoint Presentation</vt:lpstr>
      <vt:lpstr>PowerPoint Presentation</vt:lpstr>
      <vt:lpstr>PowerPoint Presentation</vt:lpstr>
      <vt:lpstr>The Synoptic Problem</vt:lpstr>
      <vt:lpstr>St Anselm of Canterbury Feast Day : 21st April</vt:lpstr>
      <vt:lpstr>PowerPoint Presentation</vt:lpstr>
      <vt:lpstr>Canterbury</vt:lpstr>
      <vt:lpstr>PowerPoint Presentation</vt:lpstr>
      <vt:lpstr>PowerPoint Presentation</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Lisa Gunther</cp:lastModifiedBy>
  <cp:revision>139</cp:revision>
  <dcterms:created xsi:type="dcterms:W3CDTF">2019-09-06T14:56:38Z</dcterms:created>
  <dcterms:modified xsi:type="dcterms:W3CDTF">2021-04-15T09:43:30Z</dcterms:modified>
</cp:coreProperties>
</file>