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8" r:id="rId4"/>
    <p:sldId id="259" r:id="rId5"/>
    <p:sldId id="294" r:id="rId6"/>
    <p:sldId id="272" r:id="rId7"/>
    <p:sldId id="273" r:id="rId8"/>
    <p:sldId id="29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6" d="100"/>
          <a:sy n="66" d="100"/>
        </p:scale>
        <p:origin x="54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45919"/>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14</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December 2020</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7" y="4606013"/>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“Mary arose and went with haste”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4"/>
          <a:srcRect l="7907" t="29197" r="36575" b="37798"/>
          <a:stretch/>
        </p:blipFill>
        <p:spPr>
          <a:xfrm>
            <a:off x="4222031" y="1985504"/>
            <a:ext cx="7082738" cy="2367325"/>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9" y="2171261"/>
            <a:ext cx="10461171" cy="41406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600" dirty="0">
                <a:latin typeface="Garamond" panose="02020404030301010803" pitchFamily="18" charset="0"/>
              </a:rPr>
              <a:t>In June 2019 Pope Francis announced that the theme for the next World Youth Day, in Lisbon in </a:t>
            </a:r>
            <a:r>
              <a:rPr lang="en-GB" sz="2600" dirty="0" smtClean="0">
                <a:latin typeface="Garamond" panose="02020404030301010803" pitchFamily="18" charset="0"/>
              </a:rPr>
              <a:t>2022</a:t>
            </a:r>
            <a:r>
              <a:rPr lang="en-GB" sz="2600" dirty="0" smtClean="0">
                <a:solidFill>
                  <a:srgbClr val="FF0000"/>
                </a:solidFill>
                <a:latin typeface="Garamond" panose="02020404030301010803" pitchFamily="18" charset="0"/>
              </a:rPr>
              <a:t>*</a:t>
            </a:r>
            <a:r>
              <a:rPr lang="en-GB" sz="2600" dirty="0" smtClean="0">
                <a:latin typeface="Garamond" panose="02020404030301010803" pitchFamily="18" charset="0"/>
              </a:rPr>
              <a:t>, </a:t>
            </a:r>
            <a:r>
              <a:rPr lang="en-GB" sz="2600" dirty="0">
                <a:latin typeface="Garamond" panose="02020404030301010803" pitchFamily="18" charset="0"/>
              </a:rPr>
              <a:t>would be “Mary arose and went with haste”.  She went straight away to her cousin Elizabeth, already pregnant with John the Baptist.  </a:t>
            </a:r>
            <a:r>
              <a:rPr lang="en-GB" sz="2600" dirty="0" smtClean="0">
                <a:latin typeface="Garamond" panose="02020404030301010803" pitchFamily="18" charset="0"/>
              </a:rPr>
              <a:t>                                              </a:t>
            </a:r>
            <a:r>
              <a:rPr lang="en-GB" sz="2600" dirty="0" smtClean="0">
                <a:solidFill>
                  <a:schemeClr val="bg1"/>
                </a:solidFill>
                <a:latin typeface="Garamond" panose="02020404030301010803" pitchFamily="18" charset="0"/>
              </a:rPr>
              <a:t>XXXXXXXXXX X </a:t>
            </a:r>
            <a:r>
              <a:rPr lang="en-GB" sz="2600" dirty="0" smtClean="0">
                <a:latin typeface="Garamond" panose="02020404030301010803" pitchFamily="18" charset="0"/>
              </a:rPr>
              <a:t>John </a:t>
            </a:r>
            <a:r>
              <a:rPr lang="en-GB" sz="2600" dirty="0">
                <a:latin typeface="Garamond" panose="02020404030301010803" pitchFamily="18" charset="0"/>
              </a:rPr>
              <a:t>had the same attitude as Mary :  </a:t>
            </a:r>
            <a:r>
              <a:rPr lang="en-GB" sz="2600" dirty="0" smtClean="0">
                <a:latin typeface="Garamond" panose="02020404030301010803" pitchFamily="18" charset="0"/>
              </a:rPr>
              <a:t>                    </a:t>
            </a:r>
            <a:r>
              <a:rPr lang="en-GB" sz="2800" dirty="0">
                <a:solidFill>
                  <a:schemeClr val="bg1"/>
                </a:solidFill>
                <a:latin typeface="Garamond" panose="02020404030301010803" pitchFamily="18" charset="0"/>
              </a:rPr>
              <a:t>X </a:t>
            </a:r>
            <a:r>
              <a:rPr lang="en-GB" sz="2800" dirty="0" smtClean="0">
                <a:solidFill>
                  <a:schemeClr val="bg1"/>
                </a:solidFill>
                <a:latin typeface="Garamond" panose="02020404030301010803" pitchFamily="18" charset="0"/>
              </a:rPr>
              <a:t>XXXXXXXXXXX    X</a:t>
            </a:r>
            <a:r>
              <a:rPr lang="en-GB" sz="2800" dirty="0" smtClean="0">
                <a:latin typeface="Garamond" panose="02020404030301010803" pitchFamily="18" charset="0"/>
              </a:rPr>
              <a:t>  </a:t>
            </a:r>
            <a:r>
              <a:rPr lang="en-GB" sz="2800" dirty="0">
                <a:latin typeface="Garamond" panose="02020404030301010803" pitchFamily="18" charset="0"/>
              </a:rPr>
              <a:t>GET UP AND GO          </a:t>
            </a:r>
            <a:r>
              <a:rPr lang="en-GB" sz="2800" dirty="0" smtClean="0">
                <a:latin typeface="Garamond" panose="02020404030301010803" pitchFamily="18" charset="0"/>
              </a:rPr>
              <a:t>                 </a:t>
            </a:r>
            <a:r>
              <a:rPr lang="en-GB" sz="2800" dirty="0" smtClean="0">
                <a:solidFill>
                  <a:schemeClr val="bg1"/>
                </a:solidFill>
                <a:latin typeface="Garamond" panose="02020404030301010803" pitchFamily="18" charset="0"/>
              </a:rPr>
              <a:t>X</a:t>
            </a:r>
            <a:r>
              <a:rPr lang="en-GB" sz="2800" dirty="0" smtClean="0">
                <a:latin typeface="Garamond" panose="02020404030301010803" pitchFamily="18" charset="0"/>
              </a:rPr>
              <a:t>                                                </a:t>
            </a:r>
            <a:r>
              <a:rPr lang="en-GB" sz="2600" dirty="0">
                <a:latin typeface="Garamond" panose="02020404030301010803" pitchFamily="18" charset="0"/>
              </a:rPr>
              <a:t>John grew up in this spirit and lived a life of witness.  He prepared the way for Jesus.  He preached the coming of Jesus.  He baptised people to make them ready and receptive to the Good News of Jesus. He told people how to behave kindly and to live in harmony with others.  He criticised wrongdoing without fear and became a martyr – </a:t>
            </a:r>
            <a:r>
              <a:rPr lang="en-GB" sz="2600" i="1" dirty="0" err="1">
                <a:latin typeface="Garamond" panose="02020404030301010803" pitchFamily="18" charset="0"/>
              </a:rPr>
              <a:t>martyrion</a:t>
            </a:r>
            <a:r>
              <a:rPr lang="en-GB" sz="2600" dirty="0">
                <a:latin typeface="Garamond" panose="02020404030301010803" pitchFamily="18" charset="0"/>
              </a:rPr>
              <a:t> in Greek, a witness - for the Light.</a:t>
            </a:r>
          </a:p>
        </p:txBody>
      </p:sp>
      <p:sp>
        <p:nvSpPr>
          <p:cNvPr id="4" name="TextBox 3"/>
          <p:cNvSpPr txBox="1"/>
          <p:nvPr/>
        </p:nvSpPr>
        <p:spPr>
          <a:xfrm>
            <a:off x="9944100" y="6260689"/>
            <a:ext cx="1120140" cy="369332"/>
          </a:xfrm>
          <a:prstGeom prst="rect">
            <a:avLst/>
          </a:prstGeom>
          <a:solidFill>
            <a:schemeClr val="bg1"/>
          </a:solidFill>
        </p:spPr>
        <p:txBody>
          <a:bodyPr wrap="square" rtlCol="0">
            <a:spAutoFit/>
          </a:bodyPr>
          <a:lstStyle/>
          <a:p>
            <a:endParaRPr lang="en-GB"/>
          </a:p>
        </p:txBody>
      </p:sp>
      <p:sp>
        <p:nvSpPr>
          <p:cNvPr id="6" name="TextBox 5"/>
          <p:cNvSpPr txBox="1"/>
          <p:nvPr/>
        </p:nvSpPr>
        <p:spPr>
          <a:xfrm>
            <a:off x="9944100" y="6235388"/>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Text Box 2"/>
          <p:cNvSpPr txBox="1">
            <a:spLocks noChangeArrowheads="1"/>
          </p:cNvSpPr>
          <p:nvPr/>
        </p:nvSpPr>
        <p:spPr bwMode="auto">
          <a:xfrm>
            <a:off x="838199" y="244172"/>
            <a:ext cx="10461171" cy="179363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a:effectLst/>
                <a:latin typeface="Garamond" panose="02020404030301010803" pitchFamily="18" charset="0"/>
                <a:ea typeface="Calibri" panose="020F0502020204030204" pitchFamily="34" charset="0"/>
                <a:cs typeface="Times New Roman" panose="02020603050405020304" pitchFamily="18" charset="0"/>
              </a:rPr>
              <a:t>“Mary arose and went with haste”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5400" dirty="0">
                <a:effectLst/>
                <a:latin typeface="Garamond" panose="02020404030301010803" pitchFamily="18" charset="0"/>
                <a:ea typeface="Calibri" panose="020F0502020204030204" pitchFamily="34" charset="0"/>
                <a:cs typeface="Times New Roman" panose="02020603050405020304" pitchFamily="18" charset="0"/>
              </a:rPr>
              <a:t>(Luke 1 : 39)</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838199" y="6389276"/>
            <a:ext cx="4661264" cy="369332"/>
          </a:xfrm>
          <a:prstGeom prst="rect">
            <a:avLst/>
          </a:prstGeom>
          <a:noFill/>
        </p:spPr>
        <p:txBody>
          <a:bodyPr wrap="square" rtlCol="0">
            <a:spAutoFit/>
          </a:bodyPr>
          <a:lstStyle/>
          <a:p>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now </a:t>
            </a:r>
            <a:r>
              <a:rPr lang="en-GB" dirty="0">
                <a:solidFill>
                  <a:srgbClr val="FF0000"/>
                </a:solidFill>
                <a:latin typeface="Garamond" panose="02020404030301010803" pitchFamily="18" charset="0"/>
                <a:ea typeface="Calibri" panose="020F0502020204030204" pitchFamily="34" charset="0"/>
                <a:cs typeface="Times New Roman" panose="02020603050405020304" pitchFamily="18" charset="0"/>
              </a:rPr>
              <a:t>moved to </a:t>
            </a:r>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2023 due to </a:t>
            </a:r>
            <a:r>
              <a:rPr lang="en-GB" dirty="0" err="1"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Covid</a:t>
            </a:r>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19</a:t>
            </a:r>
            <a:endParaRPr lang="en-GB" dirty="0"/>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smtClean="0">
              <a:latin typeface="Garamond" panose="02020404030301010803" pitchFamily="18" charset="0"/>
            </a:endParaRPr>
          </a:p>
          <a:p>
            <a:pPr marL="0" indent="0" eaLnBrk="1" hangingPunct="1">
              <a:buNone/>
            </a:pPr>
            <a:endParaRPr lang="en-GB" altLang="en-US" dirty="0" smtClean="0">
              <a:latin typeface="Garamond" panose="02020404030301010803" pitchFamily="18" charset="0"/>
            </a:endParaRPr>
          </a:p>
        </p:txBody>
      </p:sp>
      <p:sp>
        <p:nvSpPr>
          <p:cNvPr id="5" name="Title 1"/>
          <p:cNvSpPr txBox="1">
            <a:spLocks/>
          </p:cNvSpPr>
          <p:nvPr/>
        </p:nvSpPr>
        <p:spPr>
          <a:xfrm>
            <a:off x="666207" y="254646"/>
            <a:ext cx="1082253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smtClean="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931579" y="2294504"/>
            <a:ext cx="7422220" cy="2554545"/>
          </a:xfrm>
          <a:prstGeom prst="rect">
            <a:avLst/>
          </a:prstGeom>
          <a:noFill/>
        </p:spPr>
        <p:txBody>
          <a:bodyPr wrap="square" rtlCol="0">
            <a:spAutoFit/>
          </a:bodyPr>
          <a:lstStyle/>
          <a:p>
            <a:pPr algn="just"/>
            <a:r>
              <a:rPr lang="en-GB" sz="4000" dirty="0" smtClean="0">
                <a:latin typeface="Garamond" panose="02020404030301010803" pitchFamily="18" charset="0"/>
              </a:rPr>
              <a:t>“Dream </a:t>
            </a:r>
            <a:r>
              <a:rPr lang="en-GB" sz="4000" dirty="0">
                <a:latin typeface="Garamond" panose="02020404030301010803" pitchFamily="18" charset="0"/>
              </a:rPr>
              <a:t>big and don’t be scared to live in </a:t>
            </a:r>
            <a:r>
              <a:rPr lang="en-GB" sz="4000" dirty="0" smtClean="0">
                <a:latin typeface="Garamond" panose="02020404030301010803" pitchFamily="18" charset="0"/>
              </a:rPr>
              <a:t>hope, </a:t>
            </a:r>
            <a:r>
              <a:rPr lang="en-GB" sz="4000" dirty="0">
                <a:latin typeface="Garamond" panose="02020404030301010803" pitchFamily="18" charset="0"/>
              </a:rPr>
              <a:t>for you are the “now” of </a:t>
            </a:r>
            <a:r>
              <a:rPr lang="en-GB" sz="4000" dirty="0" smtClean="0">
                <a:latin typeface="Garamond" panose="02020404030301010803" pitchFamily="18" charset="0"/>
              </a:rPr>
              <a:t>Christ.”</a:t>
            </a:r>
          </a:p>
          <a:p>
            <a:pPr algn="r"/>
            <a:endParaRPr lang="en-GB" sz="2000" dirty="0" smtClean="0">
              <a:latin typeface="Garamond" panose="02020404030301010803" pitchFamily="18" charset="0"/>
            </a:endParaRPr>
          </a:p>
          <a:p>
            <a:pPr algn="r"/>
            <a:r>
              <a:rPr lang="en-GB" sz="2000" dirty="0" smtClean="0">
                <a:latin typeface="Garamond" panose="02020404030301010803" pitchFamily="18" charset="0"/>
              </a:rPr>
              <a:t>- Pope Francis to the young people of the world</a:t>
            </a:r>
            <a:endParaRPr lang="en-GB" sz="20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smtClean="0">
                <a:ln>
                  <a:noFill/>
                </a:ln>
              </a:rPr>
              <a:t>The Synoptic Problem</a:t>
            </a:r>
          </a:p>
        </p:txBody>
      </p:sp>
      <p:sp>
        <p:nvSpPr>
          <p:cNvPr id="17411" name="Rectangle 3"/>
          <p:cNvSpPr>
            <a:spLocks noGrp="1" noChangeArrowheads="1"/>
          </p:cNvSpPr>
          <p:nvPr>
            <p:ph sz="half" idx="1"/>
          </p:nvPr>
        </p:nvSpPr>
        <p:spPr>
          <a:xfrm>
            <a:off x="822960" y="2414916"/>
            <a:ext cx="9890396" cy="3816894"/>
          </a:xfrm>
        </p:spPr>
        <p:txBody>
          <a:bodyPr>
            <a:normAutofit fontScale="62500" lnSpcReduction="20000"/>
          </a:bodyPr>
          <a:lstStyle/>
          <a:p>
            <a:pPr eaLnBrk="1" hangingPunct="1">
              <a:lnSpc>
                <a:spcPct val="80000"/>
              </a:lnSpc>
              <a:buFontTx/>
              <a:buNone/>
              <a:defRPr/>
            </a:pPr>
            <a:r>
              <a:rPr lang="en-GB" altLang="en-US" sz="4000" dirty="0">
                <a:latin typeface="Garamond" panose="02020404030301010803" pitchFamily="18" charset="0"/>
              </a:rPr>
              <a:t> </a:t>
            </a:r>
          </a:p>
        </p:txBody>
      </p:sp>
      <p:sp>
        <p:nvSpPr>
          <p:cNvPr id="18436" name="Rectangle 4"/>
          <p:cNvSpPr>
            <a:spLocks noGrp="1" noChangeArrowheads="1"/>
          </p:cNvSpPr>
          <p:nvPr>
            <p:ph sz="half" idx="2"/>
          </p:nvPr>
        </p:nvSpPr>
        <p:spPr>
          <a:xfrm flipV="1">
            <a:off x="8112125" y="3716338"/>
            <a:ext cx="946150" cy="146050"/>
          </a:xfrm>
        </p:spPr>
        <p:txBody>
          <a:bodyPr rtlCol="0">
            <a:normAutofit fontScale="62500" lnSpcReduction="20000"/>
          </a:bodyPr>
          <a:lstStyle/>
          <a:p>
            <a:pPr eaLnBrk="1" fontAlgn="auto" hangingPunct="1">
              <a:lnSpc>
                <a:spcPct val="80000"/>
              </a:lnSpc>
              <a:buFont typeface="Arial"/>
              <a:buChar char="•"/>
              <a:defRPr/>
            </a:pPr>
            <a:endParaRPr lang="en-US" altLang="en-US" sz="800">
              <a:solidFill>
                <a:schemeClr val="tx1">
                  <a:lumMod val="85000"/>
                  <a:lumOff val="15000"/>
                </a:schemeClr>
              </a:solidFill>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In Sunday’s Gospel Reading  …</a:t>
            </a:r>
            <a:endParaRPr lang="en-GB" sz="60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2650445" y="2507924"/>
            <a:ext cx="8703354" cy="3505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latin typeface="Garamond" panose="02020404030301010803" pitchFamily="18" charset="0"/>
              </a:rPr>
              <a:t> </a:t>
            </a:r>
            <a:r>
              <a:rPr lang="en-GB" b="1" dirty="0" smtClean="0">
                <a:latin typeface="Garamond" panose="02020404030301010803" pitchFamily="18" charset="0"/>
              </a:rPr>
              <a:t>13</a:t>
            </a:r>
            <a:r>
              <a:rPr lang="en-GB" b="1" baseline="30000" dirty="0" smtClean="0">
                <a:latin typeface="Garamond" panose="02020404030301010803" pitchFamily="18" charset="0"/>
              </a:rPr>
              <a:t>th</a:t>
            </a:r>
            <a:r>
              <a:rPr lang="en-GB" b="1" dirty="0" smtClean="0">
                <a:latin typeface="Garamond" panose="02020404030301010803" pitchFamily="18" charset="0"/>
              </a:rPr>
              <a:t> December </a:t>
            </a:r>
            <a:r>
              <a:rPr lang="en-GB" b="1" dirty="0">
                <a:latin typeface="Garamond" panose="02020404030301010803" pitchFamily="18" charset="0"/>
              </a:rPr>
              <a:t>2020</a:t>
            </a:r>
            <a:r>
              <a:rPr lang="en-GB" dirty="0">
                <a:latin typeface="Garamond" panose="02020404030301010803" pitchFamily="18" charset="0"/>
              </a:rPr>
              <a:t> : </a:t>
            </a:r>
            <a:r>
              <a:rPr lang="en-GB" dirty="0" smtClean="0">
                <a:latin typeface="Garamond" panose="02020404030301010803" pitchFamily="18" charset="0"/>
              </a:rPr>
              <a:t>                                                         the </a:t>
            </a:r>
            <a:r>
              <a:rPr lang="en-GB" dirty="0">
                <a:latin typeface="Garamond" panose="02020404030301010803" pitchFamily="18" charset="0"/>
              </a:rPr>
              <a:t>Third Sunday of Advent, </a:t>
            </a:r>
            <a:r>
              <a:rPr lang="en-GB" dirty="0" smtClean="0">
                <a:latin typeface="Garamond" panose="02020404030301010803" pitchFamily="18" charset="0"/>
              </a:rPr>
              <a:t>                                              the </a:t>
            </a:r>
            <a:r>
              <a:rPr lang="en-GB" dirty="0">
                <a:latin typeface="Garamond" panose="02020404030301010803" pitchFamily="18" charset="0"/>
              </a:rPr>
              <a:t>beginning of the Church’s New Year.  </a:t>
            </a:r>
            <a:r>
              <a:rPr lang="en-GB" dirty="0" smtClean="0">
                <a:latin typeface="Garamond" panose="02020404030301010803" pitchFamily="18" charset="0"/>
              </a:rPr>
              <a:t>                                    In </a:t>
            </a:r>
            <a:r>
              <a:rPr lang="en-GB" dirty="0">
                <a:latin typeface="Garamond" panose="02020404030301010803" pitchFamily="18" charset="0"/>
              </a:rPr>
              <a:t>the Gospel John the Baptist is identified as </a:t>
            </a:r>
            <a:r>
              <a:rPr lang="en-GB" dirty="0" smtClean="0">
                <a:latin typeface="Garamond" panose="02020404030301010803" pitchFamily="18" charset="0"/>
              </a:rPr>
              <a:t>:</a:t>
            </a:r>
          </a:p>
          <a:p>
            <a:pPr marL="0" indent="0" algn="ctr">
              <a:buNone/>
            </a:pPr>
            <a:endParaRPr lang="en-GB" dirty="0" smtClean="0">
              <a:latin typeface="Garamond" panose="02020404030301010803" pitchFamily="18" charset="0"/>
            </a:endParaRPr>
          </a:p>
          <a:p>
            <a:pPr marL="0" indent="0" algn="ctr">
              <a:buNone/>
            </a:pPr>
            <a:r>
              <a:rPr lang="en-GB" sz="6000" dirty="0" smtClean="0">
                <a:latin typeface="Garamond" panose="02020404030301010803" pitchFamily="18" charset="0"/>
              </a:rPr>
              <a:t>“A witness for the light.”</a:t>
            </a:r>
            <a:endParaRPr lang="en-GB" altLang="en-US" sz="6000" dirty="0" smtClean="0">
              <a:latin typeface="Garamond" panose="02020404030301010803" pitchFamily="18" charset="0"/>
            </a:endParaRPr>
          </a:p>
          <a:p>
            <a:pPr marL="0" indent="0" algn="ctr">
              <a:buFont typeface="Arial" panose="020B0604020202020204" pitchFamily="34" charset="0"/>
              <a:buNone/>
            </a:pPr>
            <a:endParaRPr lang="en-GB" altLang="en-US" dirty="0" smtClean="0">
              <a:latin typeface="Garamond" panose="02020404030301010803" pitchFamily="18" charset="0"/>
            </a:endParaRPr>
          </a:p>
        </p:txBody>
      </p:sp>
      <p:pic>
        <p:nvPicPr>
          <p:cNvPr id="2052" name="Picture 4" descr="Jesus Christ - Ancient History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2" y="2219326"/>
            <a:ext cx="2249661" cy="43541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dvent Candles Purple photos, royalty-free images, graphics, vectors &amp;  videos | Adobe Stock"/>
          <p:cNvPicPr/>
          <p:nvPr/>
        </p:nvPicPr>
        <p:blipFill rotWithShape="1">
          <a:blip r:embed="rId4">
            <a:extLst>
              <a:ext uri="{28A0092B-C50C-407E-A947-70E740481C1C}">
                <a14:useLocalDpi xmlns:a14="http://schemas.microsoft.com/office/drawing/2010/main" val="0"/>
              </a:ext>
            </a:extLst>
          </a:blip>
          <a:srcRect l="66848" t="28055" r="11776" b="8055"/>
          <a:stretch/>
        </p:blipFill>
        <p:spPr bwMode="auto">
          <a:xfrm>
            <a:off x="10917962" y="3088295"/>
            <a:ext cx="989419" cy="19147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897878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822960" y="2414916"/>
            <a:ext cx="9890396" cy="3816894"/>
          </a:xfrm>
        </p:spPr>
        <p:txBody>
          <a:bodyPr>
            <a:normAutofit fontScale="62500" lnSpcReduction="20000"/>
          </a:bodyPr>
          <a:lstStyle/>
          <a:p>
            <a:pPr eaLnBrk="1" hangingPunct="1">
              <a:lnSpc>
                <a:spcPct val="80000"/>
              </a:lnSpc>
              <a:buFontTx/>
              <a:buNone/>
              <a:defRPr/>
            </a:pPr>
            <a:r>
              <a:rPr lang="en-GB" altLang="en-US" sz="4000" dirty="0">
                <a:latin typeface="Garamond" panose="02020404030301010803" pitchFamily="18" charset="0"/>
              </a:rPr>
              <a:t> </a:t>
            </a:r>
          </a:p>
        </p:txBody>
      </p:sp>
      <p:sp>
        <p:nvSpPr>
          <p:cNvPr id="18436" name="Rectangle 4"/>
          <p:cNvSpPr>
            <a:spLocks noGrp="1" noChangeArrowheads="1"/>
          </p:cNvSpPr>
          <p:nvPr>
            <p:ph sz="half" idx="2"/>
          </p:nvPr>
        </p:nvSpPr>
        <p:spPr>
          <a:xfrm flipV="1">
            <a:off x="8112125" y="3716338"/>
            <a:ext cx="946150" cy="146050"/>
          </a:xfrm>
        </p:spPr>
        <p:txBody>
          <a:bodyPr rtlCol="0">
            <a:normAutofit fontScale="62500" lnSpcReduction="20000"/>
          </a:bodyPr>
          <a:lstStyle/>
          <a:p>
            <a:pPr eaLnBrk="1" fontAlgn="auto" hangingPunct="1">
              <a:lnSpc>
                <a:spcPct val="80000"/>
              </a:lnSpc>
              <a:buFont typeface="Arial"/>
              <a:buChar char="•"/>
              <a:defRPr/>
            </a:pPr>
            <a:endParaRPr lang="en-US" altLang="en-US" sz="800">
              <a:solidFill>
                <a:schemeClr val="tx1">
                  <a:lumMod val="85000"/>
                  <a:lumOff val="15000"/>
                </a:schemeClr>
              </a:solidFill>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Garamond" panose="02020404030301010803" pitchFamily="18" charset="0"/>
              </a:rPr>
              <a:t>Being a witness needs a lot of courage.  Speaking out for what is right and what is fair; speaking out against injustice; and doing actually doing something to write wrongs …  that takes strength. </a:t>
            </a:r>
          </a:p>
          <a:p>
            <a:pPr marL="0" indent="0">
              <a:buNone/>
            </a:pPr>
            <a:r>
              <a:rPr lang="en-GB" dirty="0">
                <a:latin typeface="Garamond" panose="02020404030301010803" pitchFamily="18" charset="0"/>
              </a:rPr>
              <a:t>In your Christmas charity work, you’ve already been that witness.  But you can’t do everything for everyone. You’re only human.  That’s why we have prayer.</a:t>
            </a:r>
          </a:p>
          <a:p>
            <a:pPr marL="0" indent="0" algn="just">
              <a:buNone/>
            </a:pPr>
            <a:endParaRPr lang="en-GB" altLang="en-US" dirty="0" smtClean="0">
              <a:latin typeface="Garamond" panose="02020404030301010803" pitchFamily="18" charset="0"/>
            </a:endParaRPr>
          </a:p>
        </p:txBody>
      </p:sp>
      <p:sp>
        <p:nvSpPr>
          <p:cNvPr id="11" name="Text Box 2"/>
          <p:cNvSpPr txBox="1">
            <a:spLocks noChangeArrowheads="1"/>
          </p:cNvSpPr>
          <p:nvPr/>
        </p:nvSpPr>
        <p:spPr bwMode="auto">
          <a:xfrm>
            <a:off x="352698" y="1990404"/>
            <a:ext cx="11517493" cy="1461939"/>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endParaRPr lang="en-GB" sz="300" dirty="0" smtClean="0">
              <a:latin typeface="Garamond" panose="02020404030301010803" pitchFamily="18" charset="0"/>
            </a:endParaRPr>
          </a:p>
          <a:p>
            <a:pPr algn="ctr"/>
            <a:r>
              <a:rPr lang="en-GB" sz="4000" dirty="0" smtClean="0">
                <a:latin typeface="Garamond" panose="02020404030301010803" pitchFamily="18" charset="0"/>
              </a:rPr>
              <a:t>HOW HAVE YOU BEEN A WITNESS </a:t>
            </a:r>
            <a:r>
              <a:rPr lang="en-GB" sz="4000" dirty="0">
                <a:latin typeface="Garamond" panose="02020404030301010803" pitchFamily="18" charset="0"/>
              </a:rPr>
              <a:t>FOR THE LIGHT? </a:t>
            </a:r>
            <a:r>
              <a:rPr lang="en-GB" sz="4000" dirty="0" smtClean="0">
                <a:latin typeface="Garamond" panose="02020404030301010803" pitchFamily="18" charset="0"/>
              </a:rPr>
              <a:t>LET’S PRAY FOR A BETTER WORLD. </a:t>
            </a:r>
          </a:p>
          <a:p>
            <a:pPr algn="ctr"/>
            <a:endParaRPr lang="en-GB" sz="300" dirty="0">
              <a:latin typeface="Garamond" panose="02020404030301010803" pitchFamily="18" charset="0"/>
            </a:endParaRPr>
          </a:p>
          <a:p>
            <a:pPr algn="ctr"/>
            <a:endParaRPr lang="en-GB" sz="300" dirty="0">
              <a:latin typeface="Garamond" panose="02020404030301010803" pitchFamily="18" charset="0"/>
            </a:endParaRPr>
          </a:p>
        </p:txBody>
      </p:sp>
      <p:sp>
        <p:nvSpPr>
          <p:cNvPr id="13" name="Title 1"/>
          <p:cNvSpPr txBox="1">
            <a:spLocks/>
          </p:cNvSpPr>
          <p:nvPr/>
        </p:nvSpPr>
        <p:spPr>
          <a:xfrm>
            <a:off x="2772056" y="454523"/>
            <a:ext cx="6286219"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Reflect</a:t>
            </a:r>
            <a:endParaRPr lang="en-GB" sz="7200"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340634496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822960" y="2414916"/>
            <a:ext cx="9890396" cy="3816894"/>
          </a:xfrm>
        </p:spPr>
        <p:txBody>
          <a:bodyPr>
            <a:normAutofit/>
          </a:bodyPr>
          <a:lstStyle/>
          <a:p>
            <a:pPr eaLnBrk="1" hangingPunct="1">
              <a:lnSpc>
                <a:spcPct val="80000"/>
              </a:lnSpc>
              <a:buFontTx/>
              <a:buNone/>
              <a:defRPr/>
            </a:pPr>
            <a:r>
              <a:rPr lang="en-GB" altLang="en-US" sz="4000" dirty="0">
                <a:latin typeface="Garamond" panose="02020404030301010803" pitchFamily="18" charset="0"/>
              </a:rPr>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4639235" y="231243"/>
            <a:ext cx="6633555" cy="270021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St John of the Cross,                  </a:t>
            </a:r>
          </a:p>
          <a:p>
            <a:pPr algn="ctr"/>
            <a:endParaRPr lang="en-GB" altLang="en-US" sz="700" dirty="0" smtClean="0">
              <a:solidFill>
                <a:schemeClr val="accent4">
                  <a:lumMod val="75000"/>
                </a:schemeClr>
              </a:solidFill>
              <a:latin typeface="Garamond" panose="02020404030301010803" pitchFamily="18" charset="0"/>
            </a:endParaRPr>
          </a:p>
          <a:p>
            <a:pPr algn="ctr"/>
            <a:r>
              <a:rPr lang="en-GB" altLang="en-US" sz="6600" dirty="0" smtClean="0">
                <a:solidFill>
                  <a:schemeClr val="accent4">
                    <a:lumMod val="75000"/>
                  </a:schemeClr>
                </a:solidFill>
                <a:latin typeface="Garamond" panose="02020404030301010803" pitchFamily="18" charset="0"/>
              </a:rPr>
              <a:t>Feast day :</a:t>
            </a:r>
          </a:p>
          <a:p>
            <a:pPr algn="ctr"/>
            <a:endParaRPr lang="en-GB" altLang="en-US" sz="400" dirty="0" smtClean="0">
              <a:solidFill>
                <a:schemeClr val="accent4">
                  <a:lumMod val="75000"/>
                </a:schemeClr>
              </a:solidFill>
              <a:latin typeface="Garamond" panose="02020404030301010803" pitchFamily="18" charset="0"/>
            </a:endParaRPr>
          </a:p>
          <a:p>
            <a:pPr algn="ctr"/>
            <a:endParaRPr lang="en-GB" altLang="en-US" sz="400" dirty="0" smtClean="0">
              <a:solidFill>
                <a:schemeClr val="accent4">
                  <a:lumMod val="75000"/>
                </a:schemeClr>
              </a:solidFill>
              <a:latin typeface="Garamond" panose="02020404030301010803" pitchFamily="18" charset="0"/>
            </a:endParaRPr>
          </a:p>
          <a:p>
            <a:pPr algn="ctr"/>
            <a:r>
              <a:rPr lang="en-GB" altLang="en-US" sz="6600" dirty="0" smtClean="0">
                <a:solidFill>
                  <a:schemeClr val="accent4">
                    <a:lumMod val="75000"/>
                  </a:schemeClr>
                </a:solidFill>
                <a:latin typeface="Garamond" panose="02020404030301010803" pitchFamily="18" charset="0"/>
              </a:rPr>
              <a:t>14</a:t>
            </a:r>
            <a:r>
              <a:rPr lang="en-GB" altLang="en-US" sz="6600" baseline="30000" dirty="0" smtClean="0">
                <a:solidFill>
                  <a:schemeClr val="accent4">
                    <a:lumMod val="75000"/>
                  </a:schemeClr>
                </a:solidFill>
                <a:latin typeface="Garamond" panose="02020404030301010803" pitchFamily="18" charset="0"/>
              </a:rPr>
              <a:t>th</a:t>
            </a:r>
            <a:r>
              <a:rPr lang="en-GB" altLang="en-US" sz="6600" dirty="0" smtClean="0">
                <a:solidFill>
                  <a:schemeClr val="accent4">
                    <a:lumMod val="75000"/>
                  </a:schemeClr>
                </a:solidFill>
                <a:latin typeface="Garamond" panose="02020404030301010803" pitchFamily="18" charset="0"/>
              </a:rPr>
              <a:t> December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3" name="TextBox 2"/>
          <p:cNvSpPr txBox="1"/>
          <p:nvPr/>
        </p:nvSpPr>
        <p:spPr>
          <a:xfrm>
            <a:off x="5243875" y="3313291"/>
            <a:ext cx="5724162" cy="2677656"/>
          </a:xfrm>
          <a:prstGeom prst="rect">
            <a:avLst/>
          </a:prstGeom>
          <a:noFill/>
        </p:spPr>
        <p:txBody>
          <a:bodyPr wrap="square" rtlCol="0">
            <a:spAutoFit/>
          </a:bodyPr>
          <a:lstStyle/>
          <a:p>
            <a:pPr algn="just"/>
            <a:r>
              <a:rPr lang="en-GB" sz="2400" dirty="0">
                <a:latin typeface="Garamond" panose="02020404030301010803" pitchFamily="18" charset="0"/>
              </a:rPr>
              <a:t>You might well have seen a print of the popular painting of </a:t>
            </a:r>
            <a:r>
              <a:rPr lang="en-GB" sz="2400" i="1" dirty="0">
                <a:latin typeface="Garamond" panose="02020404030301010803" pitchFamily="18" charset="0"/>
              </a:rPr>
              <a:t>Christ of St John of the Cross</a:t>
            </a:r>
            <a:r>
              <a:rPr lang="en-GB" sz="2400" dirty="0">
                <a:latin typeface="Garamond" panose="02020404030301010803" pitchFamily="18" charset="0"/>
              </a:rPr>
              <a:t> by Salvador </a:t>
            </a:r>
            <a:r>
              <a:rPr lang="en-GB" sz="2400" dirty="0" err="1">
                <a:latin typeface="Garamond" panose="02020404030301010803" pitchFamily="18" charset="0"/>
              </a:rPr>
              <a:t>Dalí</a:t>
            </a:r>
            <a:r>
              <a:rPr lang="en-GB" sz="2400" dirty="0">
                <a:latin typeface="Garamond" panose="02020404030301010803" pitchFamily="18" charset="0"/>
              </a:rPr>
              <a:t>, and wondered at the unusual perspective.  St John (1542-1591) sketched a vision he received of Christ on the Cross as though from above, from a heavenly perspective. </a:t>
            </a:r>
          </a:p>
        </p:txBody>
      </p:sp>
      <p:sp>
        <p:nvSpPr>
          <p:cNvPr id="4" name="Rectangle 3"/>
          <p:cNvSpPr/>
          <p:nvPr/>
        </p:nvSpPr>
        <p:spPr>
          <a:xfrm>
            <a:off x="228600" y="6298445"/>
            <a:ext cx="5405271" cy="369332"/>
          </a:xfrm>
          <a:prstGeom prst="rect">
            <a:avLst/>
          </a:prstGeom>
        </p:spPr>
        <p:txBody>
          <a:bodyPr wrap="square">
            <a:spAutoFit/>
          </a:bodyPr>
          <a:lstStyle/>
          <a:p>
            <a:r>
              <a:rPr lang="en-GB" i="1" dirty="0">
                <a:latin typeface="Garamond" panose="02020404030301010803" pitchFamily="18" charset="0"/>
                <a:ea typeface="Calibri" panose="020F0502020204030204" pitchFamily="34" charset="0"/>
                <a:cs typeface="Times New Roman" panose="02020603050405020304" pitchFamily="18" charset="0"/>
              </a:rPr>
              <a:t>Detail of </a:t>
            </a:r>
            <a:r>
              <a:rPr lang="en-GB" i="1" dirty="0" smtClean="0">
                <a:latin typeface="Garamond" panose="02020404030301010803" pitchFamily="18" charset="0"/>
                <a:ea typeface="Calibri" panose="020F0502020204030204" pitchFamily="34" charset="0"/>
                <a:cs typeface="Times New Roman" panose="02020603050405020304" pitchFamily="18" charset="0"/>
              </a:rPr>
              <a:t>“Christ of St John of the Cross” </a:t>
            </a:r>
            <a:r>
              <a:rPr lang="en-GB" i="1" dirty="0">
                <a:latin typeface="Garamond" panose="02020404030301010803" pitchFamily="18" charset="0"/>
                <a:ea typeface="Calibri" panose="020F0502020204030204" pitchFamily="34" charset="0"/>
                <a:cs typeface="Times New Roman" panose="02020603050405020304" pitchFamily="18" charset="0"/>
              </a:rPr>
              <a:t>by </a:t>
            </a:r>
            <a:r>
              <a:rPr lang="en-GB" i="1" dirty="0" smtClean="0">
                <a:latin typeface="Garamond" panose="02020404030301010803" pitchFamily="18" charset="0"/>
                <a:ea typeface="Calibri" panose="020F0502020204030204" pitchFamily="34" charset="0"/>
                <a:cs typeface="Times New Roman" panose="02020603050405020304" pitchFamily="18" charset="0"/>
              </a:rPr>
              <a:t>Salvador </a:t>
            </a:r>
            <a:r>
              <a:rPr lang="en-GB" i="1" dirty="0" err="1" smtClean="0">
                <a:latin typeface="Garamond" panose="02020404030301010803" pitchFamily="18" charset="0"/>
                <a:ea typeface="Calibri" panose="020F0502020204030204" pitchFamily="34" charset="0"/>
                <a:cs typeface="Times New Roman" panose="02020603050405020304" pitchFamily="18" charset="0"/>
              </a:rPr>
              <a:t>Dalí</a:t>
            </a:r>
            <a:endParaRPr lang="en-GB" dirty="0"/>
          </a:p>
        </p:txBody>
      </p:sp>
      <p:pic>
        <p:nvPicPr>
          <p:cNvPr id="1026" name="Picture 2" descr="Christ of Saint John of the 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529" y="207075"/>
            <a:ext cx="3347075" cy="602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822960" y="2414916"/>
            <a:ext cx="9890396" cy="3816894"/>
          </a:xfrm>
        </p:spPr>
        <p:txBody>
          <a:bodyPr>
            <a:normAutofit/>
          </a:bodyPr>
          <a:lstStyle/>
          <a:p>
            <a:pPr eaLnBrk="1" hangingPunct="1">
              <a:lnSpc>
                <a:spcPct val="80000"/>
              </a:lnSpc>
              <a:buFontTx/>
              <a:buNone/>
              <a:defRPr/>
            </a:pPr>
            <a:r>
              <a:rPr lang="en-GB" altLang="en-US" sz="4000" dirty="0">
                <a:latin typeface="Garamond" panose="02020404030301010803" pitchFamily="18" charset="0"/>
              </a:rPr>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2" name="Title 1"/>
          <p:cNvSpPr>
            <a:spLocks noGrp="1"/>
          </p:cNvSpPr>
          <p:nvPr>
            <p:ph type="title"/>
          </p:nvPr>
        </p:nvSpPr>
        <p:spPr/>
        <p:txBody>
          <a:bodyPr/>
          <a:lstStyle/>
          <a:p>
            <a:endParaRPr lang="en-GB"/>
          </a:p>
        </p:txBody>
      </p:sp>
      <p:sp>
        <p:nvSpPr>
          <p:cNvPr id="10" name="Text Box 2"/>
          <p:cNvSpPr txBox="1">
            <a:spLocks noChangeArrowheads="1"/>
          </p:cNvSpPr>
          <p:nvPr/>
        </p:nvSpPr>
        <p:spPr bwMode="auto">
          <a:xfrm>
            <a:off x="973138" y="365125"/>
            <a:ext cx="10515599" cy="2800767"/>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4400" dirty="0">
                <a:latin typeface="Garamond" panose="02020404030301010803" pitchFamily="18" charset="0"/>
              </a:rPr>
              <a:t>WHAT </a:t>
            </a:r>
            <a:r>
              <a:rPr lang="en-GB" sz="4400" dirty="0" smtClean="0">
                <a:latin typeface="Garamond" panose="02020404030301010803" pitchFamily="18" charset="0"/>
              </a:rPr>
              <a:t>SUCCESSES </a:t>
            </a:r>
            <a:r>
              <a:rPr lang="en-GB" sz="4400" dirty="0">
                <a:latin typeface="Garamond" panose="02020404030301010803" pitchFamily="18" charset="0"/>
              </a:rPr>
              <a:t>HAVE YOU </a:t>
            </a:r>
            <a:r>
              <a:rPr lang="en-GB" sz="4400" dirty="0" smtClean="0">
                <a:latin typeface="Garamond" panose="02020404030301010803" pitchFamily="18" charset="0"/>
              </a:rPr>
              <a:t>ENJOYED WITH ADVENT CHARITY INITIATIVES? </a:t>
            </a:r>
            <a:endParaRPr lang="en-GB" sz="4400" dirty="0">
              <a:latin typeface="Garamond" panose="02020404030301010803" pitchFamily="18" charset="0"/>
            </a:endParaRPr>
          </a:p>
          <a:p>
            <a:pPr algn="ctr"/>
            <a:r>
              <a:rPr lang="en-GB" sz="4400" dirty="0">
                <a:latin typeface="Garamond" panose="02020404030301010803" pitchFamily="18" charset="0"/>
              </a:rPr>
              <a:t>HAVE YOU SEEN THINGS FROM A HEAVENLY PERSPECTIVE?</a:t>
            </a:r>
          </a:p>
        </p:txBody>
      </p:sp>
      <p:pic>
        <p:nvPicPr>
          <p:cNvPr id="3" name="Picture 2"/>
          <p:cNvPicPr>
            <a:picLocks noChangeAspect="1"/>
          </p:cNvPicPr>
          <p:nvPr/>
        </p:nvPicPr>
        <p:blipFill rotWithShape="1">
          <a:blip r:embed="rId3"/>
          <a:srcRect l="34974" t="37589" r="26916" b="25685"/>
          <a:stretch/>
        </p:blipFill>
        <p:spPr>
          <a:xfrm>
            <a:off x="1024932" y="3545201"/>
            <a:ext cx="4958671" cy="2686609"/>
          </a:xfrm>
          <a:prstGeom prst="rect">
            <a:avLst/>
          </a:prstGeom>
        </p:spPr>
      </p:pic>
      <p:pic>
        <p:nvPicPr>
          <p:cNvPr id="4" name="Picture 3"/>
          <p:cNvPicPr>
            <a:picLocks noChangeAspect="1"/>
          </p:cNvPicPr>
          <p:nvPr/>
        </p:nvPicPr>
        <p:blipFill rotWithShape="1">
          <a:blip r:embed="rId4"/>
          <a:srcRect l="13790" t="17054" r="75166" b="72053"/>
          <a:stretch/>
        </p:blipFill>
        <p:spPr>
          <a:xfrm>
            <a:off x="568279" y="3503598"/>
            <a:ext cx="1436914" cy="796835"/>
          </a:xfrm>
          <a:prstGeom prst="rect">
            <a:avLst/>
          </a:prstGeom>
        </p:spPr>
      </p:pic>
      <p:pic>
        <p:nvPicPr>
          <p:cNvPr id="13" name="Picture 12"/>
          <p:cNvPicPr>
            <a:picLocks noChangeAspect="1"/>
          </p:cNvPicPr>
          <p:nvPr/>
        </p:nvPicPr>
        <p:blipFill rotWithShape="1">
          <a:blip r:embed="rId4"/>
          <a:srcRect l="33092" t="17387" r="55990" b="70803"/>
          <a:stretch/>
        </p:blipFill>
        <p:spPr>
          <a:xfrm>
            <a:off x="4688390" y="5367845"/>
            <a:ext cx="1420625" cy="863965"/>
          </a:xfrm>
          <a:prstGeom prst="rect">
            <a:avLst/>
          </a:prstGeom>
        </p:spPr>
      </p:pic>
      <p:pic>
        <p:nvPicPr>
          <p:cNvPr id="5" name="Picture 4"/>
          <p:cNvPicPr>
            <a:picLocks noChangeAspect="1"/>
          </p:cNvPicPr>
          <p:nvPr/>
        </p:nvPicPr>
        <p:blipFill rotWithShape="1">
          <a:blip r:embed="rId5"/>
          <a:srcRect l="3818" t="37977" r="73099" b="33966"/>
          <a:stretch/>
        </p:blipFill>
        <p:spPr>
          <a:xfrm>
            <a:off x="8257012" y="3549540"/>
            <a:ext cx="3374176" cy="2305822"/>
          </a:xfrm>
          <a:prstGeom prst="rect">
            <a:avLst/>
          </a:prstGeom>
        </p:spPr>
      </p:pic>
      <p:pic>
        <p:nvPicPr>
          <p:cNvPr id="15" name="Picture 14"/>
          <p:cNvPicPr>
            <a:picLocks noChangeAspect="1"/>
          </p:cNvPicPr>
          <p:nvPr/>
        </p:nvPicPr>
        <p:blipFill rotWithShape="1">
          <a:blip r:embed="rId5"/>
          <a:srcRect l="3818" t="13756" r="72613" b="65089"/>
          <a:stretch/>
        </p:blipFill>
        <p:spPr>
          <a:xfrm>
            <a:off x="5559710" y="3526662"/>
            <a:ext cx="3066560" cy="1547542"/>
          </a:xfrm>
          <a:prstGeom prst="rect">
            <a:avLst/>
          </a:prstGeom>
        </p:spPr>
      </p:pic>
      <p:pic>
        <p:nvPicPr>
          <p:cNvPr id="2050" name="Picture 2" descr="Christmas Heart Santa Hat Red Background Stock Illustrations – 693 Christmas  Heart Santa Hat Red Background Stock Illustrations, Vectors &amp; Clipart -  Dreamsti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4500" y="5074204"/>
            <a:ext cx="1611615" cy="135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69531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45919"/>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14</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December 2020</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7" y="4606013"/>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“Mary arose and went with haste”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Get Up And Go!</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4"/>
          <a:srcRect l="7907" t="29197" r="36575" b="37798"/>
          <a:stretch/>
        </p:blipFill>
        <p:spPr>
          <a:xfrm>
            <a:off x="4222031" y="1985504"/>
            <a:ext cx="7082738" cy="2367325"/>
          </a:xfrm>
          <a:prstGeom prst="rect">
            <a:avLst/>
          </a:prstGeom>
        </p:spPr>
      </p:pic>
    </p:spTree>
    <p:extLst>
      <p:ext uri="{BB962C8B-B14F-4D97-AF65-F5344CB8AC3E}">
        <p14:creationId xmlns:p14="http://schemas.microsoft.com/office/powerpoint/2010/main" val="137584184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488</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56</cp:revision>
  <dcterms:created xsi:type="dcterms:W3CDTF">2019-09-06T14:56:38Z</dcterms:created>
  <dcterms:modified xsi:type="dcterms:W3CDTF">2020-11-24T11:17:15Z</dcterms:modified>
</cp:coreProperties>
</file>