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8" r:id="rId4"/>
    <p:sldId id="297" r:id="rId5"/>
    <p:sldId id="298" r:id="rId6"/>
    <p:sldId id="294" r:id="rId7"/>
    <p:sldId id="272" r:id="rId8"/>
    <p:sldId id="273" r:id="rId9"/>
    <p:sldId id="29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napToGrid="0">
      <p:cViewPr varScale="1">
        <p:scale>
          <a:sx n="62" d="100"/>
          <a:sy n="62" d="100"/>
        </p:scale>
        <p:origin x="84" y="10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16/04/2021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45919"/>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Monday 4</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January 2021</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7" y="4606013"/>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latin typeface="Garamond" panose="02020404030301010803" pitchFamily="18" charset="0"/>
              </a:rPr>
              <a:t>~ “New Year, Good News”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Looking Forward</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9" y="1950624"/>
            <a:ext cx="2360295" cy="2402205"/>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rotWithShape="1">
          <a:blip r:embed="rId4"/>
          <a:srcRect l="7907" t="29197" r="36575" b="37798"/>
          <a:stretch/>
        </p:blipFill>
        <p:spPr>
          <a:xfrm>
            <a:off x="4222031" y="1985504"/>
            <a:ext cx="7082738" cy="2367325"/>
          </a:xfrm>
          <a:prstGeom prst="rect">
            <a:avLst/>
          </a:prstGeom>
        </p:spPr>
      </p:pic>
    </p:spTree>
    <p:extLst>
      <p:ext uri="{BB962C8B-B14F-4D97-AF65-F5344CB8AC3E}">
        <p14:creationId xmlns:p14="http://schemas.microsoft.com/office/powerpoint/2010/main" val="1709006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38199" y="2171261"/>
            <a:ext cx="10461171" cy="41406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600" dirty="0">
                <a:latin typeface="Garamond" panose="02020404030301010803" pitchFamily="18" charset="0"/>
              </a:rPr>
              <a:t>In June 2019 Pope Francis announced that the theme for the next World Youth Day, in Lisbon in </a:t>
            </a:r>
            <a:r>
              <a:rPr lang="en-GB" sz="2600" dirty="0" smtClean="0">
                <a:latin typeface="Garamond" panose="02020404030301010803" pitchFamily="18" charset="0"/>
              </a:rPr>
              <a:t>2022</a:t>
            </a:r>
            <a:r>
              <a:rPr lang="en-GB" sz="2600" dirty="0" smtClean="0">
                <a:solidFill>
                  <a:srgbClr val="FF0000"/>
                </a:solidFill>
                <a:latin typeface="Garamond" panose="02020404030301010803" pitchFamily="18" charset="0"/>
              </a:rPr>
              <a:t>*</a:t>
            </a:r>
            <a:r>
              <a:rPr lang="en-GB" sz="2600" dirty="0" smtClean="0">
                <a:latin typeface="Garamond" panose="02020404030301010803" pitchFamily="18" charset="0"/>
              </a:rPr>
              <a:t>, </a:t>
            </a:r>
            <a:r>
              <a:rPr lang="en-GB" sz="2600" dirty="0">
                <a:latin typeface="Garamond" panose="02020404030301010803" pitchFamily="18" charset="0"/>
              </a:rPr>
              <a:t>would be “Mary arose and went with haste</a:t>
            </a:r>
            <a:r>
              <a:rPr lang="en-GB" sz="2600" dirty="0" smtClean="0">
                <a:latin typeface="Garamond" panose="02020404030301010803" pitchFamily="18" charset="0"/>
              </a:rPr>
              <a:t>” to tell news of her miraculous conception of the Son of God.  The Christmas story told us of how Joseph came to share in her joy and the joy of all humankind.</a:t>
            </a:r>
          </a:p>
          <a:p>
            <a:pPr algn="just"/>
            <a:r>
              <a:rPr lang="en-GB" sz="2800" dirty="0" smtClean="0">
                <a:latin typeface="Garamond" panose="02020404030301010803" pitchFamily="18" charset="0"/>
              </a:rPr>
              <a:t>                  In this new year of 2021, let’s think how we can  </a:t>
            </a:r>
          </a:p>
          <a:p>
            <a:pPr algn="ctr"/>
            <a:r>
              <a:rPr lang="en-GB" sz="4400" dirty="0" smtClean="0">
                <a:latin typeface="Garamond" panose="02020404030301010803" pitchFamily="18" charset="0"/>
              </a:rPr>
              <a:t>Be Joyful!</a:t>
            </a:r>
          </a:p>
          <a:p>
            <a:pPr algn="just"/>
            <a:r>
              <a:rPr lang="en-GB" sz="2600" dirty="0" smtClean="0">
                <a:latin typeface="Garamond" panose="02020404030301010803" pitchFamily="18" charset="0"/>
              </a:rPr>
              <a:t>The wise men came to visit the child and when they left him they returned to their own countries, and in doing so represent everyone who searches for Jesus. Their story is of people sharing the joy of having found the Messiah.</a:t>
            </a:r>
            <a:endParaRPr lang="en-GB" sz="2600" dirty="0">
              <a:latin typeface="Garamond" panose="02020404030301010803" pitchFamily="18" charset="0"/>
            </a:endParaRPr>
          </a:p>
        </p:txBody>
      </p:sp>
      <p:sp>
        <p:nvSpPr>
          <p:cNvPr id="4" name="TextBox 3"/>
          <p:cNvSpPr txBox="1"/>
          <p:nvPr/>
        </p:nvSpPr>
        <p:spPr>
          <a:xfrm>
            <a:off x="9944100" y="6260689"/>
            <a:ext cx="1120140" cy="369332"/>
          </a:xfrm>
          <a:prstGeom prst="rect">
            <a:avLst/>
          </a:prstGeom>
          <a:solidFill>
            <a:schemeClr val="bg1"/>
          </a:solidFill>
        </p:spPr>
        <p:txBody>
          <a:bodyPr wrap="square" rtlCol="0">
            <a:spAutoFit/>
          </a:bodyPr>
          <a:lstStyle/>
          <a:p>
            <a:endParaRPr lang="en-GB"/>
          </a:p>
        </p:txBody>
      </p:sp>
      <p:sp>
        <p:nvSpPr>
          <p:cNvPr id="6" name="TextBox 5"/>
          <p:cNvSpPr txBox="1"/>
          <p:nvPr/>
        </p:nvSpPr>
        <p:spPr>
          <a:xfrm>
            <a:off x="9944100" y="6235388"/>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1" name="Text Box 2"/>
          <p:cNvSpPr txBox="1">
            <a:spLocks noChangeArrowheads="1"/>
          </p:cNvSpPr>
          <p:nvPr/>
        </p:nvSpPr>
        <p:spPr bwMode="auto">
          <a:xfrm>
            <a:off x="838199" y="244172"/>
            <a:ext cx="10461171" cy="179363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A New Year of Good News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 The Year of St Joseph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838199" y="6389276"/>
            <a:ext cx="4661264" cy="369332"/>
          </a:xfrm>
          <a:prstGeom prst="rect">
            <a:avLst/>
          </a:prstGeom>
          <a:noFill/>
        </p:spPr>
        <p:txBody>
          <a:bodyPr wrap="square" rtlCol="0">
            <a:spAutoFit/>
          </a:bodyPr>
          <a:lstStyle/>
          <a:p>
            <a:r>
              <a:rPr lang="en-GB"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now </a:t>
            </a:r>
            <a:r>
              <a:rPr lang="en-GB" dirty="0">
                <a:solidFill>
                  <a:srgbClr val="FF0000"/>
                </a:solidFill>
                <a:latin typeface="Garamond" panose="02020404030301010803" pitchFamily="18" charset="0"/>
                <a:ea typeface="Calibri" panose="020F0502020204030204" pitchFamily="34" charset="0"/>
                <a:cs typeface="Times New Roman" panose="02020603050405020304" pitchFamily="18" charset="0"/>
              </a:rPr>
              <a:t>moved to </a:t>
            </a:r>
            <a:r>
              <a:rPr lang="en-GB"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2023 due to </a:t>
            </a:r>
            <a:r>
              <a:rPr lang="en-GB" dirty="0" err="1"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Covid</a:t>
            </a:r>
            <a:r>
              <a:rPr lang="en-GB" dirty="0" smtClean="0">
                <a:solidFill>
                  <a:srgbClr val="FF0000"/>
                </a:solidFill>
                <a:latin typeface="Garamond" panose="02020404030301010803" pitchFamily="18" charset="0"/>
                <a:ea typeface="Calibri" panose="020F0502020204030204" pitchFamily="34" charset="0"/>
                <a:cs typeface="Times New Roman" panose="02020603050405020304" pitchFamily="18" charset="0"/>
              </a:rPr>
              <a:t> 19</a:t>
            </a:r>
            <a:endParaRPr lang="en-GB" dirty="0"/>
          </a:p>
        </p:txBody>
      </p:sp>
    </p:spTree>
    <p:extLst>
      <p:ext uri="{BB962C8B-B14F-4D97-AF65-F5344CB8AC3E}">
        <p14:creationId xmlns:p14="http://schemas.microsoft.com/office/powerpoint/2010/main" val="8357143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4940300" y="1859184"/>
            <a:ext cx="6799262" cy="3824468"/>
          </a:xfrm>
        </p:spPr>
        <p:txBody>
          <a:bodyPr>
            <a:normAutofit/>
          </a:bodyPr>
          <a:lstStyle/>
          <a:p>
            <a:pPr marL="0" indent="0" eaLnBrk="1" hangingPunct="1">
              <a:buNone/>
            </a:pPr>
            <a:endParaRPr lang="en-GB" altLang="en-US" dirty="0" smtClean="0">
              <a:latin typeface="Garamond" panose="02020404030301010803" pitchFamily="18" charset="0"/>
            </a:endParaRPr>
          </a:p>
          <a:p>
            <a:pPr marL="0" indent="0" eaLnBrk="1" hangingPunct="1">
              <a:buNone/>
            </a:pPr>
            <a:endParaRPr lang="en-GB" altLang="en-US" dirty="0" smtClean="0">
              <a:latin typeface="Garamond" panose="02020404030301010803" pitchFamily="18" charset="0"/>
            </a:endParaRPr>
          </a:p>
        </p:txBody>
      </p:sp>
      <p:sp>
        <p:nvSpPr>
          <p:cNvPr id="5" name="Title 1"/>
          <p:cNvSpPr txBox="1">
            <a:spLocks/>
          </p:cNvSpPr>
          <p:nvPr/>
        </p:nvSpPr>
        <p:spPr>
          <a:xfrm>
            <a:off x="666207" y="254646"/>
            <a:ext cx="1082253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smtClean="0">
                <a:solidFill>
                  <a:schemeClr val="accent4">
                    <a:lumMod val="75000"/>
                  </a:schemeClr>
                </a:solidFill>
                <a:latin typeface="Garamond" panose="02020404030301010803" pitchFamily="18" charset="0"/>
              </a:rPr>
              <a:t>Preparing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931579" y="2294504"/>
            <a:ext cx="7422220" cy="3416320"/>
          </a:xfrm>
          <a:prstGeom prst="rect">
            <a:avLst/>
          </a:prstGeom>
          <a:noFill/>
        </p:spPr>
        <p:txBody>
          <a:bodyPr wrap="square" rtlCol="0">
            <a:spAutoFit/>
          </a:bodyPr>
          <a:lstStyle/>
          <a:p>
            <a:pPr algn="just"/>
            <a:r>
              <a:rPr lang="en-GB" sz="4000" dirty="0" smtClean="0">
                <a:latin typeface="Garamond" panose="02020404030301010803" pitchFamily="18" charset="0"/>
              </a:rPr>
              <a:t>“</a:t>
            </a:r>
            <a:r>
              <a:rPr lang="en-GB" sz="3200" dirty="0">
                <a:latin typeface="Garamond" panose="02020404030301010803" pitchFamily="18" charset="0"/>
              </a:rPr>
              <a:t>Christ is alive! He is our hope, and in a wonderful way he brings youth to our world. The very first words, then, that I would like to say to every young Christian are these: Christ is alive and he wants you to be alive</a:t>
            </a:r>
            <a:r>
              <a:rPr lang="en-GB" sz="3200" dirty="0" smtClean="0">
                <a:latin typeface="Garamond" panose="02020404030301010803" pitchFamily="18" charset="0"/>
              </a:rPr>
              <a:t>!</a:t>
            </a:r>
            <a:r>
              <a:rPr lang="en-GB" sz="4000" dirty="0" smtClean="0">
                <a:latin typeface="Garamond" panose="02020404030301010803" pitchFamily="18" charset="0"/>
              </a:rPr>
              <a:t>”</a:t>
            </a:r>
          </a:p>
          <a:p>
            <a:pPr algn="r"/>
            <a:endParaRPr lang="en-GB" sz="2000" dirty="0" smtClean="0">
              <a:latin typeface="Garamond" panose="02020404030301010803" pitchFamily="18" charset="0"/>
            </a:endParaRPr>
          </a:p>
          <a:p>
            <a:pPr algn="r"/>
            <a:r>
              <a:rPr lang="en-GB" sz="2000" dirty="0" smtClean="0">
                <a:latin typeface="Garamond" panose="02020404030301010803" pitchFamily="18" charset="0"/>
              </a:rPr>
              <a:t>- Pope Francis to the young people of the world</a:t>
            </a:r>
            <a:endParaRPr lang="en-GB" sz="20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smtClean="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Gospel Reading of the Epiphany</a:t>
            </a:r>
            <a:endParaRPr lang="en-GB" sz="6000" dirty="0">
              <a:solidFill>
                <a:schemeClr val="accent4">
                  <a:lumMod val="75000"/>
                </a:schemeClr>
              </a:solidFill>
              <a:latin typeface="Garamond" panose="02020404030301010803" pitchFamily="18" charset="0"/>
            </a:endParaRPr>
          </a:p>
        </p:txBody>
      </p:sp>
      <p:sp>
        <p:nvSpPr>
          <p:cNvPr id="3" name="Rectangle 2"/>
          <p:cNvSpPr/>
          <p:nvPr/>
        </p:nvSpPr>
        <p:spPr>
          <a:xfrm>
            <a:off x="2778346" y="2489253"/>
            <a:ext cx="6469226" cy="4031873"/>
          </a:xfrm>
          <a:prstGeom prst="rect">
            <a:avLst/>
          </a:prstGeom>
        </p:spPr>
        <p:txBody>
          <a:bodyPr wrap="square">
            <a:spAutoFit/>
          </a:bodyPr>
          <a:lstStyle/>
          <a:p>
            <a:pPr algn="ctr"/>
            <a:r>
              <a:rPr lang="en-GB" sz="2600" b="1" dirty="0" smtClean="0">
                <a:latin typeface="Garamond" panose="02020404030301010803" pitchFamily="18" charset="0"/>
              </a:rPr>
              <a:t> 6</a:t>
            </a:r>
            <a:r>
              <a:rPr lang="en-GB" sz="2600" b="1" baseline="30000" dirty="0" smtClean="0">
                <a:latin typeface="Garamond" panose="02020404030301010803" pitchFamily="18" charset="0"/>
              </a:rPr>
              <a:t>th</a:t>
            </a:r>
            <a:r>
              <a:rPr lang="en-GB" sz="2600" b="1" dirty="0" smtClean="0">
                <a:latin typeface="Garamond" panose="02020404030301010803" pitchFamily="18" charset="0"/>
              </a:rPr>
              <a:t>  </a:t>
            </a:r>
            <a:r>
              <a:rPr lang="en-GB" sz="2600" b="1" dirty="0">
                <a:latin typeface="Garamond" panose="02020404030301010803" pitchFamily="18" charset="0"/>
              </a:rPr>
              <a:t>January 2021</a:t>
            </a:r>
            <a:r>
              <a:rPr lang="en-GB" sz="2600" dirty="0">
                <a:latin typeface="Garamond" panose="02020404030301010803" pitchFamily="18" charset="0"/>
              </a:rPr>
              <a:t> :</a:t>
            </a:r>
            <a:r>
              <a:rPr lang="en-GB" dirty="0">
                <a:latin typeface="Garamond" panose="02020404030301010803" pitchFamily="18" charset="0"/>
              </a:rPr>
              <a:t>                                                          </a:t>
            </a:r>
            <a:r>
              <a:rPr lang="en-GB" sz="2400" dirty="0">
                <a:latin typeface="Garamond" panose="02020404030301010803" pitchFamily="18" charset="0"/>
              </a:rPr>
              <a:t>The </a:t>
            </a:r>
            <a:r>
              <a:rPr lang="en-GB" sz="2400" dirty="0" smtClean="0">
                <a:latin typeface="Garamond" panose="02020404030301010803" pitchFamily="18" charset="0"/>
              </a:rPr>
              <a:t>Feast of the </a:t>
            </a:r>
            <a:r>
              <a:rPr lang="en-GB" sz="2800" dirty="0" smtClean="0">
                <a:latin typeface="Garamond" panose="02020404030301010803" pitchFamily="18" charset="0"/>
              </a:rPr>
              <a:t>Epiphany</a:t>
            </a:r>
            <a:r>
              <a:rPr lang="en-GB" sz="2800" dirty="0">
                <a:latin typeface="Garamond" panose="02020404030301010803" pitchFamily="18" charset="0"/>
              </a:rPr>
              <a:t>,                                               </a:t>
            </a:r>
          </a:p>
          <a:p>
            <a:pPr algn="ctr"/>
            <a:r>
              <a:rPr lang="en-GB" sz="2800" dirty="0" smtClean="0">
                <a:latin typeface="Garamond" panose="02020404030301010803" pitchFamily="18" charset="0"/>
              </a:rPr>
              <a:t>The Gospel of Matthew tells us that:</a:t>
            </a:r>
            <a:endParaRPr lang="en-GB" sz="2800" dirty="0">
              <a:latin typeface="Garamond" panose="02020404030301010803" pitchFamily="18" charset="0"/>
            </a:endParaRPr>
          </a:p>
          <a:p>
            <a:pPr algn="ctr"/>
            <a:endParaRPr lang="en-GB" sz="2400" dirty="0">
              <a:latin typeface="Garamond" panose="02020404030301010803" pitchFamily="18" charset="0"/>
            </a:endParaRPr>
          </a:p>
          <a:p>
            <a:pPr algn="ctr"/>
            <a:r>
              <a:rPr lang="en-GB" sz="5000" dirty="0" smtClean="0">
                <a:latin typeface="Garamond" panose="02020404030301010803" pitchFamily="18" charset="0"/>
              </a:rPr>
              <a:t>“The sight of the       star filled them           with delight.”</a:t>
            </a:r>
            <a:endParaRPr lang="en-GB" altLang="en-US" sz="5000" dirty="0">
              <a:latin typeface="Garamond" panose="02020404030301010803" pitchFamily="18" charset="0"/>
            </a:endParaRPr>
          </a:p>
        </p:txBody>
      </p:sp>
      <p:pic>
        <p:nvPicPr>
          <p:cNvPr id="4" name="Picture 3"/>
          <p:cNvPicPr>
            <a:picLocks noChangeAspect="1"/>
          </p:cNvPicPr>
          <p:nvPr/>
        </p:nvPicPr>
        <p:blipFill rotWithShape="1">
          <a:blip r:embed="rId2"/>
          <a:srcRect l="49070" t="-355" r="-576"/>
          <a:stretch/>
        </p:blipFill>
        <p:spPr>
          <a:xfrm>
            <a:off x="9574981" y="2489253"/>
            <a:ext cx="1946365" cy="3646966"/>
          </a:xfrm>
          <a:prstGeom prst="rect">
            <a:avLst/>
          </a:prstGeom>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1" name="Picture 10"/>
          <p:cNvPicPr>
            <a:picLocks noChangeAspect="1"/>
          </p:cNvPicPr>
          <p:nvPr/>
        </p:nvPicPr>
        <p:blipFill rotWithShape="1">
          <a:blip r:embed="rId2"/>
          <a:srcRect r="51219"/>
          <a:stretch/>
        </p:blipFill>
        <p:spPr>
          <a:xfrm>
            <a:off x="677038" y="2489253"/>
            <a:ext cx="1936722" cy="3817982"/>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half" idx="1"/>
          </p:nvPr>
        </p:nvSpPr>
        <p:spPr>
          <a:xfrm>
            <a:off x="822960" y="2414916"/>
            <a:ext cx="9890396" cy="3816894"/>
          </a:xfrm>
        </p:spPr>
        <p:txBody>
          <a:bodyPr>
            <a:normAutofit/>
          </a:bodyPr>
          <a:lstStyle/>
          <a:p>
            <a:pPr eaLnBrk="1" hangingPunct="1">
              <a:lnSpc>
                <a:spcPct val="80000"/>
              </a:lnSpc>
              <a:buFontTx/>
              <a:buNone/>
              <a:defRPr/>
            </a:pPr>
            <a:r>
              <a:rPr lang="en-GB" altLang="en-US" sz="4000" dirty="0">
                <a:latin typeface="Garamond" panose="02020404030301010803" pitchFamily="18" charset="0"/>
              </a:rPr>
              <a:t> </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3"/>
          <p:cNvSpPr txBox="1">
            <a:spLocks noChangeArrowheads="1"/>
          </p:cNvSpPr>
          <p:nvPr/>
        </p:nvSpPr>
        <p:spPr>
          <a:xfrm>
            <a:off x="615655" y="3716338"/>
            <a:ext cx="10991577" cy="2738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altLang="en-US" dirty="0" smtClean="0">
              <a:latin typeface="Garamond" panose="02020404030301010803" pitchFamily="18" charset="0"/>
            </a:endParaRPr>
          </a:p>
        </p:txBody>
      </p:sp>
      <p:sp>
        <p:nvSpPr>
          <p:cNvPr id="11" name="Text Box 2"/>
          <p:cNvSpPr txBox="1">
            <a:spLocks noChangeArrowheads="1"/>
          </p:cNvSpPr>
          <p:nvPr/>
        </p:nvSpPr>
        <p:spPr bwMode="auto">
          <a:xfrm>
            <a:off x="352698" y="1990404"/>
            <a:ext cx="11517493" cy="846386"/>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endParaRPr lang="en-GB" sz="300" dirty="0" smtClean="0">
              <a:latin typeface="Garamond" panose="02020404030301010803" pitchFamily="18" charset="0"/>
            </a:endParaRPr>
          </a:p>
          <a:p>
            <a:pPr algn="ctr"/>
            <a:r>
              <a:rPr lang="en-GB" sz="4000" dirty="0" smtClean="0">
                <a:latin typeface="Garamond" panose="02020404030301010803" pitchFamily="18" charset="0"/>
              </a:rPr>
              <a:t>BE JOYFUL!  BE FILLED WITH DELIGHT! </a:t>
            </a:r>
          </a:p>
          <a:p>
            <a:pPr algn="ctr"/>
            <a:endParaRPr lang="en-GB" sz="300" dirty="0">
              <a:latin typeface="Garamond" panose="02020404030301010803" pitchFamily="18" charset="0"/>
            </a:endParaRPr>
          </a:p>
          <a:p>
            <a:pPr algn="ctr"/>
            <a:endParaRPr lang="en-GB" sz="300" dirty="0">
              <a:latin typeface="Garamond" panose="02020404030301010803" pitchFamily="18" charset="0"/>
            </a:endParaRPr>
          </a:p>
        </p:txBody>
      </p:sp>
      <p:sp>
        <p:nvSpPr>
          <p:cNvPr id="13" name="Title 1"/>
          <p:cNvSpPr txBox="1">
            <a:spLocks/>
          </p:cNvSpPr>
          <p:nvPr/>
        </p:nvSpPr>
        <p:spPr>
          <a:xfrm>
            <a:off x="2772056" y="454523"/>
            <a:ext cx="6286219" cy="127857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dirty="0" smtClean="0">
                <a:solidFill>
                  <a:schemeClr val="accent4">
                    <a:lumMod val="75000"/>
                  </a:schemeClr>
                </a:solidFill>
                <a:latin typeface="Garamond" panose="02020404030301010803" pitchFamily="18" charset="0"/>
              </a:rPr>
              <a:t>Prayer</a:t>
            </a:r>
            <a:endParaRPr lang="en-GB" sz="7200" dirty="0">
              <a:solidFill>
                <a:schemeClr val="accent4">
                  <a:lumMod val="75000"/>
                </a:schemeClr>
              </a:solidFill>
              <a:latin typeface="Garamond" panose="02020404030301010803" pitchFamily="18" charset="0"/>
            </a:endParaRPr>
          </a:p>
        </p:txBody>
      </p:sp>
      <p:sp>
        <p:nvSpPr>
          <p:cNvPr id="2" name="TextBox 1"/>
          <p:cNvSpPr txBox="1"/>
          <p:nvPr/>
        </p:nvSpPr>
        <p:spPr>
          <a:xfrm>
            <a:off x="822960" y="3032380"/>
            <a:ext cx="9258589" cy="3416320"/>
          </a:xfrm>
          <a:prstGeom prst="rect">
            <a:avLst/>
          </a:prstGeom>
          <a:solidFill>
            <a:schemeClr val="bg1"/>
          </a:solidFill>
        </p:spPr>
        <p:txBody>
          <a:bodyPr wrap="square" rtlCol="0">
            <a:spAutoFit/>
          </a:bodyPr>
          <a:lstStyle/>
          <a:p>
            <a:pPr algn="ctr"/>
            <a:r>
              <a:rPr lang="en-GB" sz="2400" dirty="0" smtClean="0">
                <a:latin typeface="Garamond" panose="02020404030301010803" pitchFamily="18" charset="0"/>
              </a:rPr>
              <a:t>God </a:t>
            </a:r>
            <a:r>
              <a:rPr lang="en-GB" sz="2400" dirty="0">
                <a:latin typeface="Garamond" panose="02020404030301010803" pitchFamily="18" charset="0"/>
              </a:rPr>
              <a:t>of Advent, Christmas and Epiphany,</a:t>
            </a:r>
            <a:br>
              <a:rPr lang="en-GB" sz="2400" dirty="0">
                <a:latin typeface="Garamond" panose="02020404030301010803" pitchFamily="18" charset="0"/>
              </a:rPr>
            </a:br>
            <a:r>
              <a:rPr lang="en-GB" sz="2400" dirty="0">
                <a:latin typeface="Garamond" panose="02020404030301010803" pitchFamily="18" charset="0"/>
              </a:rPr>
              <a:t>you have given us many signs and prophecies</a:t>
            </a:r>
            <a:br>
              <a:rPr lang="en-GB" sz="2400" dirty="0">
                <a:latin typeface="Garamond" panose="02020404030301010803" pitchFamily="18" charset="0"/>
              </a:rPr>
            </a:br>
            <a:r>
              <a:rPr lang="en-GB" sz="2400" dirty="0">
                <a:latin typeface="Garamond" panose="02020404030301010803" pitchFamily="18" charset="0"/>
              </a:rPr>
              <a:t>about your Son Jesus Christ’s birth,</a:t>
            </a:r>
            <a:br>
              <a:rPr lang="en-GB" sz="2400" dirty="0">
                <a:latin typeface="Garamond" panose="02020404030301010803" pitchFamily="18" charset="0"/>
              </a:rPr>
            </a:br>
            <a:r>
              <a:rPr lang="en-GB" sz="2400" dirty="0">
                <a:latin typeface="Garamond" panose="02020404030301010803" pitchFamily="18" charset="0"/>
              </a:rPr>
              <a:t>and they have been fulfilled.</a:t>
            </a:r>
            <a:br>
              <a:rPr lang="en-GB" sz="2400" dirty="0">
                <a:latin typeface="Garamond" panose="02020404030301010803" pitchFamily="18" charset="0"/>
              </a:rPr>
            </a:br>
            <a:r>
              <a:rPr lang="en-GB" sz="2400" dirty="0">
                <a:latin typeface="Garamond" panose="02020404030301010803" pitchFamily="18" charset="0"/>
              </a:rPr>
              <a:t>Help us to see from the past to the present,</a:t>
            </a:r>
            <a:br>
              <a:rPr lang="en-GB" sz="2400" dirty="0">
                <a:latin typeface="Garamond" panose="02020404030301010803" pitchFamily="18" charset="0"/>
              </a:rPr>
            </a:br>
            <a:r>
              <a:rPr lang="en-GB" sz="2400" dirty="0">
                <a:latin typeface="Garamond" panose="02020404030301010803" pitchFamily="18" charset="0"/>
              </a:rPr>
              <a:t>the present into the future,</a:t>
            </a:r>
            <a:br>
              <a:rPr lang="en-GB" sz="2400" dirty="0">
                <a:latin typeface="Garamond" panose="02020404030301010803" pitchFamily="18" charset="0"/>
              </a:rPr>
            </a:br>
            <a:r>
              <a:rPr lang="en-GB" sz="2400" dirty="0">
                <a:latin typeface="Garamond" panose="02020404030301010803" pitchFamily="18" charset="0"/>
              </a:rPr>
              <a:t>that your loving hand guides all things.</a:t>
            </a:r>
            <a:br>
              <a:rPr lang="en-GB" sz="2400" dirty="0">
                <a:latin typeface="Garamond" panose="02020404030301010803" pitchFamily="18" charset="0"/>
              </a:rPr>
            </a:br>
            <a:r>
              <a:rPr lang="en-GB" sz="2400" dirty="0">
                <a:latin typeface="Garamond" panose="02020404030301010803" pitchFamily="18" charset="0"/>
              </a:rPr>
              <a:t>May your glory remain forever within our reach.</a:t>
            </a:r>
            <a:br>
              <a:rPr lang="en-GB" sz="2400" dirty="0">
                <a:latin typeface="Garamond" panose="02020404030301010803" pitchFamily="18" charset="0"/>
              </a:rPr>
            </a:br>
            <a:r>
              <a:rPr lang="en-GB" sz="2400" dirty="0">
                <a:latin typeface="Garamond" panose="02020404030301010803" pitchFamily="18" charset="0"/>
              </a:rPr>
              <a:t>Amen.</a:t>
            </a:r>
          </a:p>
        </p:txBody>
      </p:sp>
    </p:spTree>
    <p:extLst>
      <p:ext uri="{BB962C8B-B14F-4D97-AF65-F5344CB8AC3E}">
        <p14:creationId xmlns:p14="http://schemas.microsoft.com/office/powerpoint/2010/main" val="372121208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3"/>
          <p:cNvSpPr txBox="1">
            <a:spLocks noChangeArrowheads="1"/>
          </p:cNvSpPr>
          <p:nvPr/>
        </p:nvSpPr>
        <p:spPr>
          <a:xfrm>
            <a:off x="615655" y="3716338"/>
            <a:ext cx="10991577" cy="2738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altLang="en-US" dirty="0" smtClean="0">
              <a:latin typeface="Garamond" panose="02020404030301010803" pitchFamily="18" charset="0"/>
            </a:endParaRPr>
          </a:p>
        </p:txBody>
      </p:sp>
      <p:sp>
        <p:nvSpPr>
          <p:cNvPr id="11" name="Text Box 2"/>
          <p:cNvSpPr txBox="1">
            <a:spLocks noChangeArrowheads="1"/>
          </p:cNvSpPr>
          <p:nvPr/>
        </p:nvSpPr>
        <p:spPr bwMode="auto">
          <a:xfrm>
            <a:off x="352698" y="1990404"/>
            <a:ext cx="11517493" cy="846386"/>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endParaRPr lang="en-GB" sz="300" dirty="0" smtClean="0">
              <a:latin typeface="Garamond" panose="02020404030301010803" pitchFamily="18" charset="0"/>
            </a:endParaRPr>
          </a:p>
          <a:p>
            <a:pPr algn="ctr"/>
            <a:r>
              <a:rPr lang="en-GB" sz="4000" dirty="0" smtClean="0">
                <a:latin typeface="Garamond" panose="02020404030301010803" pitchFamily="18" charset="0"/>
              </a:rPr>
              <a:t>BE JOYFUL AND BRING JOY TO OTHERS </a:t>
            </a:r>
          </a:p>
          <a:p>
            <a:pPr algn="ctr"/>
            <a:endParaRPr lang="en-GB" sz="300" dirty="0">
              <a:latin typeface="Garamond" panose="02020404030301010803" pitchFamily="18" charset="0"/>
            </a:endParaRPr>
          </a:p>
          <a:p>
            <a:pPr algn="ctr"/>
            <a:endParaRPr lang="en-GB" sz="300" dirty="0">
              <a:latin typeface="Garamond" panose="02020404030301010803" pitchFamily="18" charset="0"/>
            </a:endParaRPr>
          </a:p>
        </p:txBody>
      </p:sp>
      <p:sp>
        <p:nvSpPr>
          <p:cNvPr id="13" name="Title 1"/>
          <p:cNvSpPr txBox="1">
            <a:spLocks/>
          </p:cNvSpPr>
          <p:nvPr/>
        </p:nvSpPr>
        <p:spPr>
          <a:xfrm>
            <a:off x="2772056" y="454523"/>
            <a:ext cx="6286219" cy="127857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7200" dirty="0" smtClean="0">
                <a:solidFill>
                  <a:schemeClr val="accent4">
                    <a:lumMod val="75000"/>
                  </a:schemeClr>
                </a:solidFill>
                <a:latin typeface="Garamond" panose="02020404030301010803" pitchFamily="18" charset="0"/>
              </a:rPr>
              <a:t>Reflect</a:t>
            </a:r>
            <a:endParaRPr lang="en-GB" sz="7200" dirty="0">
              <a:solidFill>
                <a:schemeClr val="accent4">
                  <a:lumMod val="75000"/>
                </a:schemeClr>
              </a:solidFill>
              <a:latin typeface="Garamond" panose="02020404030301010803" pitchFamily="18" charset="0"/>
            </a:endParaRPr>
          </a:p>
        </p:txBody>
      </p:sp>
      <p:sp>
        <p:nvSpPr>
          <p:cNvPr id="2" name="TextBox 1"/>
          <p:cNvSpPr txBox="1"/>
          <p:nvPr/>
        </p:nvSpPr>
        <p:spPr>
          <a:xfrm>
            <a:off x="428273" y="3094100"/>
            <a:ext cx="11366340" cy="3416320"/>
          </a:xfrm>
          <a:prstGeom prst="rect">
            <a:avLst/>
          </a:prstGeom>
          <a:noFill/>
        </p:spPr>
        <p:txBody>
          <a:bodyPr wrap="square" rtlCol="0">
            <a:spAutoFit/>
          </a:bodyPr>
          <a:lstStyle/>
          <a:p>
            <a:r>
              <a:rPr lang="en-GB" sz="2400" dirty="0" smtClean="0">
                <a:latin typeface="Garamond" panose="02020404030301010803" pitchFamily="18" charset="0"/>
              </a:rPr>
              <a:t>The New Year is usually a time of making resolutions which quite often do not last very long. </a:t>
            </a:r>
          </a:p>
          <a:p>
            <a:pPr algn="ctr"/>
            <a:r>
              <a:rPr lang="en-GB" sz="2400" dirty="0" smtClean="0">
                <a:latin typeface="Garamond" panose="02020404030301010803" pitchFamily="18" charset="0"/>
              </a:rPr>
              <a:t>This year why not think of making a different kind of resolution : </a:t>
            </a:r>
          </a:p>
          <a:p>
            <a:pPr algn="ctr"/>
            <a:r>
              <a:rPr lang="en-GB" sz="2400" dirty="0" smtClean="0">
                <a:latin typeface="Garamond" panose="02020404030301010803" pitchFamily="18" charset="0"/>
              </a:rPr>
              <a:t> to you can spread the Joy of the Gospel by doing something practical for others.</a:t>
            </a:r>
          </a:p>
          <a:p>
            <a:pPr algn="ctr"/>
            <a:r>
              <a:rPr lang="en-GB" sz="2400" dirty="0" smtClean="0">
                <a:latin typeface="Garamond" panose="02020404030301010803" pitchFamily="18" charset="0"/>
              </a:rPr>
              <a:t>We can all do the small acts of kindness which fill other peoples’ lives with joy. </a:t>
            </a:r>
          </a:p>
          <a:p>
            <a:pPr algn="ctr"/>
            <a:r>
              <a:rPr lang="en-GB" sz="2400" dirty="0" smtClean="0">
                <a:latin typeface="Garamond" panose="02020404030301010803" pitchFamily="18" charset="0"/>
              </a:rPr>
              <a:t>We can all work together on something bigger such as a charity event. </a:t>
            </a:r>
          </a:p>
          <a:p>
            <a:pPr algn="ctr"/>
            <a:r>
              <a:rPr lang="en-GB" sz="2400" dirty="0" smtClean="0">
                <a:latin typeface="Garamond" panose="02020404030301010803" pitchFamily="18" charset="0"/>
              </a:rPr>
              <a:t>We can all be creative.</a:t>
            </a:r>
          </a:p>
          <a:p>
            <a:pPr algn="ctr"/>
            <a:r>
              <a:rPr lang="en-GB" sz="2400" dirty="0" smtClean="0">
                <a:latin typeface="Garamond" panose="02020404030301010803" pitchFamily="18" charset="0"/>
              </a:rPr>
              <a:t>Could you design something which everyone can </a:t>
            </a:r>
            <a:r>
              <a:rPr lang="en-GB" sz="2400" dirty="0" err="1" smtClean="0">
                <a:latin typeface="Garamond" panose="02020404030301010803" pitchFamily="18" charset="0"/>
              </a:rPr>
              <a:t>en</a:t>
            </a:r>
            <a:r>
              <a:rPr lang="en-GB" sz="2400" b="1" dirty="0" err="1" smtClean="0">
                <a:latin typeface="Garamond" panose="02020404030301010803" pitchFamily="18" charset="0"/>
              </a:rPr>
              <a:t>JOY</a:t>
            </a:r>
            <a:r>
              <a:rPr lang="en-GB" sz="2400" dirty="0" smtClean="0">
                <a:latin typeface="Garamond" panose="02020404030301010803" pitchFamily="18" charset="0"/>
              </a:rPr>
              <a:t>? </a:t>
            </a:r>
          </a:p>
          <a:p>
            <a:pPr algn="ctr"/>
            <a:r>
              <a:rPr lang="en-GB" sz="2400" dirty="0" smtClean="0">
                <a:latin typeface="Garamond" panose="02020404030301010803" pitchFamily="18" charset="0"/>
              </a:rPr>
              <a:t>Something that spreads the True Joy </a:t>
            </a:r>
          </a:p>
          <a:p>
            <a:pPr algn="ctr"/>
            <a:r>
              <a:rPr lang="en-GB" sz="2400" dirty="0" smtClean="0">
                <a:latin typeface="Garamond" panose="02020404030301010803" pitchFamily="18" charset="0"/>
              </a:rPr>
              <a:t>which is the GOOD NEWS?. </a:t>
            </a:r>
            <a:endParaRPr lang="en-GB" sz="2400" dirty="0">
              <a:latin typeface="Garamond" panose="02020404030301010803" pitchFamily="18" charset="0"/>
            </a:endParaRPr>
          </a:p>
        </p:txBody>
      </p:sp>
    </p:spTree>
    <p:extLst>
      <p:ext uri="{BB962C8B-B14F-4D97-AF65-F5344CB8AC3E}">
        <p14:creationId xmlns:p14="http://schemas.microsoft.com/office/powerpoint/2010/main" val="340634496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4639235" y="231243"/>
            <a:ext cx="6633555" cy="270021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smtClean="0">
                <a:solidFill>
                  <a:schemeClr val="accent4">
                    <a:lumMod val="75000"/>
                  </a:schemeClr>
                </a:solidFill>
                <a:latin typeface="Garamond" panose="02020404030301010803" pitchFamily="18" charset="0"/>
              </a:rPr>
              <a:t>St Elizabeth Ann Seton,                  </a:t>
            </a:r>
          </a:p>
          <a:p>
            <a:pPr algn="ctr"/>
            <a:endParaRPr lang="en-GB" altLang="en-US" sz="700" dirty="0" smtClean="0">
              <a:solidFill>
                <a:schemeClr val="accent4">
                  <a:lumMod val="75000"/>
                </a:schemeClr>
              </a:solidFill>
              <a:latin typeface="Garamond" panose="02020404030301010803" pitchFamily="18" charset="0"/>
            </a:endParaRPr>
          </a:p>
          <a:p>
            <a:pPr algn="ctr"/>
            <a:r>
              <a:rPr lang="en-GB" altLang="en-US" sz="6600" dirty="0" smtClean="0">
                <a:solidFill>
                  <a:schemeClr val="accent4">
                    <a:lumMod val="75000"/>
                  </a:schemeClr>
                </a:solidFill>
                <a:latin typeface="Garamond" panose="02020404030301010803" pitchFamily="18" charset="0"/>
              </a:rPr>
              <a:t>Feast day :</a:t>
            </a:r>
          </a:p>
          <a:p>
            <a:pPr algn="ctr"/>
            <a:endParaRPr lang="en-GB" altLang="en-US" sz="400" dirty="0" smtClean="0">
              <a:solidFill>
                <a:schemeClr val="accent4">
                  <a:lumMod val="75000"/>
                </a:schemeClr>
              </a:solidFill>
              <a:latin typeface="Garamond" panose="02020404030301010803" pitchFamily="18" charset="0"/>
            </a:endParaRPr>
          </a:p>
          <a:p>
            <a:pPr algn="ctr"/>
            <a:endParaRPr lang="en-GB" altLang="en-US" sz="400" dirty="0" smtClean="0">
              <a:solidFill>
                <a:schemeClr val="accent4">
                  <a:lumMod val="75000"/>
                </a:schemeClr>
              </a:solidFill>
              <a:latin typeface="Garamond" panose="02020404030301010803" pitchFamily="18" charset="0"/>
            </a:endParaRPr>
          </a:p>
          <a:p>
            <a:pPr algn="ctr"/>
            <a:r>
              <a:rPr lang="en-GB" altLang="en-US" sz="6600" smtClean="0">
                <a:solidFill>
                  <a:schemeClr val="accent4">
                    <a:lumMod val="75000"/>
                  </a:schemeClr>
                </a:solidFill>
                <a:latin typeface="Garamond" panose="02020404030301010803" pitchFamily="18" charset="0"/>
              </a:rPr>
              <a:t>4</a:t>
            </a:r>
            <a:r>
              <a:rPr lang="en-GB" altLang="en-US" sz="6600" baseline="30000" smtClean="0">
                <a:solidFill>
                  <a:schemeClr val="accent4">
                    <a:lumMod val="75000"/>
                  </a:schemeClr>
                </a:solidFill>
                <a:latin typeface="Garamond" panose="02020404030301010803" pitchFamily="18" charset="0"/>
              </a:rPr>
              <a:t>th</a:t>
            </a:r>
            <a:r>
              <a:rPr lang="en-GB" altLang="en-US" sz="6600" smtClean="0">
                <a:solidFill>
                  <a:schemeClr val="accent4">
                    <a:lumMod val="75000"/>
                  </a:schemeClr>
                </a:solidFill>
                <a:latin typeface="Garamond" panose="02020404030301010803" pitchFamily="18" charset="0"/>
              </a:rPr>
              <a:t> January </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smtClean="0">
              <a:latin typeface="Garamond" panose="02020404030301010803" pitchFamily="18" charset="0"/>
            </a:endParaRPr>
          </a:p>
          <a:p>
            <a:pPr marL="0" indent="0">
              <a:buFont typeface="Arial" panose="020B0604020202020204" pitchFamily="34" charset="0"/>
              <a:buNone/>
            </a:pPr>
            <a:endParaRPr lang="en-GB" altLang="en-US" dirty="0" smtClean="0">
              <a:latin typeface="Garamond" panose="02020404030301010803" pitchFamily="18" charset="0"/>
            </a:endParaRPr>
          </a:p>
        </p:txBody>
      </p:sp>
      <p:sp>
        <p:nvSpPr>
          <p:cNvPr id="3" name="TextBox 2"/>
          <p:cNvSpPr txBox="1"/>
          <p:nvPr/>
        </p:nvSpPr>
        <p:spPr>
          <a:xfrm>
            <a:off x="4639235" y="2983448"/>
            <a:ext cx="6328801" cy="3816429"/>
          </a:xfrm>
          <a:prstGeom prst="rect">
            <a:avLst/>
          </a:prstGeom>
          <a:noFill/>
        </p:spPr>
        <p:txBody>
          <a:bodyPr wrap="square" rtlCol="0">
            <a:spAutoFit/>
          </a:bodyPr>
          <a:lstStyle/>
          <a:p>
            <a:pPr algn="just"/>
            <a:r>
              <a:rPr lang="en-GB" sz="2200" dirty="0" smtClean="0">
                <a:latin typeface="Garamond" panose="02020404030301010803" pitchFamily="18" charset="0"/>
              </a:rPr>
              <a:t>She was the first person born in the Americas to be made a saint.</a:t>
            </a:r>
          </a:p>
          <a:p>
            <a:pPr algn="just"/>
            <a:r>
              <a:rPr lang="en-GB" sz="2200" dirty="0" smtClean="0">
                <a:latin typeface="Garamond" panose="02020404030301010803" pitchFamily="18" charset="0"/>
              </a:rPr>
              <a:t>She wasn’t born a Catholic but, following her conversion to Catholicism on a trip to Rome, she founded a religious congregation which followed </a:t>
            </a:r>
            <a:r>
              <a:rPr lang="en-GB" sz="2200" dirty="0">
                <a:latin typeface="Garamond" panose="02020404030301010803" pitchFamily="18" charset="0"/>
              </a:rPr>
              <a:t>the rules of the Sisters of </a:t>
            </a:r>
            <a:r>
              <a:rPr lang="en-GB" sz="2200" dirty="0" smtClean="0">
                <a:latin typeface="Garamond" panose="02020404030301010803" pitchFamily="18" charset="0"/>
              </a:rPr>
              <a:t>Charity. Following the death of her husband this became her new life’s new work. </a:t>
            </a:r>
          </a:p>
          <a:p>
            <a:pPr algn="just"/>
            <a:r>
              <a:rPr lang="en-GB" sz="2200" dirty="0" smtClean="0">
                <a:latin typeface="Garamond" panose="02020404030301010803" pitchFamily="18" charset="0"/>
              </a:rPr>
              <a:t>She passed on the joy of her new work : the congregation specialised in running schools for the education of young girls.  One of her own </a:t>
            </a:r>
            <a:r>
              <a:rPr lang="en-GB" sz="2200" dirty="0" smtClean="0">
                <a:solidFill>
                  <a:schemeClr val="bg1"/>
                </a:solidFill>
                <a:latin typeface="Garamond" panose="02020404030301010803" pitchFamily="18" charset="0"/>
              </a:rPr>
              <a:t>XXXXXX</a:t>
            </a:r>
            <a:r>
              <a:rPr lang="en-GB" sz="2200" dirty="0" smtClean="0">
                <a:latin typeface="Garamond" panose="02020404030301010803" pitchFamily="18" charset="0"/>
              </a:rPr>
              <a:t>       daughters was inspired to become a nun.</a:t>
            </a:r>
          </a:p>
        </p:txBody>
      </p:sp>
      <p:pic>
        <p:nvPicPr>
          <p:cNvPr id="5" name="Picture 4"/>
          <p:cNvPicPr>
            <a:picLocks noChangeAspect="1"/>
          </p:cNvPicPr>
          <p:nvPr/>
        </p:nvPicPr>
        <p:blipFill>
          <a:blip r:embed="rId3"/>
          <a:stretch>
            <a:fillRect/>
          </a:stretch>
        </p:blipFill>
        <p:spPr>
          <a:xfrm>
            <a:off x="233251" y="680998"/>
            <a:ext cx="4211715" cy="5253102"/>
          </a:xfrm>
          <a:prstGeom prst="rect">
            <a:avLst/>
          </a:prstGeom>
        </p:spPr>
      </p:pic>
    </p:spTree>
    <p:extLst>
      <p:ext uri="{BB962C8B-B14F-4D97-AF65-F5344CB8AC3E}">
        <p14:creationId xmlns:p14="http://schemas.microsoft.com/office/powerpoint/2010/main" val="233923533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half" idx="1"/>
          </p:nvPr>
        </p:nvSpPr>
        <p:spPr>
          <a:xfrm>
            <a:off x="822960" y="2414916"/>
            <a:ext cx="9890396" cy="3816894"/>
          </a:xfrm>
        </p:spPr>
        <p:txBody>
          <a:bodyPr>
            <a:normAutofit/>
          </a:bodyPr>
          <a:lstStyle/>
          <a:p>
            <a:pPr eaLnBrk="1" hangingPunct="1">
              <a:lnSpc>
                <a:spcPct val="80000"/>
              </a:lnSpc>
              <a:buFontTx/>
              <a:buNone/>
              <a:defRPr/>
            </a:pPr>
            <a:r>
              <a:rPr lang="en-GB" altLang="en-US" sz="4000" dirty="0">
                <a:latin typeface="Garamond" panose="02020404030301010803" pitchFamily="18" charset="0"/>
              </a:rPr>
              <a:t> </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0" name="Text Box 2"/>
          <p:cNvSpPr txBox="1">
            <a:spLocks noChangeArrowheads="1"/>
          </p:cNvSpPr>
          <p:nvPr/>
        </p:nvSpPr>
        <p:spPr bwMode="auto">
          <a:xfrm>
            <a:off x="428018" y="220981"/>
            <a:ext cx="11311544" cy="1446550"/>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r>
              <a:rPr lang="en-GB" sz="4400" dirty="0" smtClean="0">
                <a:latin typeface="Garamond" panose="02020404030301010803" pitchFamily="18" charset="0"/>
              </a:rPr>
              <a:t>HOW CAN YOU ‘BE JOYFUL’ </a:t>
            </a:r>
          </a:p>
          <a:p>
            <a:pPr algn="ctr"/>
            <a:r>
              <a:rPr lang="en-GB" sz="4400" dirty="0" smtClean="0">
                <a:latin typeface="Garamond" panose="02020404030301010803" pitchFamily="18" charset="0"/>
              </a:rPr>
              <a:t> - AND SHARE THAT JOY?</a:t>
            </a:r>
            <a:endParaRPr lang="en-GB" sz="4400" dirty="0">
              <a:latin typeface="Garamond" panose="02020404030301010803" pitchFamily="18" charset="0"/>
            </a:endParaRPr>
          </a:p>
        </p:txBody>
      </p:sp>
      <p:pic>
        <p:nvPicPr>
          <p:cNvPr id="4" name="Picture 3"/>
          <p:cNvPicPr>
            <a:picLocks noChangeAspect="1"/>
          </p:cNvPicPr>
          <p:nvPr/>
        </p:nvPicPr>
        <p:blipFill rotWithShape="1">
          <a:blip r:embed="rId3"/>
          <a:srcRect l="13790" t="17054" r="75166" b="72053"/>
          <a:stretch/>
        </p:blipFill>
        <p:spPr>
          <a:xfrm>
            <a:off x="290370" y="5057865"/>
            <a:ext cx="1436914" cy="796835"/>
          </a:xfrm>
          <a:prstGeom prst="rect">
            <a:avLst/>
          </a:prstGeom>
        </p:spPr>
      </p:pic>
      <p:pic>
        <p:nvPicPr>
          <p:cNvPr id="13" name="Picture 12"/>
          <p:cNvPicPr>
            <a:picLocks noChangeAspect="1"/>
          </p:cNvPicPr>
          <p:nvPr/>
        </p:nvPicPr>
        <p:blipFill rotWithShape="1">
          <a:blip r:embed="rId3"/>
          <a:srcRect l="33092" t="17387" r="55990" b="70803"/>
          <a:stretch/>
        </p:blipFill>
        <p:spPr>
          <a:xfrm>
            <a:off x="1854624" y="5368756"/>
            <a:ext cx="1420625" cy="863965"/>
          </a:xfrm>
          <a:prstGeom prst="rect">
            <a:avLst/>
          </a:prstGeom>
        </p:spPr>
      </p:pic>
      <p:pic>
        <p:nvPicPr>
          <p:cNvPr id="15" name="Picture 14"/>
          <p:cNvPicPr>
            <a:picLocks noChangeAspect="1"/>
          </p:cNvPicPr>
          <p:nvPr/>
        </p:nvPicPr>
        <p:blipFill rotWithShape="1">
          <a:blip r:embed="rId4"/>
          <a:srcRect l="3818" t="13756" r="72613" b="65089"/>
          <a:stretch/>
        </p:blipFill>
        <p:spPr>
          <a:xfrm>
            <a:off x="3428141" y="4855118"/>
            <a:ext cx="3066560" cy="1547542"/>
          </a:xfrm>
          <a:prstGeom prst="rect">
            <a:avLst/>
          </a:prstGeom>
        </p:spPr>
      </p:pic>
      <p:pic>
        <p:nvPicPr>
          <p:cNvPr id="2" name="Picture 1"/>
          <p:cNvPicPr>
            <a:picLocks noChangeAspect="1"/>
          </p:cNvPicPr>
          <p:nvPr/>
        </p:nvPicPr>
        <p:blipFill>
          <a:blip r:embed="rId5"/>
          <a:stretch>
            <a:fillRect/>
          </a:stretch>
        </p:blipFill>
        <p:spPr>
          <a:xfrm>
            <a:off x="6356782" y="4361739"/>
            <a:ext cx="2306652" cy="2306652"/>
          </a:xfrm>
          <a:prstGeom prst="rect">
            <a:avLst/>
          </a:prstGeom>
        </p:spPr>
      </p:pic>
      <p:pic>
        <p:nvPicPr>
          <p:cNvPr id="5" name="Picture 4"/>
          <p:cNvPicPr>
            <a:picLocks noChangeAspect="1"/>
          </p:cNvPicPr>
          <p:nvPr/>
        </p:nvPicPr>
        <p:blipFill>
          <a:blip r:embed="rId6"/>
          <a:stretch>
            <a:fillRect/>
          </a:stretch>
        </p:blipFill>
        <p:spPr>
          <a:xfrm>
            <a:off x="8528050" y="4867566"/>
            <a:ext cx="2057400" cy="1314450"/>
          </a:xfrm>
          <a:prstGeom prst="rect">
            <a:avLst/>
          </a:prstGeom>
        </p:spPr>
      </p:pic>
      <p:sp>
        <p:nvSpPr>
          <p:cNvPr id="8" name="TextBox 7"/>
          <p:cNvSpPr txBox="1"/>
          <p:nvPr/>
        </p:nvSpPr>
        <p:spPr>
          <a:xfrm>
            <a:off x="1008827" y="1870659"/>
            <a:ext cx="9901277" cy="2862322"/>
          </a:xfrm>
          <a:prstGeom prst="rect">
            <a:avLst/>
          </a:prstGeom>
          <a:noFill/>
        </p:spPr>
        <p:txBody>
          <a:bodyPr wrap="square" rtlCol="0">
            <a:spAutoFit/>
          </a:bodyPr>
          <a:lstStyle/>
          <a:p>
            <a:pPr algn="ctr"/>
            <a:r>
              <a:rPr lang="en-GB" sz="3600" dirty="0" smtClean="0">
                <a:latin typeface="Garamond" panose="02020404030301010803" pitchFamily="18" charset="0"/>
              </a:rPr>
              <a:t>What is your New Year Resolution? </a:t>
            </a:r>
          </a:p>
          <a:p>
            <a:pPr algn="ctr"/>
            <a:r>
              <a:rPr lang="en-GB" sz="3600" dirty="0" smtClean="0">
                <a:latin typeface="Garamond" panose="02020404030301010803" pitchFamily="18" charset="0"/>
              </a:rPr>
              <a:t>How are you going to share                                       the joy of the Gospel?</a:t>
            </a:r>
          </a:p>
          <a:p>
            <a:pPr algn="ctr"/>
            <a:r>
              <a:rPr lang="en-GB" sz="3600" dirty="0" smtClean="0">
                <a:latin typeface="Garamond" panose="02020404030301010803" pitchFamily="18" charset="0"/>
              </a:rPr>
              <a:t>What are you going to do for others? </a:t>
            </a:r>
          </a:p>
          <a:p>
            <a:pPr algn="ctr"/>
            <a:r>
              <a:rPr lang="en-GB" sz="3600" dirty="0" smtClean="0">
                <a:latin typeface="Garamond" panose="02020404030301010803" pitchFamily="18" charset="0"/>
              </a:rPr>
              <a:t>Remember : “it is in giving that we receive.”</a:t>
            </a:r>
            <a:endParaRPr lang="en-GB" sz="3600" dirty="0">
              <a:latin typeface="Garamond" panose="02020404030301010803" pitchFamily="18" charset="0"/>
            </a:endParaRPr>
          </a:p>
        </p:txBody>
      </p:sp>
    </p:spTree>
    <p:extLst>
      <p:ext uri="{BB962C8B-B14F-4D97-AF65-F5344CB8AC3E}">
        <p14:creationId xmlns:p14="http://schemas.microsoft.com/office/powerpoint/2010/main" val="408769531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445919"/>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Monday </a:t>
            </a:r>
            <a:r>
              <a:rPr lang="en-GB" sz="2800" dirty="0">
                <a:solidFill>
                  <a:schemeClr val="accent4">
                    <a:lumMod val="75000"/>
                  </a:schemeClr>
                </a:solidFill>
                <a:latin typeface="Garamond" panose="02020404030301010803" pitchFamily="18" charset="0"/>
              </a:rPr>
              <a:t>4</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January 2021</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7" y="4606013"/>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latin typeface="Garamond" panose="02020404030301010803" pitchFamily="18" charset="0"/>
              </a:rPr>
              <a:t>~ “New Year Good News”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Looking Forward</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9" y="1950624"/>
            <a:ext cx="2360295" cy="2402205"/>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rotWithShape="1">
          <a:blip r:embed="rId4"/>
          <a:srcRect l="7907" t="29197" r="36575" b="37798"/>
          <a:stretch/>
        </p:blipFill>
        <p:spPr>
          <a:xfrm>
            <a:off x="4222031" y="1985504"/>
            <a:ext cx="7082738" cy="2367325"/>
          </a:xfrm>
          <a:prstGeom prst="rect">
            <a:avLst/>
          </a:prstGeom>
        </p:spPr>
      </p:pic>
    </p:spTree>
    <p:extLst>
      <p:ext uri="{BB962C8B-B14F-4D97-AF65-F5344CB8AC3E}">
        <p14:creationId xmlns:p14="http://schemas.microsoft.com/office/powerpoint/2010/main" val="137584184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1211</TotalTime>
  <Words>661</Words>
  <Application>Microsoft Office PowerPoint</Application>
  <PresentationFormat>Widescreen</PresentationFormat>
  <Paragraphs>66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85</cp:revision>
  <dcterms:created xsi:type="dcterms:W3CDTF">2019-09-06T14:56:38Z</dcterms:created>
  <dcterms:modified xsi:type="dcterms:W3CDTF">2021-04-16T10:54:43Z</dcterms:modified>
</cp:coreProperties>
</file>