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9" r:id="rId3"/>
    <p:sldId id="258" r:id="rId4"/>
    <p:sldId id="297" r:id="rId5"/>
    <p:sldId id="294" r:id="rId6"/>
    <p:sldId id="272" r:id="rId7"/>
    <p:sldId id="273" r:id="rId8"/>
    <p:sldId id="29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56" autoAdjust="0"/>
    <p:restoredTop sz="94660"/>
  </p:normalViewPr>
  <p:slideViewPr>
    <p:cSldViewPr snapToGrid="0">
      <p:cViewPr varScale="1">
        <p:scale>
          <a:sx n="62" d="100"/>
          <a:sy n="62" d="100"/>
        </p:scale>
        <p:origin x="84" y="10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16/04/2021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16/04/2021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16/04/2021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16/04/2021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16/04/2021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16/04/2021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16/04/2021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16/04/2021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16/04/2021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16/04/2021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16/04/2021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16/04/2021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5620448"/>
            <a:ext cx="9144000" cy="1655762"/>
          </a:xfrm>
        </p:spPr>
        <p:txBody>
          <a:bodyPr>
            <a:normAutofit/>
          </a:bodyPr>
          <a:lstStyle/>
          <a:p>
            <a:r>
              <a:rPr lang="en-GB" sz="2800" dirty="0">
                <a:solidFill>
                  <a:schemeClr val="accent4">
                    <a:lumMod val="75000"/>
                  </a:schemeClr>
                </a:solidFill>
                <a:latin typeface="Garamond" panose="02020404030301010803" pitchFamily="18" charset="0"/>
              </a:rPr>
              <a:t>Monday 11</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January 2021</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9" name="Subtitle 2"/>
          <p:cNvSpPr txBox="1">
            <a:spLocks/>
          </p:cNvSpPr>
          <p:nvPr/>
        </p:nvSpPr>
        <p:spPr>
          <a:xfrm>
            <a:off x="1824446" y="4792567"/>
            <a:ext cx="8760822"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“New Year, Good News” ~</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a:extLst>
              <a:ext uri="{28A0092B-C50C-407E-A947-70E740481C1C}">
                <a14:useLocalDpi xmlns:a14="http://schemas.microsoft.com/office/drawing/2010/main" val="0"/>
              </a:ext>
            </a:extLst>
          </a:blip>
          <a:srcRect l="25420" t="2314" r="22249" b="2792"/>
          <a:stretch/>
        </p:blipFill>
        <p:spPr bwMode="auto">
          <a:xfrm>
            <a:off x="644299" y="1950624"/>
            <a:ext cx="2360295" cy="2402205"/>
          </a:xfrm>
          <a:prstGeom prst="rect">
            <a:avLst/>
          </a:prstGeom>
          <a:noFill/>
          <a:ln>
            <a:noFill/>
          </a:ln>
          <a:extLst>
            <a:ext uri="{53640926-AAD7-44D8-BBD7-CCE9431645EC}">
              <a14:shadowObscured xmlns:a14="http://schemas.microsoft.com/office/drawing/2010/main"/>
            </a:ext>
          </a:extLst>
        </p:spPr>
      </p:pic>
      <p:pic>
        <p:nvPicPr>
          <p:cNvPr id="1026" name="Picture 2" descr="Jesus stained glass windows showing His baptism not only commemorate the… | Stained  glass church, Catholic church stained glass, Stained glass windows church">
            <a:extLst>
              <a:ext uri="{FF2B5EF4-FFF2-40B4-BE49-F238E27FC236}">
                <a16:creationId xmlns:a16="http://schemas.microsoft.com/office/drawing/2014/main" id="{310A672C-2E10-4E9D-A933-C53AAD182ACA}"/>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112" t="10196" r="555" b="49539"/>
          <a:stretch/>
        </p:blipFill>
        <p:spPr bwMode="auto">
          <a:xfrm>
            <a:off x="3924300" y="1873537"/>
            <a:ext cx="6743700" cy="27614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90069"/>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838199" y="2171261"/>
            <a:ext cx="10461171" cy="4140639"/>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just">
              <a:lnSpc>
                <a:spcPct val="107000"/>
              </a:lnSpc>
              <a:spcAft>
                <a:spcPts val="0"/>
              </a:spcAft>
            </a:pPr>
            <a:r>
              <a:rPr lang="en-GB" sz="300" dirty="0">
                <a:effectLst/>
                <a:latin typeface="Garamond" panose="02020404030301010803" pitchFamily="18"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GB" sz="2600" dirty="0">
                <a:latin typeface="Garamond" panose="02020404030301010803" pitchFamily="18" charset="0"/>
              </a:rPr>
              <a:t>A New Year is a time for LOOKING FORWARD.  We look forward to the Year of St Joseph unfolding; we look forward to the opportunities it will bring us.  We look forward to the next World Youth Day, in Lisbon in 2023.</a:t>
            </a:r>
          </a:p>
          <a:p>
            <a:pPr algn="just"/>
            <a:r>
              <a:rPr lang="en-GB" sz="2600" dirty="0">
                <a:latin typeface="Garamond" panose="02020404030301010803" pitchFamily="18" charset="0"/>
              </a:rPr>
              <a:t>                     </a:t>
            </a:r>
            <a:r>
              <a:rPr lang="en-GB" sz="2800" dirty="0">
                <a:latin typeface="Garamond" panose="02020404030301010803" pitchFamily="18" charset="0"/>
              </a:rPr>
              <a:t>In this new year of 2021, let’s think how we can  </a:t>
            </a:r>
          </a:p>
          <a:p>
            <a:pPr algn="ctr"/>
            <a:r>
              <a:rPr lang="en-GB" sz="4400" dirty="0">
                <a:latin typeface="Garamond" panose="02020404030301010803" pitchFamily="18" charset="0"/>
              </a:rPr>
              <a:t>Be filled with the Spirit!</a:t>
            </a:r>
          </a:p>
          <a:p>
            <a:pPr algn="ctr"/>
            <a:r>
              <a:rPr lang="en-GB" sz="2600" dirty="0">
                <a:latin typeface="Garamond" panose="02020404030301010803" pitchFamily="18" charset="0"/>
              </a:rPr>
              <a:t>When Jesus was baptised in the River Jordan,  the Spirit came down upon him.</a:t>
            </a:r>
          </a:p>
          <a:p>
            <a:pPr algn="ctr"/>
            <a:r>
              <a:rPr lang="en-GB" sz="2600" dirty="0">
                <a:latin typeface="Garamond" panose="02020404030301010803" pitchFamily="18" charset="0"/>
              </a:rPr>
              <a:t>His Baptism marked a new beginning, the beginning of His mission.</a:t>
            </a:r>
          </a:p>
          <a:p>
            <a:pPr algn="ctr"/>
            <a:r>
              <a:rPr lang="en-GB" sz="2600" dirty="0">
                <a:latin typeface="Garamond" panose="02020404030301010803" pitchFamily="18" charset="0"/>
              </a:rPr>
              <a:t>Let us begin 2021 with a new sense of mission.</a:t>
            </a:r>
          </a:p>
          <a:p>
            <a:pPr algn="ctr"/>
            <a:r>
              <a:rPr lang="en-GB" sz="2600" dirty="0">
                <a:latin typeface="Garamond" panose="02020404030301010803" pitchFamily="18" charset="0"/>
              </a:rPr>
              <a:t>Let us be open to the Spirit of God.</a:t>
            </a:r>
          </a:p>
        </p:txBody>
      </p:sp>
      <p:sp>
        <p:nvSpPr>
          <p:cNvPr id="4" name="TextBox 3"/>
          <p:cNvSpPr txBox="1"/>
          <p:nvPr/>
        </p:nvSpPr>
        <p:spPr>
          <a:xfrm>
            <a:off x="9944100" y="6260689"/>
            <a:ext cx="1120140" cy="369332"/>
          </a:xfrm>
          <a:prstGeom prst="rect">
            <a:avLst/>
          </a:prstGeom>
          <a:solidFill>
            <a:schemeClr val="bg1"/>
          </a:solidFill>
        </p:spPr>
        <p:txBody>
          <a:bodyPr wrap="square" rtlCol="0">
            <a:spAutoFit/>
          </a:bodyPr>
          <a:lstStyle/>
          <a:p>
            <a:endParaRPr lang="en-GB"/>
          </a:p>
        </p:txBody>
      </p:sp>
      <p:sp>
        <p:nvSpPr>
          <p:cNvPr id="6" name="TextBox 5"/>
          <p:cNvSpPr txBox="1"/>
          <p:nvPr/>
        </p:nvSpPr>
        <p:spPr>
          <a:xfrm>
            <a:off x="9944100" y="6235388"/>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11" name="Text Box 2"/>
          <p:cNvSpPr txBox="1">
            <a:spLocks noChangeArrowheads="1"/>
          </p:cNvSpPr>
          <p:nvPr/>
        </p:nvSpPr>
        <p:spPr bwMode="auto">
          <a:xfrm>
            <a:off x="838199" y="244172"/>
            <a:ext cx="10461171" cy="1793634"/>
          </a:xfrm>
          <a:prstGeom prst="rect">
            <a:avLst/>
          </a:prstGeom>
          <a:solidFill>
            <a:srgbClr val="FFFF00"/>
          </a:solidFill>
          <a:ln w="57150">
            <a:solidFill>
              <a:schemeClr val="accent1"/>
            </a:solid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5400" dirty="0">
                <a:effectLst/>
                <a:latin typeface="Garamond" panose="02020404030301010803" pitchFamily="18" charset="0"/>
                <a:ea typeface="Calibri" panose="020F0502020204030204" pitchFamily="34" charset="0"/>
                <a:cs typeface="Times New Roman" panose="02020603050405020304" pitchFamily="18" charset="0"/>
              </a:rPr>
              <a:t>A New Year of Good News</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5400" dirty="0">
                <a:effectLst/>
                <a:latin typeface="Garamond" panose="02020404030301010803" pitchFamily="18" charset="0"/>
                <a:ea typeface="Calibri" panose="020F0502020204030204" pitchFamily="34" charset="0"/>
                <a:cs typeface="Times New Roman" panose="02020603050405020304" pitchFamily="18" charset="0"/>
              </a:rPr>
              <a:t>~ The Year of St Joseph ~</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5714311"/>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sz="half" idx="1"/>
          </p:nvPr>
        </p:nvSpPr>
        <p:spPr>
          <a:xfrm>
            <a:off x="4940300" y="1859184"/>
            <a:ext cx="6799262" cy="3824468"/>
          </a:xfrm>
        </p:spPr>
        <p:txBody>
          <a:bodyPr>
            <a:normAutofit/>
          </a:bodyPr>
          <a:lstStyle/>
          <a:p>
            <a:pPr marL="0" indent="0" eaLnBrk="1" hangingPunct="1">
              <a:buNone/>
            </a:pPr>
            <a:endParaRPr lang="en-GB" altLang="en-US" dirty="0">
              <a:latin typeface="Garamond" panose="02020404030301010803" pitchFamily="18" charset="0"/>
            </a:endParaRPr>
          </a:p>
          <a:p>
            <a:pPr marL="0" indent="0" eaLnBrk="1" hangingPunct="1">
              <a:buNone/>
            </a:pPr>
            <a:endParaRPr lang="en-GB" altLang="en-US" dirty="0">
              <a:latin typeface="Garamond" panose="02020404030301010803" pitchFamily="18" charset="0"/>
            </a:endParaRPr>
          </a:p>
        </p:txBody>
      </p:sp>
      <p:sp>
        <p:nvSpPr>
          <p:cNvPr id="5" name="Title 1"/>
          <p:cNvSpPr txBox="1">
            <a:spLocks/>
          </p:cNvSpPr>
          <p:nvPr/>
        </p:nvSpPr>
        <p:spPr>
          <a:xfrm>
            <a:off x="666207" y="254646"/>
            <a:ext cx="10822530" cy="132268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dirty="0">
                <a:solidFill>
                  <a:schemeClr val="accent4">
                    <a:lumMod val="75000"/>
                  </a:schemeClr>
                </a:solidFill>
                <a:latin typeface="Garamond" panose="02020404030301010803" pitchFamily="18" charset="0"/>
              </a:rPr>
              <a:t>Preparing for World Youth Day 2023</a:t>
            </a:r>
            <a:endParaRPr lang="en-GB" dirty="0">
              <a:solidFill>
                <a:schemeClr val="accent4">
                  <a:lumMod val="75000"/>
                </a:schemeClr>
              </a:solidFill>
              <a:latin typeface="Garamond" panose="02020404030301010803" pitchFamily="18" charset="0"/>
            </a:endParaRPr>
          </a:p>
        </p:txBody>
      </p:sp>
      <p:sp>
        <p:nvSpPr>
          <p:cNvPr id="6" name="TextBox 5"/>
          <p:cNvSpPr txBox="1"/>
          <p:nvPr/>
        </p:nvSpPr>
        <p:spPr>
          <a:xfrm>
            <a:off x="9944100" y="6063737"/>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8" name="Picture 7" descr="World Youth Day Lisbon 2023 unveils Marian logo | Angelus News"/>
          <p:cNvPicPr/>
          <p:nvPr/>
        </p:nvPicPr>
        <p:blipFill rotWithShape="1">
          <a:blip r:embed="rId3">
            <a:extLst>
              <a:ext uri="{28A0092B-C50C-407E-A947-70E740481C1C}">
                <a14:useLocalDpi xmlns:a14="http://schemas.microsoft.com/office/drawing/2010/main" val="0"/>
              </a:ext>
            </a:extLst>
          </a:blip>
          <a:srcRect l="25420" t="2314" r="22249" b="2792"/>
          <a:stretch/>
        </p:blipFill>
        <p:spPr bwMode="auto">
          <a:xfrm>
            <a:off x="340043" y="1859184"/>
            <a:ext cx="3422060" cy="4204553"/>
          </a:xfrm>
          <a:prstGeom prst="rect">
            <a:avLst/>
          </a:prstGeom>
          <a:noFill/>
          <a:ln>
            <a:noFill/>
          </a:ln>
          <a:extLst>
            <a:ext uri="{53640926-AAD7-44D8-BBD7-CCE9431645EC}">
              <a14:shadowObscured xmlns:a14="http://schemas.microsoft.com/office/drawing/2010/main"/>
            </a:ext>
          </a:extLst>
        </p:spPr>
      </p:pic>
      <p:sp>
        <p:nvSpPr>
          <p:cNvPr id="4" name="TextBox 3"/>
          <p:cNvSpPr txBox="1"/>
          <p:nvPr/>
        </p:nvSpPr>
        <p:spPr>
          <a:xfrm>
            <a:off x="3931579" y="1832817"/>
            <a:ext cx="7422220" cy="3985706"/>
          </a:xfrm>
          <a:prstGeom prst="rect">
            <a:avLst/>
          </a:prstGeom>
          <a:noFill/>
        </p:spPr>
        <p:txBody>
          <a:bodyPr wrap="square" rtlCol="0">
            <a:spAutoFit/>
          </a:bodyPr>
          <a:lstStyle/>
          <a:p>
            <a:pPr algn="just"/>
            <a:r>
              <a:rPr lang="en-GB" sz="3200" dirty="0">
                <a:latin typeface="Garamond" panose="02020404030301010803" pitchFamily="18" charset="0"/>
              </a:rPr>
              <a:t>“</a:t>
            </a:r>
            <a:r>
              <a:rPr lang="en-GB" sz="3200" dirty="0">
                <a:solidFill>
                  <a:srgbClr val="000000"/>
                </a:solidFill>
                <a:effectLst/>
                <a:latin typeface="Garamond" panose="02020404030301010803" pitchFamily="18" charset="0"/>
                <a:ea typeface="Times New Roman" panose="02020603050405020304" pitchFamily="18" charset="0"/>
                <a:cs typeface="Calibri" panose="020F0502020204030204" pitchFamily="34" charset="0"/>
              </a:rPr>
              <a:t>The very first truth I would tell each of you is this: “God loves you”. It makes no difference whether you have already heard it or not. I want to remind you of it. God loves you. Never doubt this, whatever may happen to you in life. At every moment, you are infinitely loved.”</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p>
            <a:pPr algn="r"/>
            <a:endParaRPr lang="en-GB" sz="100" dirty="0">
              <a:latin typeface="Garamond" panose="02020404030301010803" pitchFamily="18" charset="0"/>
            </a:endParaRPr>
          </a:p>
          <a:p>
            <a:pPr algn="r"/>
            <a:r>
              <a:rPr lang="en-GB" sz="2000" dirty="0">
                <a:latin typeface="Garamond" panose="02020404030301010803" pitchFamily="18" charset="0"/>
              </a:rPr>
              <a:t>- Pope Francis to the young people of the world</a:t>
            </a:r>
          </a:p>
        </p:txBody>
      </p:sp>
    </p:spTree>
    <p:extLst>
      <p:ext uri="{BB962C8B-B14F-4D97-AF65-F5344CB8AC3E}">
        <p14:creationId xmlns:p14="http://schemas.microsoft.com/office/powerpoint/2010/main" val="2656554078"/>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700338" y="915989"/>
            <a:ext cx="6799262" cy="1303337"/>
          </a:xfrm>
        </p:spPr>
        <p:txBody>
          <a:bodyPr/>
          <a:lstStyle/>
          <a:p>
            <a:pPr eaLnBrk="1" hangingPunct="1"/>
            <a:r>
              <a:rPr lang="en-GB" altLang="en-US">
                <a:ln>
                  <a:noFill/>
                </a:ln>
              </a:rPr>
              <a:t>The Synoptic Problem</a:t>
            </a:r>
          </a:p>
        </p:txBody>
      </p:sp>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53143" y="415926"/>
            <a:ext cx="1083559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In Sunday’s Gospel Reading  …</a:t>
            </a:r>
          </a:p>
        </p:txBody>
      </p:sp>
      <p:sp>
        <p:nvSpPr>
          <p:cNvPr id="3" name="Rectangle 2"/>
          <p:cNvSpPr/>
          <p:nvPr/>
        </p:nvSpPr>
        <p:spPr>
          <a:xfrm>
            <a:off x="4716548" y="2507924"/>
            <a:ext cx="6469226" cy="3508653"/>
          </a:xfrm>
          <a:prstGeom prst="rect">
            <a:avLst/>
          </a:prstGeom>
        </p:spPr>
        <p:txBody>
          <a:bodyPr wrap="square">
            <a:spAutoFit/>
          </a:bodyPr>
          <a:lstStyle/>
          <a:p>
            <a:pPr algn="ctr"/>
            <a:r>
              <a:rPr lang="en-GB" sz="2600" b="1" dirty="0">
                <a:latin typeface="Garamond" panose="02020404030301010803" pitchFamily="18" charset="0"/>
              </a:rPr>
              <a:t> 10</a:t>
            </a:r>
            <a:r>
              <a:rPr lang="en-GB" sz="2600" b="1" baseline="30000" dirty="0">
                <a:latin typeface="Garamond" panose="02020404030301010803" pitchFamily="18" charset="0"/>
              </a:rPr>
              <a:t>th</a:t>
            </a:r>
            <a:r>
              <a:rPr lang="en-GB" sz="2600" b="1" dirty="0">
                <a:latin typeface="Garamond" panose="02020404030301010803" pitchFamily="18" charset="0"/>
              </a:rPr>
              <a:t>  January 2021</a:t>
            </a:r>
            <a:r>
              <a:rPr lang="en-GB" sz="2600" dirty="0">
                <a:latin typeface="Garamond" panose="02020404030301010803" pitchFamily="18" charset="0"/>
              </a:rPr>
              <a:t> :</a:t>
            </a:r>
            <a:r>
              <a:rPr lang="en-GB" dirty="0">
                <a:latin typeface="Garamond" panose="02020404030301010803" pitchFamily="18" charset="0"/>
              </a:rPr>
              <a:t>                                                          </a:t>
            </a:r>
            <a:r>
              <a:rPr lang="en-GB" sz="2400" dirty="0">
                <a:latin typeface="Garamond" panose="02020404030301010803" pitchFamily="18" charset="0"/>
              </a:rPr>
              <a:t>The Baptism of the Lord.</a:t>
            </a:r>
            <a:r>
              <a:rPr lang="en-GB" sz="2800" dirty="0">
                <a:latin typeface="Garamond" panose="02020404030301010803" pitchFamily="18" charset="0"/>
              </a:rPr>
              <a:t>   </a:t>
            </a:r>
            <a:endParaRPr lang="en-GB" sz="1200" dirty="0">
              <a:latin typeface="Garamond" panose="02020404030301010803" pitchFamily="18" charset="0"/>
            </a:endParaRPr>
          </a:p>
          <a:p>
            <a:pPr algn="ctr"/>
            <a:r>
              <a:rPr lang="en-GB" sz="1200" dirty="0">
                <a:latin typeface="Garamond" panose="02020404030301010803" pitchFamily="18" charset="0"/>
              </a:rPr>
              <a:t>                     </a:t>
            </a:r>
            <a:r>
              <a:rPr lang="en-GB" sz="400" dirty="0">
                <a:latin typeface="Garamond" panose="02020404030301010803" pitchFamily="18" charset="0"/>
              </a:rPr>
              <a:t> </a:t>
            </a:r>
            <a:r>
              <a:rPr lang="en-GB" sz="1000" dirty="0">
                <a:latin typeface="Garamond" panose="02020404030301010803" pitchFamily="18" charset="0"/>
              </a:rPr>
              <a:t>                      </a:t>
            </a:r>
          </a:p>
          <a:p>
            <a:pPr algn="ctr"/>
            <a:r>
              <a:rPr lang="en-GB" sz="2800" dirty="0">
                <a:latin typeface="Garamond" panose="02020404030301010803" pitchFamily="18" charset="0"/>
              </a:rPr>
              <a:t>John the Baptist tells the crowds about Jesus:</a:t>
            </a:r>
          </a:p>
          <a:p>
            <a:pPr algn="ctr"/>
            <a:endParaRPr lang="en-GB" sz="1200" dirty="0">
              <a:latin typeface="Garamond" panose="02020404030301010803" pitchFamily="18" charset="0"/>
            </a:endParaRPr>
          </a:p>
          <a:p>
            <a:pPr algn="ctr"/>
            <a:r>
              <a:rPr lang="en-GB" sz="5000" dirty="0">
                <a:latin typeface="Garamond" panose="02020404030301010803" pitchFamily="18" charset="0"/>
              </a:rPr>
              <a:t>“</a:t>
            </a:r>
            <a:r>
              <a:rPr lang="en-GB" sz="5400" dirty="0">
                <a:latin typeface="Garamond" panose="02020404030301010803" pitchFamily="18" charset="0"/>
              </a:rPr>
              <a:t>He will baptise you with the Holy Spirit</a:t>
            </a:r>
            <a:r>
              <a:rPr lang="en-GB" sz="5000" dirty="0">
                <a:latin typeface="Garamond" panose="02020404030301010803" pitchFamily="18" charset="0"/>
              </a:rPr>
              <a:t>.”</a:t>
            </a:r>
            <a:endParaRPr lang="en-GB" altLang="en-US" sz="5000" dirty="0">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2050" name="Picture 2">
            <a:extLst>
              <a:ext uri="{FF2B5EF4-FFF2-40B4-BE49-F238E27FC236}">
                <a16:creationId xmlns:a16="http://schemas.microsoft.com/office/drawing/2014/main" id="{E7EA3053-594A-46CF-B19D-E5BA2BEE84A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0343" r="24400"/>
          <a:stretch/>
        </p:blipFill>
        <p:spPr bwMode="auto">
          <a:xfrm>
            <a:off x="868084" y="2314978"/>
            <a:ext cx="3372757" cy="42585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881387"/>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9" name="Rectangle 3"/>
          <p:cNvSpPr txBox="1">
            <a:spLocks noChangeArrowheads="1"/>
          </p:cNvSpPr>
          <p:nvPr/>
        </p:nvSpPr>
        <p:spPr>
          <a:xfrm>
            <a:off x="615655" y="3716338"/>
            <a:ext cx="10991577" cy="27383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endParaRPr lang="en-GB" altLang="en-US" dirty="0">
              <a:latin typeface="Garamond" panose="02020404030301010803" pitchFamily="18" charset="0"/>
            </a:endParaRPr>
          </a:p>
        </p:txBody>
      </p:sp>
      <p:sp>
        <p:nvSpPr>
          <p:cNvPr id="11" name="Text Box 2"/>
          <p:cNvSpPr txBox="1">
            <a:spLocks noChangeArrowheads="1"/>
          </p:cNvSpPr>
          <p:nvPr/>
        </p:nvSpPr>
        <p:spPr bwMode="auto">
          <a:xfrm>
            <a:off x="352698" y="1990404"/>
            <a:ext cx="11517493" cy="846386"/>
          </a:xfrm>
          <a:prstGeom prst="rect">
            <a:avLst/>
          </a:prstGeom>
          <a:solidFill>
            <a:srgbClr val="FFFF00"/>
          </a:solidFill>
          <a:ln w="57150">
            <a:solidFill>
              <a:schemeClr val="accent1"/>
            </a:solidFill>
            <a:miter lim="800000"/>
            <a:headEnd/>
            <a:tailEnd/>
          </a:ln>
        </p:spPr>
        <p:txBody>
          <a:bodyPr rot="0" vert="horz" wrap="square" lIns="91440" tIns="45720" rIns="91440" bIns="45720" anchor="t" anchorCtr="0">
            <a:spAutoFit/>
          </a:bodyPr>
          <a:lstStyle/>
          <a:p>
            <a:pPr algn="ctr"/>
            <a:endParaRPr lang="en-GB" sz="300" dirty="0">
              <a:latin typeface="Garamond" panose="02020404030301010803" pitchFamily="18" charset="0"/>
            </a:endParaRPr>
          </a:p>
          <a:p>
            <a:pPr algn="ctr"/>
            <a:r>
              <a:rPr lang="en-GB" sz="4000" dirty="0">
                <a:latin typeface="Garamond" panose="02020404030301010803" pitchFamily="18" charset="0"/>
              </a:rPr>
              <a:t>BE FILLED WITH THE SPIRIT!</a:t>
            </a:r>
          </a:p>
          <a:p>
            <a:pPr algn="ctr"/>
            <a:endParaRPr lang="en-GB" sz="300" dirty="0">
              <a:latin typeface="Garamond" panose="02020404030301010803" pitchFamily="18" charset="0"/>
            </a:endParaRPr>
          </a:p>
          <a:p>
            <a:pPr algn="ctr"/>
            <a:endParaRPr lang="en-GB" sz="300" dirty="0">
              <a:latin typeface="Garamond" panose="02020404030301010803" pitchFamily="18" charset="0"/>
            </a:endParaRPr>
          </a:p>
        </p:txBody>
      </p:sp>
      <p:sp>
        <p:nvSpPr>
          <p:cNvPr id="13" name="Title 1"/>
          <p:cNvSpPr txBox="1">
            <a:spLocks/>
          </p:cNvSpPr>
          <p:nvPr/>
        </p:nvSpPr>
        <p:spPr>
          <a:xfrm>
            <a:off x="2772056" y="454523"/>
            <a:ext cx="6286219" cy="1278571"/>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7200" dirty="0">
                <a:solidFill>
                  <a:schemeClr val="accent4">
                    <a:lumMod val="75000"/>
                  </a:schemeClr>
                </a:solidFill>
                <a:latin typeface="Garamond" panose="02020404030301010803" pitchFamily="18" charset="0"/>
              </a:rPr>
              <a:t>Reflect</a:t>
            </a:r>
            <a:endParaRPr lang="en-GB" sz="7200" dirty="0">
              <a:solidFill>
                <a:schemeClr val="accent4">
                  <a:lumMod val="75000"/>
                </a:schemeClr>
              </a:solidFill>
              <a:latin typeface="Garamond" panose="02020404030301010803" pitchFamily="18" charset="0"/>
            </a:endParaRPr>
          </a:p>
        </p:txBody>
      </p:sp>
      <p:sp>
        <p:nvSpPr>
          <p:cNvPr id="2" name="TextBox 1"/>
          <p:cNvSpPr txBox="1"/>
          <p:nvPr/>
        </p:nvSpPr>
        <p:spPr>
          <a:xfrm>
            <a:off x="428273" y="3094100"/>
            <a:ext cx="11366340" cy="2862322"/>
          </a:xfrm>
          <a:prstGeom prst="rect">
            <a:avLst/>
          </a:prstGeom>
          <a:noFill/>
        </p:spPr>
        <p:txBody>
          <a:bodyPr wrap="square" rtlCol="0">
            <a:spAutoFit/>
          </a:bodyPr>
          <a:lstStyle/>
          <a:p>
            <a:pPr algn="ctr"/>
            <a:r>
              <a:rPr lang="en-GB" sz="3600" dirty="0">
                <a:latin typeface="Garamond" panose="02020404030301010803" pitchFamily="18" charset="0"/>
              </a:rPr>
              <a:t>Holy Spirit of God, </a:t>
            </a:r>
          </a:p>
          <a:p>
            <a:pPr algn="ctr"/>
            <a:r>
              <a:rPr lang="en-GB" sz="3600" dirty="0">
                <a:latin typeface="Garamond" panose="02020404030301010803" pitchFamily="18" charset="0"/>
              </a:rPr>
              <a:t>flame everlasting, so bright and clear, </a:t>
            </a:r>
          </a:p>
          <a:p>
            <a:pPr algn="ctr"/>
            <a:r>
              <a:rPr lang="en-GB" sz="3600" dirty="0">
                <a:latin typeface="Garamond" panose="02020404030301010803" pitchFamily="18" charset="0"/>
              </a:rPr>
              <a:t>spark this day in our hearts. </a:t>
            </a:r>
          </a:p>
          <a:p>
            <a:pPr algn="ctr"/>
            <a:r>
              <a:rPr lang="en-GB" sz="3600" dirty="0">
                <a:latin typeface="Garamond" panose="02020404030301010803" pitchFamily="18" charset="0"/>
              </a:rPr>
              <a:t>Lighten our darkness and purge us of fear, </a:t>
            </a:r>
          </a:p>
          <a:p>
            <a:pPr algn="ctr"/>
            <a:r>
              <a:rPr lang="en-GB" sz="3600" dirty="0">
                <a:latin typeface="Garamond" panose="02020404030301010803" pitchFamily="18" charset="0"/>
              </a:rPr>
              <a:t>Holy Spirit of God.</a:t>
            </a:r>
            <a:endParaRPr lang="en-GB" sz="3600" dirty="0">
              <a:solidFill>
                <a:srgbClr val="FF0000"/>
              </a:solidFill>
              <a:latin typeface="Garamond" panose="02020404030301010803" pitchFamily="18" charset="0"/>
            </a:endParaRPr>
          </a:p>
        </p:txBody>
      </p:sp>
    </p:spTree>
    <p:extLst>
      <p:ext uri="{BB962C8B-B14F-4D97-AF65-F5344CB8AC3E}">
        <p14:creationId xmlns:p14="http://schemas.microsoft.com/office/powerpoint/2010/main" val="3406344960"/>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8" name="Title 1"/>
          <p:cNvSpPr txBox="1">
            <a:spLocks/>
          </p:cNvSpPr>
          <p:nvPr/>
        </p:nvSpPr>
        <p:spPr>
          <a:xfrm>
            <a:off x="5562601" y="281396"/>
            <a:ext cx="5405436" cy="2819606"/>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6600" dirty="0">
                <a:solidFill>
                  <a:schemeClr val="accent4">
                    <a:lumMod val="75000"/>
                  </a:schemeClr>
                </a:solidFill>
                <a:latin typeface="Garamond" panose="02020404030301010803" pitchFamily="18" charset="0"/>
              </a:rPr>
              <a:t>Blessed  </a:t>
            </a:r>
          </a:p>
          <a:p>
            <a:pPr algn="ctr"/>
            <a:endParaRPr lang="en-GB" altLang="en-US" sz="400" dirty="0">
              <a:solidFill>
                <a:schemeClr val="accent4">
                  <a:lumMod val="75000"/>
                </a:schemeClr>
              </a:solidFill>
              <a:latin typeface="Garamond" panose="02020404030301010803" pitchFamily="18" charset="0"/>
            </a:endParaRPr>
          </a:p>
          <a:p>
            <a:pPr algn="ctr"/>
            <a:r>
              <a:rPr lang="en-GB" altLang="en-US" sz="6600" dirty="0">
                <a:solidFill>
                  <a:schemeClr val="accent4">
                    <a:lumMod val="75000"/>
                  </a:schemeClr>
                </a:solidFill>
                <a:latin typeface="Garamond" panose="02020404030301010803" pitchFamily="18" charset="0"/>
              </a:rPr>
              <a:t>     William Carter,                  </a:t>
            </a:r>
          </a:p>
          <a:p>
            <a:pPr algn="ctr"/>
            <a:endParaRPr lang="en-GB" altLang="en-US" sz="700" dirty="0">
              <a:solidFill>
                <a:schemeClr val="accent4">
                  <a:lumMod val="75000"/>
                </a:schemeClr>
              </a:solidFill>
              <a:latin typeface="Garamond" panose="02020404030301010803" pitchFamily="18" charset="0"/>
            </a:endParaRPr>
          </a:p>
          <a:p>
            <a:pPr algn="ctr"/>
            <a:r>
              <a:rPr lang="en-GB" altLang="en-US" sz="6600" dirty="0">
                <a:solidFill>
                  <a:schemeClr val="accent4">
                    <a:lumMod val="75000"/>
                  </a:schemeClr>
                </a:solidFill>
                <a:latin typeface="Garamond" panose="02020404030301010803" pitchFamily="18" charset="0"/>
              </a:rPr>
              <a:t>Feast day :</a:t>
            </a:r>
          </a:p>
          <a:p>
            <a:pPr algn="ctr"/>
            <a:endParaRPr lang="en-GB" altLang="en-US" sz="400" dirty="0">
              <a:solidFill>
                <a:schemeClr val="accent4">
                  <a:lumMod val="75000"/>
                </a:schemeClr>
              </a:solidFill>
              <a:latin typeface="Garamond" panose="02020404030301010803" pitchFamily="18" charset="0"/>
            </a:endParaRPr>
          </a:p>
          <a:p>
            <a:pPr algn="ctr"/>
            <a:endParaRPr lang="en-GB" altLang="en-US" sz="400" dirty="0">
              <a:solidFill>
                <a:schemeClr val="accent4">
                  <a:lumMod val="75000"/>
                </a:schemeClr>
              </a:solidFill>
              <a:latin typeface="Garamond" panose="02020404030301010803" pitchFamily="18" charset="0"/>
            </a:endParaRPr>
          </a:p>
          <a:p>
            <a:pPr algn="ctr"/>
            <a:r>
              <a:rPr lang="en-GB" altLang="en-US" sz="6600" dirty="0">
                <a:solidFill>
                  <a:schemeClr val="accent4">
                    <a:lumMod val="75000"/>
                  </a:schemeClr>
                </a:solidFill>
                <a:latin typeface="Garamond" panose="02020404030301010803" pitchFamily="18" charset="0"/>
              </a:rPr>
              <a:t>11</a:t>
            </a:r>
            <a:r>
              <a:rPr lang="en-GB" altLang="en-US" sz="6600" baseline="30000" dirty="0">
                <a:solidFill>
                  <a:schemeClr val="accent4">
                    <a:lumMod val="75000"/>
                  </a:schemeClr>
                </a:solidFill>
                <a:latin typeface="Garamond" panose="02020404030301010803" pitchFamily="18" charset="0"/>
              </a:rPr>
              <a:t>th</a:t>
            </a:r>
            <a:r>
              <a:rPr lang="en-GB" altLang="en-US" sz="6600" dirty="0">
                <a:solidFill>
                  <a:schemeClr val="accent4">
                    <a:lumMod val="75000"/>
                  </a:schemeClr>
                </a:solidFill>
                <a:latin typeface="Garamond" panose="02020404030301010803" pitchFamily="18" charset="0"/>
              </a:rPr>
              <a:t> January </a:t>
            </a:r>
            <a:endParaRPr lang="en-GB" sz="6600" dirty="0">
              <a:solidFill>
                <a:schemeClr val="accent4">
                  <a:lumMod val="75000"/>
                </a:schemeClr>
              </a:solidFill>
              <a:latin typeface="Garamond" panose="02020404030301010803" pitchFamily="18" charset="0"/>
            </a:endParaRPr>
          </a:p>
        </p:txBody>
      </p:sp>
      <p:sp>
        <p:nvSpPr>
          <p:cNvPr id="9" name="Rectangle 3"/>
          <p:cNvSpPr txBox="1">
            <a:spLocks noChangeArrowheads="1"/>
          </p:cNvSpPr>
          <p:nvPr/>
        </p:nvSpPr>
        <p:spPr>
          <a:xfrm>
            <a:off x="1700791" y="5934100"/>
            <a:ext cx="4201907" cy="74438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altLang="en-US" dirty="0">
              <a:latin typeface="Garamond" panose="02020404030301010803" pitchFamily="18" charset="0"/>
            </a:endParaRPr>
          </a:p>
          <a:p>
            <a:pPr marL="0" indent="0">
              <a:buFont typeface="Arial" panose="020B0604020202020204" pitchFamily="34" charset="0"/>
              <a:buNone/>
            </a:pPr>
            <a:endParaRPr lang="en-GB" altLang="en-US" dirty="0">
              <a:latin typeface="Garamond" panose="02020404030301010803" pitchFamily="18" charset="0"/>
            </a:endParaRPr>
          </a:p>
        </p:txBody>
      </p:sp>
      <p:sp>
        <p:nvSpPr>
          <p:cNvPr id="3" name="TextBox 2"/>
          <p:cNvSpPr txBox="1"/>
          <p:nvPr/>
        </p:nvSpPr>
        <p:spPr>
          <a:xfrm>
            <a:off x="4855135" y="3213556"/>
            <a:ext cx="6328801" cy="1785104"/>
          </a:xfrm>
          <a:prstGeom prst="rect">
            <a:avLst/>
          </a:prstGeom>
          <a:noFill/>
        </p:spPr>
        <p:txBody>
          <a:bodyPr wrap="square" rtlCol="0">
            <a:spAutoFit/>
          </a:bodyPr>
          <a:lstStyle/>
          <a:p>
            <a:pPr algn="just"/>
            <a:r>
              <a:rPr lang="en-GB" sz="2200" dirty="0">
                <a:latin typeface="Garamond" panose="02020404030301010803" pitchFamily="18" charset="0"/>
              </a:rPr>
              <a:t>William was a printer and bookseller who was arrested several times during the reign of Queen Elizabeth I for printing Catholic pamphlets and failing to attend Anglican services.  On the final occasion, in 1581, he was accused of treason because of a publication.</a:t>
            </a:r>
          </a:p>
        </p:txBody>
      </p:sp>
      <p:pic>
        <p:nvPicPr>
          <p:cNvPr id="3074" name="Picture 2">
            <a:extLst>
              <a:ext uri="{FF2B5EF4-FFF2-40B4-BE49-F238E27FC236}">
                <a16:creationId xmlns:a16="http://schemas.microsoft.com/office/drawing/2014/main" id="{1A24385F-AE97-40D0-B976-B2F99DBD0AE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0702" t="-666" r="22632"/>
          <a:stretch/>
        </p:blipFill>
        <p:spPr bwMode="auto">
          <a:xfrm>
            <a:off x="266700" y="292379"/>
            <a:ext cx="4419600" cy="464879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D45D88D1-45CF-4125-AE88-04F51A0DE44B}"/>
              </a:ext>
            </a:extLst>
          </p:cNvPr>
          <p:cNvSpPr txBox="1"/>
          <p:nvPr/>
        </p:nvSpPr>
        <p:spPr>
          <a:xfrm>
            <a:off x="266700" y="4998660"/>
            <a:ext cx="10917236" cy="1446550"/>
          </a:xfrm>
          <a:prstGeom prst="rect">
            <a:avLst/>
          </a:prstGeom>
          <a:noFill/>
        </p:spPr>
        <p:txBody>
          <a:bodyPr wrap="square" rtlCol="0">
            <a:spAutoFit/>
          </a:bodyPr>
          <a:lstStyle/>
          <a:p>
            <a:pPr algn="just"/>
            <a:r>
              <a:rPr lang="en-GB" sz="2200" dirty="0">
                <a:latin typeface="Garamond" panose="02020404030301010803" pitchFamily="18" charset="0"/>
              </a:rPr>
              <a:t>During his 18 months imprisoned in the Tower of London, his wife died.  He was tortured on the rack in an attempt to gain the names of further Catholic sympathisers.  At his trial, while the jurors deliberated for only 15 minutes, he made his final confession to the priest who was on trial with him.  William was hanged, drawn and quartered on 11</a:t>
            </a:r>
            <a:r>
              <a:rPr lang="en-GB" sz="2200" baseline="30000" dirty="0">
                <a:latin typeface="Garamond" panose="02020404030301010803" pitchFamily="18" charset="0"/>
              </a:rPr>
              <a:t>th</a:t>
            </a:r>
            <a:r>
              <a:rPr lang="en-GB" sz="2200" dirty="0">
                <a:latin typeface="Garamond" panose="02020404030301010803" pitchFamily="18" charset="0"/>
              </a:rPr>
              <a:t> January 1584.</a:t>
            </a:r>
          </a:p>
        </p:txBody>
      </p:sp>
    </p:spTree>
    <p:extLst>
      <p:ext uri="{BB962C8B-B14F-4D97-AF65-F5344CB8AC3E}">
        <p14:creationId xmlns:p14="http://schemas.microsoft.com/office/powerpoint/2010/main" val="2339235338"/>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10" name="Text Box 2"/>
          <p:cNvSpPr txBox="1">
            <a:spLocks noChangeArrowheads="1"/>
          </p:cNvSpPr>
          <p:nvPr/>
        </p:nvSpPr>
        <p:spPr bwMode="auto">
          <a:xfrm>
            <a:off x="428018" y="220981"/>
            <a:ext cx="11311544" cy="1446550"/>
          </a:xfrm>
          <a:prstGeom prst="rect">
            <a:avLst/>
          </a:prstGeom>
          <a:solidFill>
            <a:srgbClr val="FFFF00"/>
          </a:solidFill>
          <a:ln w="57150">
            <a:solidFill>
              <a:schemeClr val="accent1"/>
            </a:solidFill>
            <a:miter lim="800000"/>
            <a:headEnd/>
            <a:tailEnd/>
          </a:ln>
        </p:spPr>
        <p:txBody>
          <a:bodyPr rot="0" vert="horz" wrap="square" lIns="91440" tIns="45720" rIns="91440" bIns="45720" anchor="t" anchorCtr="0">
            <a:spAutoFit/>
          </a:bodyPr>
          <a:lstStyle/>
          <a:p>
            <a:pPr algn="ctr"/>
            <a:r>
              <a:rPr lang="en-GB" sz="4400" dirty="0">
                <a:latin typeface="Garamond" panose="02020404030301010803" pitchFamily="18" charset="0"/>
              </a:rPr>
              <a:t>HOW CAN </a:t>
            </a:r>
            <a:r>
              <a:rPr lang="en-GB" sz="4400">
                <a:latin typeface="Garamond" panose="02020404030301010803" pitchFamily="18" charset="0"/>
              </a:rPr>
              <a:t>YOU </a:t>
            </a:r>
            <a:r>
              <a:rPr lang="en-GB" sz="4400" smtClean="0">
                <a:latin typeface="Garamond" panose="02020404030301010803" pitchFamily="18" charset="0"/>
              </a:rPr>
              <a:t>BE ‘SPIRIT-FILLED</a:t>
            </a:r>
            <a:r>
              <a:rPr lang="en-GB" sz="4400" dirty="0">
                <a:latin typeface="Garamond" panose="02020404030301010803" pitchFamily="18" charset="0"/>
              </a:rPr>
              <a:t>’ </a:t>
            </a:r>
          </a:p>
          <a:p>
            <a:pPr algn="ctr"/>
            <a:r>
              <a:rPr lang="en-GB" sz="4400" dirty="0">
                <a:latin typeface="Garamond" panose="02020404030301010803" pitchFamily="18" charset="0"/>
              </a:rPr>
              <a:t> AMIDST THE CHALLENGES OF 2021?</a:t>
            </a:r>
          </a:p>
        </p:txBody>
      </p:sp>
      <p:sp>
        <p:nvSpPr>
          <p:cNvPr id="8" name="TextBox 7"/>
          <p:cNvSpPr txBox="1"/>
          <p:nvPr/>
        </p:nvSpPr>
        <p:spPr>
          <a:xfrm>
            <a:off x="428018" y="1991400"/>
            <a:ext cx="11311544" cy="4031873"/>
          </a:xfrm>
          <a:prstGeom prst="rect">
            <a:avLst/>
          </a:prstGeom>
          <a:noFill/>
        </p:spPr>
        <p:txBody>
          <a:bodyPr wrap="square" rtlCol="0">
            <a:spAutoFit/>
          </a:bodyPr>
          <a:lstStyle/>
          <a:p>
            <a:pPr algn="just"/>
            <a:r>
              <a:rPr lang="en-GB" sz="3200" b="0" dirty="0">
                <a:effectLst/>
                <a:latin typeface="Garamond" panose="02020404030301010803" pitchFamily="18" charset="0"/>
              </a:rPr>
              <a:t>“Do not forget that your life is the greatest enterprise in the world …. Many appreciate you, admire you and love you. Remember that to be happy is not to have a sky without a storm, a road without accidents, work without fatigue, and relationships without disappointments. To be happy is to find strength in forgiveness, hope in battles, security in the stage of fear, love in discord. It is not only to enjoy the smile, but also to reflect on the sadness … </a:t>
            </a:r>
            <a:r>
              <a:rPr lang="en-GB" sz="3200" b="0" dirty="0">
                <a:solidFill>
                  <a:srgbClr val="393A3A"/>
                </a:solidFill>
                <a:effectLst/>
                <a:latin typeface="Garamond" panose="02020404030301010803" pitchFamily="18" charset="0"/>
              </a:rPr>
              <a:t>It is to thank God for every morning, for the miracle of life.</a:t>
            </a:r>
            <a:r>
              <a:rPr lang="en-GB" sz="3200" b="0" dirty="0">
                <a:effectLst/>
                <a:latin typeface="Garamond" panose="02020404030301010803" pitchFamily="18" charset="0"/>
              </a:rPr>
              <a:t>”                      - Fernando </a:t>
            </a:r>
            <a:r>
              <a:rPr lang="en-GB" sz="3200" b="0" dirty="0" err="1">
                <a:effectLst/>
                <a:latin typeface="Garamond" panose="02020404030301010803" pitchFamily="18" charset="0"/>
              </a:rPr>
              <a:t>Passoa</a:t>
            </a:r>
            <a:r>
              <a:rPr lang="en-GB" sz="3200" b="0" dirty="0">
                <a:effectLst/>
                <a:latin typeface="Garamond" panose="02020404030301010803" pitchFamily="18" charset="0"/>
              </a:rPr>
              <a:t>, </a:t>
            </a:r>
            <a:r>
              <a:rPr lang="en-GB" sz="3200" b="0" i="1" dirty="0">
                <a:effectLst/>
                <a:latin typeface="Garamond" panose="02020404030301010803" pitchFamily="18" charset="0"/>
              </a:rPr>
              <a:t>Stages of Life</a:t>
            </a:r>
            <a:endParaRPr lang="en-GB" sz="3200" i="1" dirty="0">
              <a:latin typeface="Garamond" panose="02020404030301010803" pitchFamily="18" charset="0"/>
            </a:endParaRPr>
          </a:p>
        </p:txBody>
      </p:sp>
    </p:spTree>
    <p:extLst>
      <p:ext uri="{BB962C8B-B14F-4D97-AF65-F5344CB8AC3E}">
        <p14:creationId xmlns:p14="http://schemas.microsoft.com/office/powerpoint/2010/main" val="4087695317"/>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5620448"/>
            <a:ext cx="9144000" cy="1655762"/>
          </a:xfrm>
        </p:spPr>
        <p:txBody>
          <a:bodyPr>
            <a:normAutofit/>
          </a:bodyPr>
          <a:lstStyle/>
          <a:p>
            <a:r>
              <a:rPr lang="en-GB" sz="2800" dirty="0">
                <a:solidFill>
                  <a:schemeClr val="accent4">
                    <a:lumMod val="75000"/>
                  </a:schemeClr>
                </a:solidFill>
                <a:latin typeface="Garamond" panose="02020404030301010803" pitchFamily="18" charset="0"/>
              </a:rPr>
              <a:t>Monday 11</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January 2021</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9" name="Subtitle 2"/>
          <p:cNvSpPr txBox="1">
            <a:spLocks/>
          </p:cNvSpPr>
          <p:nvPr/>
        </p:nvSpPr>
        <p:spPr>
          <a:xfrm>
            <a:off x="1824446" y="4792567"/>
            <a:ext cx="8760822"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“New Year, Good News” ~</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a:extLst>
              <a:ext uri="{28A0092B-C50C-407E-A947-70E740481C1C}">
                <a14:useLocalDpi xmlns:a14="http://schemas.microsoft.com/office/drawing/2010/main" val="0"/>
              </a:ext>
            </a:extLst>
          </a:blip>
          <a:srcRect l="25420" t="2314" r="22249" b="2792"/>
          <a:stretch/>
        </p:blipFill>
        <p:spPr bwMode="auto">
          <a:xfrm>
            <a:off x="644299" y="1950624"/>
            <a:ext cx="2360295" cy="2402205"/>
          </a:xfrm>
          <a:prstGeom prst="rect">
            <a:avLst/>
          </a:prstGeom>
          <a:noFill/>
          <a:ln>
            <a:noFill/>
          </a:ln>
          <a:extLst>
            <a:ext uri="{53640926-AAD7-44D8-BBD7-CCE9431645EC}">
              <a14:shadowObscured xmlns:a14="http://schemas.microsoft.com/office/drawing/2010/main"/>
            </a:ext>
          </a:extLst>
        </p:spPr>
      </p:pic>
      <p:pic>
        <p:nvPicPr>
          <p:cNvPr id="1026" name="Picture 2" descr="Jesus stained glass windows showing His baptism not only commemorate the… | Stained  glass church, Catholic church stained glass, Stained glass windows church">
            <a:extLst>
              <a:ext uri="{FF2B5EF4-FFF2-40B4-BE49-F238E27FC236}">
                <a16:creationId xmlns:a16="http://schemas.microsoft.com/office/drawing/2014/main" id="{310A672C-2E10-4E9D-A933-C53AAD182ACA}"/>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112" t="10196" r="555" b="49539"/>
          <a:stretch/>
        </p:blipFill>
        <p:spPr bwMode="auto">
          <a:xfrm>
            <a:off x="3924300" y="1873537"/>
            <a:ext cx="6743700" cy="27614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9746922"/>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1273</TotalTime>
  <Words>597</Words>
  <Application>Microsoft Office PowerPoint</Application>
  <PresentationFormat>Widescreen</PresentationFormat>
  <Paragraphs>56</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Garamond</vt:lpstr>
      <vt:lpstr>Times New Roman</vt:lpstr>
      <vt:lpstr>Office Theme</vt:lpstr>
      <vt:lpstr>PowerPoint Presentation</vt:lpstr>
      <vt:lpstr>PowerPoint Presentation</vt:lpstr>
      <vt:lpstr>PowerPoint Presentation</vt:lpstr>
      <vt:lpstr>The Synoptic Problem</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Lisa Gunther</cp:lastModifiedBy>
  <cp:revision>93</cp:revision>
  <dcterms:created xsi:type="dcterms:W3CDTF">2019-09-06T14:56:38Z</dcterms:created>
  <dcterms:modified xsi:type="dcterms:W3CDTF">2021-04-16T10:56:08Z</dcterms:modified>
</cp:coreProperties>
</file>