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97" r:id="rId5"/>
    <p:sldId id="299" r:id="rId6"/>
    <p:sldId id="298" r:id="rId7"/>
    <p:sldId id="272" r:id="rId8"/>
    <p:sldId id="273" r:id="rId9"/>
    <p:sldId id="30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6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25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3934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52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85222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780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8259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7178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1878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29229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42268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6653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2A62-F375-41FE-A154-0A2551C1B81C}" type="datetimeFigureOut">
              <a:rPr lang="en-GB" smtClean="0"/>
              <a:t>16/04/2021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777A2-8FDA-4D01-8F20-A07DB84AC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57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42589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18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January 2021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24446" y="4714708"/>
            <a:ext cx="87608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Garamond" panose="02020404030301010803" pitchFamily="18" charset="0"/>
              </a:rPr>
              <a:t>~ “New Year Good News” ~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  <a:endParaRPr lang="en-GB" sz="9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644299" y="1950624"/>
            <a:ext cx="2360295" cy="2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London The Angels And The Lamb Of God On The Stained Glass Stock Photo -  Download Image Now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26000" r="613" b="16196"/>
          <a:stretch/>
        </p:blipFill>
        <p:spPr bwMode="auto">
          <a:xfrm>
            <a:off x="3440408" y="1934440"/>
            <a:ext cx="7647984" cy="26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838199" y="2171261"/>
            <a:ext cx="10461171" cy="414063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3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 smtClean="0">
                <a:latin typeface="Garamond" panose="02020404030301010803" pitchFamily="18" charset="0"/>
              </a:rPr>
              <a:t>This is </a:t>
            </a:r>
            <a:r>
              <a:rPr lang="en-GB" sz="2800" dirty="0">
                <a:latin typeface="Garamond" panose="02020404030301010803" pitchFamily="18" charset="0"/>
              </a:rPr>
              <a:t>a time for LOOKING FORWARD.  We look forward to the Year of St Joseph unfolding; we look forward to the opportunities it will bring us.  We look forward to the next World Youth Day, in Lisbon in 2023.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In this year of Our Lord 2021, will you</a:t>
            </a:r>
          </a:p>
          <a:p>
            <a:pPr algn="ctr"/>
            <a:r>
              <a:rPr lang="en-GB" sz="4400" dirty="0" smtClean="0">
                <a:latin typeface="Garamond" panose="02020404030301010803" pitchFamily="18" charset="0"/>
              </a:rPr>
              <a:t>Come and See?</a:t>
            </a:r>
          </a:p>
          <a:p>
            <a:pPr algn="ctr"/>
            <a:r>
              <a:rPr lang="en-GB" sz="2400" dirty="0">
                <a:latin typeface="Garamond" panose="02020404030301010803" pitchFamily="18" charset="0"/>
              </a:rPr>
              <a:t>When something out of the ordinary grabs our attention, we have to know, don’t we? If we see a crowd of people gathering around something,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400" dirty="0" smtClean="0">
                <a:latin typeface="Garamond" panose="02020404030301010803" pitchFamily="18" charset="0"/>
              </a:rPr>
              <a:t>we </a:t>
            </a:r>
            <a:r>
              <a:rPr lang="en-GB" sz="2400" dirty="0">
                <a:latin typeface="Garamond" panose="02020404030301010803" pitchFamily="18" charset="0"/>
              </a:rPr>
              <a:t>want to know what’s going on. </a:t>
            </a:r>
            <a:endParaRPr lang="en-GB" sz="24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What is our motive for following Jesus?</a:t>
            </a:r>
            <a:endParaRPr lang="en-GB" sz="2800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44100" y="6260689"/>
            <a:ext cx="11201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9944100" y="6235388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838199" y="244172"/>
            <a:ext cx="10461171" cy="1793634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5400" smtClean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Year </a:t>
            </a:r>
            <a:r>
              <a:rPr lang="en-GB" sz="5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Good News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GB" sz="5400" dirty="0">
                <a:effectLst/>
                <a:latin typeface="Garamond" panose="020204040303010108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The Year of St Joseph ~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7143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40300" y="1859184"/>
            <a:ext cx="6799262" cy="3824468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  <a:p>
            <a:pPr marL="0" indent="0" eaLnBrk="1" hangingPunct="1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6207" y="254646"/>
            <a:ext cx="10822530" cy="13226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Preparing for World Youth Day 2023</a:t>
            </a:r>
            <a:endParaRPr lang="en-GB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44100" y="6063737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340043" y="1859184"/>
            <a:ext cx="3422060" cy="42045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1579" y="2294504"/>
            <a:ext cx="742222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“</a:t>
            </a:r>
            <a:r>
              <a:rPr lang="en-GB" sz="3600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We are asked to open our eyes and take a moment to experience fully and with gratitude every one of life’s little gifts</a:t>
            </a:r>
            <a:r>
              <a:rPr lang="en-GB" sz="36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  <a:r>
              <a:rPr lang="en-GB" sz="4000" dirty="0" smtClean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”</a:t>
            </a:r>
          </a:p>
          <a:p>
            <a:pPr algn="r"/>
            <a:endParaRPr lang="en-GB" sz="2000" dirty="0" smtClean="0">
              <a:latin typeface="Garamond" panose="02020404030301010803" pitchFamily="18" charset="0"/>
            </a:endParaRPr>
          </a:p>
          <a:p>
            <a:pPr algn="r"/>
            <a:r>
              <a:rPr lang="en-GB" sz="2000" dirty="0" smtClean="0">
                <a:latin typeface="Garamond" panose="02020404030301010803" pitchFamily="18" charset="0"/>
              </a:rPr>
              <a:t>-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Garamond" panose="02020404030301010803" pitchFamily="18" charset="0"/>
              </a:rPr>
              <a:t>Pope Francis to the young people of the world</a:t>
            </a:r>
            <a:endParaRPr lang="en-GB" sz="2000" dirty="0">
              <a:solidFill>
                <a:schemeClr val="accent1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5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0338" y="915989"/>
            <a:ext cx="6799262" cy="1303337"/>
          </a:xfrm>
        </p:spPr>
        <p:txBody>
          <a:bodyPr/>
          <a:lstStyle/>
          <a:p>
            <a:pPr eaLnBrk="1" hangingPunct="1"/>
            <a:r>
              <a:rPr lang="en-GB" altLang="en-US" smtClean="0">
                <a:ln>
                  <a:noFill/>
                </a:ln>
              </a:rPr>
              <a:t>The Synoptic Problem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2960" y="2414916"/>
            <a:ext cx="9890396" cy="38168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3143" y="415926"/>
            <a:ext cx="10835593" cy="1591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In Sunday’s Gospel Reading  …</a:t>
            </a:r>
            <a:endParaRPr lang="en-GB" sz="60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1158" y="2719389"/>
            <a:ext cx="646922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600" b="1" dirty="0" smtClean="0">
                <a:latin typeface="Garamond" panose="02020404030301010803" pitchFamily="18" charset="0"/>
              </a:rPr>
              <a:t>17th </a:t>
            </a:r>
            <a:r>
              <a:rPr lang="en-GB" sz="2600" b="1" dirty="0">
                <a:latin typeface="Garamond" panose="02020404030301010803" pitchFamily="18" charset="0"/>
              </a:rPr>
              <a:t>January 2021</a:t>
            </a:r>
            <a:r>
              <a:rPr lang="en-GB" sz="2600" dirty="0">
                <a:latin typeface="Garamond" panose="02020404030301010803" pitchFamily="18" charset="0"/>
              </a:rPr>
              <a:t> :</a:t>
            </a:r>
            <a:r>
              <a:rPr lang="en-GB" dirty="0">
                <a:latin typeface="Garamond" panose="02020404030301010803" pitchFamily="18" charset="0"/>
              </a:rPr>
              <a:t>                                                          </a:t>
            </a:r>
            <a:r>
              <a:rPr lang="en-GB" sz="2400" dirty="0">
                <a:latin typeface="Garamond" panose="02020404030301010803" pitchFamily="18" charset="0"/>
              </a:rPr>
              <a:t>The </a:t>
            </a:r>
            <a:r>
              <a:rPr lang="en-GB" sz="2400" dirty="0" smtClean="0">
                <a:latin typeface="Garamond" panose="02020404030301010803" pitchFamily="18" charset="0"/>
              </a:rPr>
              <a:t>2</a:t>
            </a:r>
            <a:r>
              <a:rPr lang="en-GB" sz="2400" baseline="30000" dirty="0" smtClean="0">
                <a:latin typeface="Garamond" panose="02020404030301010803" pitchFamily="18" charset="0"/>
              </a:rPr>
              <a:t>nd</a:t>
            </a:r>
            <a:r>
              <a:rPr lang="en-GB" sz="2400" dirty="0" smtClean="0">
                <a:latin typeface="Garamond" panose="02020404030301010803" pitchFamily="18" charset="0"/>
              </a:rPr>
              <a:t> Sunday of the Year</a:t>
            </a:r>
            <a:r>
              <a:rPr lang="en-GB" sz="2800" dirty="0" smtClean="0">
                <a:latin typeface="Garamond" panose="02020404030301010803" pitchFamily="18" charset="0"/>
              </a:rPr>
              <a:t>:</a:t>
            </a:r>
          </a:p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Andrew said to Peter</a:t>
            </a:r>
            <a:endParaRPr lang="en-GB" sz="2400" dirty="0">
              <a:latin typeface="Garamond" panose="02020404030301010803" pitchFamily="18" charset="0"/>
            </a:endParaRPr>
          </a:p>
          <a:p>
            <a:pPr algn="ctr"/>
            <a:r>
              <a:rPr lang="en-GB" sz="5400" dirty="0">
                <a:latin typeface="Garamond" panose="02020404030301010803" pitchFamily="18" charset="0"/>
              </a:rPr>
              <a:t>“We have </a:t>
            </a:r>
            <a:r>
              <a:rPr lang="en-GB" sz="5400" dirty="0" smtClean="0">
                <a:latin typeface="Garamond" panose="02020404030301010803" pitchFamily="18" charset="0"/>
              </a:rPr>
              <a:t>found       the Messiah.”</a:t>
            </a:r>
            <a:endParaRPr lang="en-GB" altLang="en-US" sz="54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303" y="2302362"/>
            <a:ext cx="2758417" cy="3502752"/>
          </a:xfrm>
          <a:prstGeom prst="rect">
            <a:avLst/>
          </a:prstGeom>
        </p:spPr>
      </p:pic>
      <p:pic>
        <p:nvPicPr>
          <p:cNvPr id="1026" name="Picture 2" descr="https://catholictruth.net/CTNet_RC/images/20161130/pic_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2" y="2172655"/>
            <a:ext cx="2929036" cy="456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881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5655" y="3716338"/>
            <a:ext cx="10991577" cy="273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2698" y="1990404"/>
            <a:ext cx="11517493" cy="8463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endParaRPr lang="en-GB" sz="3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Come and See. </a:t>
            </a:r>
          </a:p>
          <a:p>
            <a:pPr algn="ctr"/>
            <a:endParaRPr lang="en-GB" sz="300" dirty="0">
              <a:latin typeface="Garamond" panose="02020404030301010803" pitchFamily="18" charset="0"/>
            </a:endParaRPr>
          </a:p>
          <a:p>
            <a:pPr algn="ctr"/>
            <a:endParaRPr lang="en-GB" sz="300" dirty="0">
              <a:latin typeface="Garamond" panose="020204040303010108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72056" y="454523"/>
            <a:ext cx="6286219" cy="1278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72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</a:t>
            </a:r>
            <a:endParaRPr lang="en-GB" sz="72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2699" y="3401878"/>
            <a:ext cx="115174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rgbClr val="666666"/>
                </a:solidFill>
                <a:latin typeface="Garamond" panose="02020404030301010803" pitchFamily="18" charset="0"/>
              </a:rPr>
              <a:t>We need to find God, and he cannot be found in noise and restlessness. God is the friend of silence. See how nature – trees, flowers, grass – grows in silence; see the stars, the moon and the sun, how they move in silence… We need silence to be able to touch souls.</a:t>
            </a:r>
          </a:p>
          <a:p>
            <a:pPr algn="r"/>
            <a:r>
              <a:rPr lang="en-GB" sz="3200" i="1" dirty="0" smtClean="0">
                <a:solidFill>
                  <a:srgbClr val="666666"/>
                </a:solidFill>
                <a:latin typeface="Garamond" panose="02020404030301010803" pitchFamily="18" charset="0"/>
              </a:rPr>
              <a:t>- Mother </a:t>
            </a:r>
            <a:r>
              <a:rPr lang="en-GB" sz="3200" i="1" dirty="0">
                <a:solidFill>
                  <a:srgbClr val="666666"/>
                </a:solidFill>
                <a:latin typeface="Garamond" panose="02020404030301010803" pitchFamily="18" charset="0"/>
              </a:rPr>
              <a:t>Teresa</a:t>
            </a:r>
            <a:endParaRPr lang="en-GB" sz="3200" b="0" i="1" dirty="0">
              <a:solidFill>
                <a:srgbClr val="666666"/>
              </a:solidFill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831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2960" y="2414916"/>
            <a:ext cx="9890396" cy="38168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5655" y="3716338"/>
            <a:ext cx="10991577" cy="2738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772056" y="454523"/>
            <a:ext cx="6286219" cy="12785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72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Reflect</a:t>
            </a:r>
            <a:endParaRPr lang="en-GB" sz="72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8" y="1990404"/>
            <a:ext cx="9387086" cy="4583106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7262949" y="1990404"/>
            <a:ext cx="4607242" cy="8463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endParaRPr lang="en-GB" sz="300" dirty="0" smtClean="0">
              <a:latin typeface="Garamond" panose="02020404030301010803" pitchFamily="18" charset="0"/>
            </a:endParaRPr>
          </a:p>
          <a:p>
            <a:pPr algn="ctr"/>
            <a:r>
              <a:rPr lang="en-GB" sz="4000" dirty="0" smtClean="0">
                <a:latin typeface="Garamond" panose="02020404030301010803" pitchFamily="18" charset="0"/>
              </a:rPr>
              <a:t>Come and See </a:t>
            </a:r>
          </a:p>
          <a:p>
            <a:pPr algn="ctr"/>
            <a:endParaRPr lang="en-GB" sz="300" dirty="0">
              <a:latin typeface="Garamond" panose="02020404030301010803" pitchFamily="18" charset="0"/>
            </a:endParaRPr>
          </a:p>
          <a:p>
            <a:pPr algn="ctr"/>
            <a:endParaRPr lang="en-GB" sz="3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12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106007" y="180481"/>
            <a:ext cx="6633555" cy="2700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St Margaret of Hungary                  </a:t>
            </a:r>
          </a:p>
          <a:p>
            <a:pPr algn="ctr"/>
            <a:endParaRPr lang="en-GB" altLang="en-US" sz="700" dirty="0" smtClean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Feast day :</a:t>
            </a:r>
          </a:p>
          <a:p>
            <a:pPr algn="ctr"/>
            <a:endParaRPr lang="en-GB" altLang="en-US" sz="400" dirty="0" smtClean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endParaRPr lang="en-GB" altLang="en-US" sz="400" dirty="0" smtClean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pPr algn="ctr"/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18</a:t>
            </a:r>
            <a:r>
              <a:rPr lang="en-GB" altLang="en-US" sz="66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altLang="en-US" sz="6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January </a:t>
            </a:r>
            <a:endParaRPr lang="en-GB" sz="6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700791" y="5934100"/>
            <a:ext cx="4201907" cy="7443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altLang="en-US" dirty="0" smtClean="0">
              <a:latin typeface="Garamond" panose="020204040303010108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9787" y="3100493"/>
            <a:ext cx="66459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900" dirty="0" smtClean="0">
                <a:latin typeface="Garamond" panose="02020404030301010803" pitchFamily="18" charset="0"/>
              </a:rPr>
              <a:t>From </a:t>
            </a:r>
            <a:r>
              <a:rPr lang="en-GB" sz="1900" dirty="0">
                <a:latin typeface="Garamond" panose="02020404030301010803" pitchFamily="18" charset="0"/>
              </a:rPr>
              <a:t>a young </a:t>
            </a:r>
            <a:r>
              <a:rPr lang="en-GB" sz="1900" dirty="0" smtClean="0">
                <a:latin typeface="Garamond" panose="02020404030301010803" pitchFamily="18" charset="0"/>
              </a:rPr>
              <a:t>age, St</a:t>
            </a:r>
            <a:r>
              <a:rPr lang="en-GB" sz="1900" dirty="0">
                <a:latin typeface="Garamond" panose="02020404030301010803" pitchFamily="18" charset="0"/>
              </a:rPr>
              <a:t>. Margaret </a:t>
            </a:r>
            <a:r>
              <a:rPr lang="en-GB" sz="1900" dirty="0" smtClean="0">
                <a:latin typeface="Garamond" panose="02020404030301010803" pitchFamily="18" charset="0"/>
              </a:rPr>
              <a:t>was called by God to </a:t>
            </a:r>
            <a:r>
              <a:rPr lang="en-GB" sz="1900" dirty="0">
                <a:latin typeface="Garamond" panose="02020404030301010803" pitchFamily="18" charset="0"/>
              </a:rPr>
              <a:t>serve </a:t>
            </a:r>
            <a:r>
              <a:rPr lang="en-GB" sz="1900" dirty="0" smtClean="0">
                <a:latin typeface="Garamond" panose="02020404030301010803" pitchFamily="18" charset="0"/>
              </a:rPr>
              <a:t>in </a:t>
            </a:r>
            <a:r>
              <a:rPr lang="en-GB" sz="1900" dirty="0">
                <a:latin typeface="Garamond" panose="02020404030301010803" pitchFamily="18" charset="0"/>
              </a:rPr>
              <a:t>the religious life. </a:t>
            </a:r>
            <a:r>
              <a:rPr lang="en-GB" sz="1900" dirty="0" smtClean="0">
                <a:latin typeface="Garamond" panose="02020404030301010803" pitchFamily="18" charset="0"/>
              </a:rPr>
              <a:t> Though </a:t>
            </a:r>
            <a:r>
              <a:rPr lang="en-GB" sz="1900" dirty="0">
                <a:latin typeface="Garamond" panose="02020404030301010803" pitchFamily="18" charset="0"/>
              </a:rPr>
              <a:t>she was born a princess, she refused to </a:t>
            </a:r>
            <a:r>
              <a:rPr lang="en-GB" sz="1900" dirty="0" smtClean="0">
                <a:latin typeface="Garamond" panose="02020404030301010803" pitchFamily="18" charset="0"/>
              </a:rPr>
              <a:t>marry; as </a:t>
            </a:r>
            <a:r>
              <a:rPr lang="en-GB" sz="1900" dirty="0">
                <a:latin typeface="Garamond" panose="02020404030301010803" pitchFamily="18" charset="0"/>
              </a:rPr>
              <a:t>a pretty child who grew into a beautiful woman, she sought to counter the temptation to vanity by neglecting her appearance and concentrating on the poor. </a:t>
            </a:r>
            <a:endParaRPr lang="en-GB" sz="1900" dirty="0" smtClean="0">
              <a:latin typeface="Garamond" panose="02020404030301010803" pitchFamily="18" charset="0"/>
            </a:endParaRPr>
          </a:p>
          <a:p>
            <a:pPr algn="just"/>
            <a:r>
              <a:rPr lang="en-GB" sz="1900" dirty="0" smtClean="0">
                <a:latin typeface="Garamond" panose="02020404030301010803" pitchFamily="18" charset="0"/>
              </a:rPr>
              <a:t>She was </a:t>
            </a:r>
            <a:r>
              <a:rPr lang="en-GB" sz="1900" dirty="0">
                <a:latin typeface="Garamond" panose="02020404030301010803" pitchFamily="18" charset="0"/>
              </a:rPr>
              <a:t>born </a:t>
            </a:r>
            <a:r>
              <a:rPr lang="en-GB" sz="1900" dirty="0" smtClean="0">
                <a:latin typeface="Garamond" panose="02020404030301010803" pitchFamily="18" charset="0"/>
              </a:rPr>
              <a:t>noble but </a:t>
            </a:r>
            <a:r>
              <a:rPr lang="en-GB" sz="1900" dirty="0">
                <a:latin typeface="Garamond" panose="02020404030301010803" pitchFamily="18" charset="0"/>
              </a:rPr>
              <a:t>she took on the most </a:t>
            </a:r>
            <a:r>
              <a:rPr lang="en-GB" sz="1900" dirty="0" smtClean="0">
                <a:latin typeface="Garamond" panose="02020404030301010803" pitchFamily="18" charset="0"/>
              </a:rPr>
              <a:t>lowly </a:t>
            </a:r>
            <a:r>
              <a:rPr lang="en-GB" sz="1900" dirty="0">
                <a:latin typeface="Garamond" panose="02020404030301010803" pitchFamily="18" charset="0"/>
              </a:rPr>
              <a:t>tasks in the convent. </a:t>
            </a:r>
            <a:r>
              <a:rPr lang="en-GB" sz="1900" dirty="0" smtClean="0">
                <a:latin typeface="Garamond" panose="02020404030301010803" pitchFamily="18" charset="0"/>
              </a:rPr>
              <a:t>She </a:t>
            </a:r>
            <a:r>
              <a:rPr lang="en-GB" sz="1900" dirty="0">
                <a:latin typeface="Garamond" panose="02020404030301010803" pitchFamily="18" charset="0"/>
              </a:rPr>
              <a:t>was considered a Saint even while she lived, and after her death at the young age of twenty-eight, many miracles were attributed to her intercession.</a:t>
            </a:r>
          </a:p>
        </p:txBody>
      </p:sp>
      <p:pic>
        <p:nvPicPr>
          <p:cNvPr id="2050" name="Picture 2" descr="Saint Margaret of Hungary | The Order of Preachers, Independ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9" y="231242"/>
            <a:ext cx="4544370" cy="55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235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2960" y="2414916"/>
            <a:ext cx="9890396" cy="381689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en-US" sz="40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44100" y="6050290"/>
            <a:ext cx="1544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chemeClr val="accent1">
                    <a:lumMod val="50000"/>
                  </a:schemeClr>
                </a:solidFill>
              </a:rPr>
              <a:t>BDES</a:t>
            </a:r>
            <a:endParaRPr lang="en-GB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037" y="5854700"/>
            <a:ext cx="771525" cy="914400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973138" y="365125"/>
            <a:ext cx="10515599" cy="769441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/>
            <a:r>
              <a:rPr lang="en-GB" sz="4400" dirty="0" smtClean="0">
                <a:latin typeface="Garamond" panose="02020404030301010803" pitchFamily="18" charset="0"/>
              </a:rPr>
              <a:t>Will you ‘Come and See’?</a:t>
            </a:r>
            <a:endParaRPr lang="en-GB" sz="44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90" t="17054" r="75166" b="72053"/>
          <a:stretch/>
        </p:blipFill>
        <p:spPr>
          <a:xfrm>
            <a:off x="296274" y="5515065"/>
            <a:ext cx="1436914" cy="796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3092" t="17387" r="55990" b="70803"/>
          <a:stretch/>
        </p:blipFill>
        <p:spPr>
          <a:xfrm>
            <a:off x="1854624" y="5368756"/>
            <a:ext cx="1420625" cy="8639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3818" t="13756" r="72613" b="65089"/>
          <a:stretch/>
        </p:blipFill>
        <p:spPr>
          <a:xfrm>
            <a:off x="3428141" y="4855118"/>
            <a:ext cx="3066560" cy="1547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782" y="4361739"/>
            <a:ext cx="2306652" cy="2306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050" y="4867566"/>
            <a:ext cx="2057400" cy="1314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1" y="1299413"/>
            <a:ext cx="1051559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 smtClean="0">
                <a:solidFill>
                  <a:srgbClr val="666666"/>
                </a:solidFill>
                <a:latin typeface="Garamond" panose="02020404030301010803" pitchFamily="18" charset="0"/>
              </a:rPr>
              <a:t>The start of John’s gospel  </a:t>
            </a:r>
            <a:r>
              <a:rPr lang="en-GB" sz="2800" dirty="0">
                <a:solidFill>
                  <a:srgbClr val="666666"/>
                </a:solidFill>
                <a:latin typeface="Garamond" panose="02020404030301010803" pitchFamily="18" charset="0"/>
              </a:rPr>
              <a:t>gives us a glimpse of the enormous depths of silence that </a:t>
            </a:r>
            <a:r>
              <a:rPr lang="en-GB" sz="2800" dirty="0" smtClean="0">
                <a:solidFill>
                  <a:srgbClr val="666666"/>
                </a:solidFill>
                <a:latin typeface="Garamond" panose="02020404030301010803" pitchFamily="18" charset="0"/>
              </a:rPr>
              <a:t>lies </a:t>
            </a:r>
            <a:r>
              <a:rPr lang="en-GB" sz="2800" dirty="0">
                <a:solidFill>
                  <a:srgbClr val="666666"/>
                </a:solidFill>
                <a:latin typeface="Garamond" panose="02020404030301010803" pitchFamily="18" charset="0"/>
              </a:rPr>
              <a:t>behind all that Jesus does. </a:t>
            </a:r>
            <a:r>
              <a:rPr lang="en-GB" sz="2800" dirty="0" smtClean="0">
                <a:solidFill>
                  <a:srgbClr val="666666"/>
                </a:solidFill>
                <a:latin typeface="Garamond" panose="02020404030301010803" pitchFamily="18" charset="0"/>
              </a:rPr>
              <a:t>Even </a:t>
            </a:r>
            <a:r>
              <a:rPr lang="en-GB" sz="2800" dirty="0">
                <a:solidFill>
                  <a:srgbClr val="666666"/>
                </a:solidFill>
                <a:latin typeface="Garamond" panose="02020404030301010803" pitchFamily="18" charset="0"/>
              </a:rPr>
              <a:t>his silence speaks powerfully of a life </a:t>
            </a:r>
            <a:r>
              <a:rPr lang="en-GB" sz="2800" dirty="0" smtClean="0">
                <a:solidFill>
                  <a:srgbClr val="666666"/>
                </a:solidFill>
                <a:latin typeface="Garamond" panose="02020404030301010803" pitchFamily="18" charset="0"/>
              </a:rPr>
              <a:t>centred </a:t>
            </a:r>
            <a:r>
              <a:rPr lang="en-GB" sz="2800" dirty="0">
                <a:solidFill>
                  <a:srgbClr val="666666"/>
                </a:solidFill>
                <a:latin typeface="Garamond" panose="02020404030301010803" pitchFamily="18" charset="0"/>
              </a:rPr>
              <a:t>in God.</a:t>
            </a:r>
          </a:p>
          <a:p>
            <a:pPr algn="just"/>
            <a:r>
              <a:rPr lang="en-GB" sz="2800" dirty="0" smtClean="0">
                <a:solidFill>
                  <a:srgbClr val="666666"/>
                </a:solidFill>
                <a:latin typeface="Garamond" panose="02020404030301010803" pitchFamily="18" charset="0"/>
              </a:rPr>
              <a:t>The </a:t>
            </a:r>
            <a:r>
              <a:rPr lang="en-GB" sz="2800" dirty="0">
                <a:solidFill>
                  <a:srgbClr val="666666"/>
                </a:solidFill>
                <a:latin typeface="Garamond" panose="02020404030301010803" pitchFamily="18" charset="0"/>
              </a:rPr>
              <a:t>crucial issue in discipleship is </a:t>
            </a:r>
            <a:r>
              <a:rPr lang="en-GB" sz="2800" dirty="0" smtClean="0">
                <a:solidFill>
                  <a:srgbClr val="666666"/>
                </a:solidFill>
                <a:latin typeface="Garamond" panose="02020404030301010803" pitchFamily="18" charset="0"/>
              </a:rPr>
              <a:t>whether </a:t>
            </a:r>
            <a:r>
              <a:rPr lang="en-GB" sz="2800" dirty="0">
                <a:solidFill>
                  <a:srgbClr val="666666"/>
                </a:solidFill>
                <a:latin typeface="Garamond" panose="02020404030301010803" pitchFamily="18" charset="0"/>
              </a:rPr>
              <a:t>we desire to </a:t>
            </a:r>
            <a:r>
              <a:rPr lang="en-GB" sz="2800" b="1" dirty="0">
                <a:solidFill>
                  <a:srgbClr val="666666"/>
                </a:solidFill>
                <a:latin typeface="Garamond" panose="02020404030301010803" pitchFamily="18" charset="0"/>
              </a:rPr>
              <a:t>come and </a:t>
            </a:r>
            <a:r>
              <a:rPr lang="en-GB" sz="2800" b="1" dirty="0" smtClean="0">
                <a:solidFill>
                  <a:srgbClr val="666666"/>
                </a:solidFill>
                <a:latin typeface="Garamond" panose="02020404030301010803" pitchFamily="18" charset="0"/>
              </a:rPr>
              <a:t>see</a:t>
            </a:r>
            <a:r>
              <a:rPr lang="en-GB" sz="2800" dirty="0">
                <a:solidFill>
                  <a:srgbClr val="666666"/>
                </a:solidFill>
                <a:latin typeface="Garamond" panose="02020404030301010803" pitchFamily="18" charset="0"/>
              </a:rPr>
              <a:t>,</a:t>
            </a:r>
            <a:r>
              <a:rPr lang="en-GB" sz="2800" b="1" dirty="0" smtClean="0">
                <a:solidFill>
                  <a:srgbClr val="666666"/>
                </a:solidFill>
                <a:latin typeface="Garamond" panose="02020404030301010803" pitchFamily="18" charset="0"/>
              </a:rPr>
              <a:t> </a:t>
            </a:r>
            <a:r>
              <a:rPr lang="en-GB" sz="2800" dirty="0">
                <a:solidFill>
                  <a:srgbClr val="666666"/>
                </a:solidFill>
                <a:latin typeface="Garamond" panose="02020404030301010803" pitchFamily="18" charset="0"/>
              </a:rPr>
              <a:t>and then </a:t>
            </a:r>
            <a:r>
              <a:rPr lang="en-GB" sz="2800" dirty="0" smtClean="0">
                <a:solidFill>
                  <a:srgbClr val="666666"/>
                </a:solidFill>
                <a:latin typeface="Garamond" panose="02020404030301010803" pitchFamily="18" charset="0"/>
              </a:rPr>
              <a:t>live </a:t>
            </a:r>
            <a:r>
              <a:rPr lang="en-GB" sz="2800" dirty="0">
                <a:solidFill>
                  <a:srgbClr val="666666"/>
                </a:solidFill>
                <a:latin typeface="Garamond" panose="02020404030301010803" pitchFamily="18" charset="0"/>
              </a:rPr>
              <a:t>in the </a:t>
            </a:r>
            <a:r>
              <a:rPr lang="en-GB" sz="2800" dirty="0" smtClean="0">
                <a:solidFill>
                  <a:srgbClr val="666666"/>
                </a:solidFill>
                <a:latin typeface="Garamond" panose="02020404030301010803" pitchFamily="18" charset="0"/>
              </a:rPr>
              <a:t>presence of God, </a:t>
            </a:r>
            <a:r>
              <a:rPr lang="en-GB" sz="2800" dirty="0">
                <a:solidFill>
                  <a:srgbClr val="666666"/>
                </a:solidFill>
                <a:latin typeface="Garamond" panose="02020404030301010803" pitchFamily="18" charset="0"/>
              </a:rPr>
              <a:t>the only source of eternal life and growth in grace and truth</a:t>
            </a:r>
            <a:r>
              <a:rPr lang="en-GB" sz="2800" dirty="0" smtClean="0">
                <a:solidFill>
                  <a:srgbClr val="666666"/>
                </a:solidFill>
                <a:latin typeface="Garamond" panose="02020404030301010803" pitchFamily="18" charset="0"/>
              </a:rPr>
              <a:t>. </a:t>
            </a:r>
          </a:p>
          <a:p>
            <a:pPr algn="just"/>
            <a:r>
              <a:rPr lang="en-GB" sz="2800" b="0" i="0" dirty="0" smtClean="0">
                <a:solidFill>
                  <a:srgbClr val="666666"/>
                </a:solidFill>
                <a:effectLst/>
                <a:latin typeface="Garamond" panose="02020404030301010803" pitchFamily="18" charset="0"/>
              </a:rPr>
              <a:t>How will you find opportunities during 2021 to be silent, to listen to God’s plan for you in a world that is very busy and very noisy?</a:t>
            </a:r>
          </a:p>
          <a:p>
            <a:endParaRPr lang="en-GB" b="0" i="0" dirty="0">
              <a:solidFill>
                <a:srgbClr val="666666"/>
              </a:solidFill>
              <a:effectLst/>
              <a:latin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4087695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42589"/>
            <a:ext cx="9144000" cy="1655762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Monday 18</a:t>
            </a:r>
            <a:r>
              <a:rPr lang="en-GB" sz="2800" baseline="300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th</a:t>
            </a:r>
            <a:r>
              <a:rPr lang="en-GB" sz="28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 January 2021</a:t>
            </a:r>
            <a:endParaRPr lang="en-GB" sz="28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37" y="5816600"/>
            <a:ext cx="771525" cy="91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64400" y="6089134"/>
            <a:ext cx="446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Brentwood Diocese Education Service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24446" y="4714708"/>
            <a:ext cx="876082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>
                <a:latin typeface="Garamond" panose="02020404030301010803" pitchFamily="18" charset="0"/>
              </a:rPr>
              <a:t>~ “New Year Good News” ~</a:t>
            </a:r>
            <a:endParaRPr lang="en-GB" sz="4400" dirty="0">
              <a:latin typeface="Garamond" panose="02020404030301010803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0" y="249839"/>
            <a:ext cx="9144000" cy="14661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600" dirty="0" smtClean="0">
                <a:solidFill>
                  <a:schemeClr val="accent4">
                    <a:lumMod val="75000"/>
                  </a:schemeClr>
                </a:solidFill>
                <a:latin typeface="Garamond" panose="02020404030301010803" pitchFamily="18" charset="0"/>
              </a:rPr>
              <a:t>Looking Forward</a:t>
            </a:r>
            <a:endParaRPr lang="en-GB" sz="9600" dirty="0">
              <a:solidFill>
                <a:schemeClr val="accent4">
                  <a:lumMod val="75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Picture 7" descr="World Youth Day Lisbon 2023 unveils Marian logo | Angelus New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0" t="2314" r="22249" b="2792"/>
          <a:stretch/>
        </p:blipFill>
        <p:spPr bwMode="auto">
          <a:xfrm>
            <a:off x="644299" y="1950624"/>
            <a:ext cx="2360295" cy="2402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London The Angels And The Lamb Of God On The Stained Glass Stock Photo -  Download Image Now - i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26000" r="613" b="16196"/>
          <a:stretch/>
        </p:blipFill>
        <p:spPr bwMode="auto">
          <a:xfrm>
            <a:off x="3440408" y="1934440"/>
            <a:ext cx="7647984" cy="26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939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530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Garamond</vt:lpstr>
      <vt:lpstr>Merriweather</vt:lpstr>
      <vt:lpstr>Times New Roman</vt:lpstr>
      <vt:lpstr>Office Theme</vt:lpstr>
      <vt:lpstr>PowerPoint Presentation</vt:lpstr>
      <vt:lpstr>PowerPoint Presentation</vt:lpstr>
      <vt:lpstr>PowerPoint Presentation</vt:lpstr>
      <vt:lpstr>The Synoptic Problem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Brentwood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Sophie Russell</dc:creator>
  <cp:lastModifiedBy>Lisa Gunther</cp:lastModifiedBy>
  <cp:revision>93</cp:revision>
  <dcterms:created xsi:type="dcterms:W3CDTF">2019-09-06T14:56:38Z</dcterms:created>
  <dcterms:modified xsi:type="dcterms:W3CDTF">2021-04-16T10:57:43Z</dcterms:modified>
</cp:coreProperties>
</file>