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300" r:id="rId4"/>
    <p:sldId id="258" r:id="rId5"/>
    <p:sldId id="297" r:id="rId6"/>
    <p:sldId id="294" r:id="rId7"/>
    <p:sldId id="272" r:id="rId8"/>
    <p:sldId id="273" r:id="rId9"/>
    <p:sldId id="30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2" d="100"/>
          <a:sy n="62" d="100"/>
        </p:scale>
        <p:origin x="84" y="10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25</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a:t>
            </a:r>
            <a:r>
              <a:rPr lang="en-GB" sz="2800" dirty="0">
                <a:solidFill>
                  <a:schemeClr val="accent4">
                    <a:lumMod val="75000"/>
                  </a:schemeClr>
                </a:solidFill>
                <a:latin typeface="Garamond" panose="02020404030301010803" pitchFamily="18" charset="0"/>
              </a:rPr>
              <a:t>January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644299" y="1950624"/>
            <a:ext cx="2360295" cy="2402205"/>
          </a:xfrm>
          <a:prstGeom prst="rect">
            <a:avLst/>
          </a:prstGeom>
          <a:noFill/>
          <a:ln>
            <a:noFill/>
          </a:ln>
          <a:extLst>
            <a:ext uri="{53640926-AAD7-44D8-BBD7-CCE9431645EC}">
              <a14:shadowObscured xmlns:a14="http://schemas.microsoft.com/office/drawing/2010/main"/>
            </a:ext>
          </a:extLst>
        </p:spPr>
      </p:pic>
      <p:pic>
        <p:nvPicPr>
          <p:cNvPr id="2" name="Picture 2" descr="Ghirlandaio, Domenico - Calling of the Apostles - 1481.jpg"/>
          <p:cNvPicPr>
            <a:picLocks noChangeAspect="1" noChangeArrowheads="1"/>
          </p:cNvPicPr>
          <p:nvPr/>
        </p:nvPicPr>
        <p:blipFill rotWithShape="1">
          <a:blip r:embed="rId4">
            <a:extLst>
              <a:ext uri="{28A0092B-C50C-407E-A947-70E740481C1C}">
                <a14:useLocalDpi xmlns:a14="http://schemas.microsoft.com/office/drawing/2010/main" val="0"/>
              </a:ext>
            </a:extLst>
          </a:blip>
          <a:srcRect l="17061" t="48490" r="1"/>
          <a:stretch/>
        </p:blipFill>
        <p:spPr bwMode="auto">
          <a:xfrm>
            <a:off x="3512661" y="1851224"/>
            <a:ext cx="7503477" cy="28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9" y="2171261"/>
            <a:ext cx="10461171" cy="4458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2600" dirty="0">
                <a:latin typeface="Garamond" panose="02020404030301010803" pitchFamily="18" charset="0"/>
              </a:rPr>
              <a:t>A New Year </a:t>
            </a:r>
            <a:r>
              <a:rPr lang="en-GB" sz="2600" dirty="0" smtClean="0">
                <a:latin typeface="Garamond" panose="02020404030301010803" pitchFamily="18" charset="0"/>
              </a:rPr>
              <a:t>: a way forward.  2021, the Year </a:t>
            </a:r>
            <a:r>
              <a:rPr lang="en-GB" sz="2600" dirty="0">
                <a:latin typeface="Garamond" panose="02020404030301010803" pitchFamily="18" charset="0"/>
              </a:rPr>
              <a:t>of St </a:t>
            </a:r>
            <a:r>
              <a:rPr lang="en-GB" sz="2600" dirty="0" smtClean="0">
                <a:latin typeface="Garamond" panose="02020404030301010803" pitchFamily="18" charset="0"/>
              </a:rPr>
              <a:t>Joseph.  A new opportunity to look for and appreciate Good News. Maybe make plans to travel, to meet people again – maybe to the next </a:t>
            </a:r>
            <a:r>
              <a:rPr lang="en-GB" sz="2600" dirty="0">
                <a:latin typeface="Garamond" panose="02020404030301010803" pitchFamily="18" charset="0"/>
              </a:rPr>
              <a:t>World Youth Day, in Lisbon in </a:t>
            </a:r>
            <a:r>
              <a:rPr lang="en-GB" sz="2600" dirty="0" smtClean="0">
                <a:latin typeface="Garamond" panose="02020404030301010803" pitchFamily="18" charset="0"/>
              </a:rPr>
              <a:t>2023?</a:t>
            </a:r>
            <a:endParaRPr lang="en-GB" sz="2600" dirty="0">
              <a:latin typeface="Garamond" panose="02020404030301010803" pitchFamily="18" charset="0"/>
            </a:endParaRPr>
          </a:p>
          <a:p>
            <a:r>
              <a:rPr lang="en-GB" sz="2600" dirty="0">
                <a:solidFill>
                  <a:srgbClr val="FF0000"/>
                </a:solidFill>
                <a:latin typeface="Garamond" panose="02020404030301010803" pitchFamily="18" charset="0"/>
              </a:rPr>
              <a:t>          </a:t>
            </a:r>
            <a:r>
              <a:rPr lang="en-GB" sz="2800" dirty="0" smtClean="0">
                <a:latin typeface="Garamond" panose="02020404030301010803" pitchFamily="18" charset="0"/>
              </a:rPr>
              <a:t>In a year where we feel we need good news, we have it already, so :  </a:t>
            </a:r>
            <a:endParaRPr lang="en-GB" sz="2800" dirty="0">
              <a:latin typeface="Garamond" panose="02020404030301010803" pitchFamily="18" charset="0"/>
            </a:endParaRPr>
          </a:p>
          <a:p>
            <a:pPr algn="ctr"/>
            <a:r>
              <a:rPr lang="en-GB" sz="4400" dirty="0" smtClean="0">
                <a:latin typeface="Garamond" panose="02020404030301010803" pitchFamily="18" charset="0"/>
              </a:rPr>
              <a:t>Believe in the Good News!</a:t>
            </a:r>
            <a:endParaRPr lang="en-GB" sz="4400" dirty="0">
              <a:latin typeface="Garamond" panose="02020404030301010803" pitchFamily="18" charset="0"/>
            </a:endParaRPr>
          </a:p>
          <a:p>
            <a:pPr algn="ctr"/>
            <a:r>
              <a:rPr lang="en-GB" sz="2600" dirty="0" smtClean="0">
                <a:latin typeface="Garamond" panose="02020404030301010803" pitchFamily="18" charset="0"/>
              </a:rPr>
              <a:t>Jesus began his mission coming straight out of the desert with a new message : “Repent and believe in the Good News!”</a:t>
            </a:r>
            <a:endParaRPr lang="en-GB" sz="2600" dirty="0">
              <a:latin typeface="Garamond" panose="02020404030301010803" pitchFamily="18" charset="0"/>
            </a:endParaRPr>
          </a:p>
          <a:p>
            <a:pPr algn="ctr"/>
            <a:r>
              <a:rPr lang="en-GB" sz="2600" dirty="0" smtClean="0">
                <a:latin typeface="Garamond" panose="02020404030301010803" pitchFamily="18" charset="0"/>
              </a:rPr>
              <a:t>Turn away from things which hold you back and hurt and harm :</a:t>
            </a:r>
            <a:endParaRPr lang="en-GB" sz="2600" dirty="0">
              <a:latin typeface="Garamond" panose="02020404030301010803" pitchFamily="18" charset="0"/>
            </a:endParaRPr>
          </a:p>
          <a:p>
            <a:pPr algn="ctr"/>
            <a:r>
              <a:rPr lang="en-GB" sz="2600" dirty="0" smtClean="0">
                <a:latin typeface="Garamond" panose="02020404030301010803" pitchFamily="18" charset="0"/>
              </a:rPr>
              <a:t>Believe in the Gospel! Live the Gospel! Tell others about the Gospel!</a:t>
            </a:r>
          </a:p>
          <a:p>
            <a:pPr algn="ctr"/>
            <a:r>
              <a:rPr lang="en-GB" sz="2600" dirty="0" smtClean="0">
                <a:latin typeface="Garamond" panose="02020404030301010803" pitchFamily="18" charset="0"/>
              </a:rPr>
              <a:t>The Gospel is the Good News!</a:t>
            </a:r>
            <a:endParaRPr lang="en-GB" sz="2600" dirty="0">
              <a:latin typeface="Garamond" panose="02020404030301010803" pitchFamily="18" charset="0"/>
            </a:endParaRPr>
          </a:p>
        </p:txBody>
      </p:sp>
      <p:sp>
        <p:nvSpPr>
          <p:cNvPr id="4" name="TextBox 3"/>
          <p:cNvSpPr txBox="1"/>
          <p:nvPr/>
        </p:nvSpPr>
        <p:spPr>
          <a:xfrm>
            <a:off x="9944100" y="6260689"/>
            <a:ext cx="1120140" cy="369332"/>
          </a:xfrm>
          <a:prstGeom prst="rect">
            <a:avLst/>
          </a:prstGeom>
          <a:solidFill>
            <a:schemeClr val="bg1"/>
          </a:solidFill>
        </p:spPr>
        <p:txBody>
          <a:bodyPr wrap="square" rtlCol="0">
            <a:spAutoFit/>
          </a:bodyPr>
          <a:lstStyle/>
          <a:p>
            <a:endParaRPr lang="en-GB"/>
          </a:p>
        </p:txBody>
      </p:sp>
      <p:sp>
        <p:nvSpPr>
          <p:cNvPr id="6" name="TextBox 5"/>
          <p:cNvSpPr txBox="1"/>
          <p:nvPr/>
        </p:nvSpPr>
        <p:spPr>
          <a:xfrm>
            <a:off x="9944100" y="6235388"/>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1" name="Text Box 2"/>
          <p:cNvSpPr txBox="1">
            <a:spLocks noChangeArrowheads="1"/>
          </p:cNvSpPr>
          <p:nvPr/>
        </p:nvSpPr>
        <p:spPr bwMode="auto">
          <a:xfrm>
            <a:off x="838199" y="244172"/>
            <a:ext cx="10461171" cy="179363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A New Year of Good News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 The Year of St Joseph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1" name="Text Box 2"/>
          <p:cNvSpPr txBox="1">
            <a:spLocks noChangeArrowheads="1"/>
          </p:cNvSpPr>
          <p:nvPr/>
        </p:nvSpPr>
        <p:spPr bwMode="auto">
          <a:xfrm>
            <a:off x="352698" y="1990404"/>
            <a:ext cx="11517493" cy="846386"/>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endParaRPr lang="en-GB" sz="300" dirty="0">
              <a:latin typeface="Garamond" panose="02020404030301010803" pitchFamily="18" charset="0"/>
            </a:endParaRPr>
          </a:p>
          <a:p>
            <a:pPr algn="ctr"/>
            <a:r>
              <a:rPr lang="en-GB" sz="4000" dirty="0" smtClean="0">
                <a:latin typeface="Garamond" panose="02020404030301010803" pitchFamily="18" charset="0"/>
              </a:rPr>
              <a:t>THE GOSPEL IS THE GOOD NEWS!</a:t>
            </a:r>
            <a:endParaRPr lang="en-GB" sz="4000" dirty="0">
              <a:latin typeface="Garamond" panose="02020404030301010803" pitchFamily="18" charset="0"/>
            </a:endParaRPr>
          </a:p>
          <a:p>
            <a:pPr algn="ctr"/>
            <a:endParaRPr lang="en-GB" sz="300" dirty="0">
              <a:latin typeface="Garamond" panose="02020404030301010803" pitchFamily="18" charset="0"/>
            </a:endParaRPr>
          </a:p>
          <a:p>
            <a:pPr algn="ctr"/>
            <a:endParaRPr lang="en-GB" sz="300" dirty="0">
              <a:latin typeface="Garamond" panose="02020404030301010803" pitchFamily="18" charset="0"/>
            </a:endParaRPr>
          </a:p>
        </p:txBody>
      </p:sp>
      <p:sp>
        <p:nvSpPr>
          <p:cNvPr id="13" name="Title 1"/>
          <p:cNvSpPr txBox="1">
            <a:spLocks/>
          </p:cNvSpPr>
          <p:nvPr/>
        </p:nvSpPr>
        <p:spPr>
          <a:xfrm>
            <a:off x="2772056" y="454523"/>
            <a:ext cx="6286219"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Seriously ..</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0" y="3094100"/>
            <a:ext cx="11794613" cy="3416320"/>
          </a:xfrm>
          <a:prstGeom prst="rect">
            <a:avLst/>
          </a:prstGeom>
          <a:noFill/>
        </p:spPr>
        <p:txBody>
          <a:bodyPr wrap="square" rtlCol="0">
            <a:spAutoFit/>
          </a:bodyPr>
          <a:lstStyle/>
          <a:p>
            <a:pPr algn="ctr"/>
            <a:r>
              <a:rPr lang="en-GB" sz="3600" dirty="0" smtClean="0">
                <a:latin typeface="Garamond" panose="02020404030301010803" pitchFamily="18" charset="0"/>
              </a:rPr>
              <a:t>The English word </a:t>
            </a:r>
          </a:p>
          <a:p>
            <a:pPr algn="ctr"/>
            <a:r>
              <a:rPr lang="en-GB" sz="3600" dirty="0" smtClean="0">
                <a:latin typeface="Garamond" panose="02020404030301010803" pitchFamily="18" charset="0"/>
              </a:rPr>
              <a:t>“Gospel” </a:t>
            </a:r>
          </a:p>
          <a:p>
            <a:pPr algn="ctr"/>
            <a:r>
              <a:rPr lang="en-GB" sz="3600" dirty="0" smtClean="0">
                <a:latin typeface="Garamond" panose="02020404030301010803" pitchFamily="18" charset="0"/>
              </a:rPr>
              <a:t>is actually an Old English word :</a:t>
            </a:r>
          </a:p>
          <a:p>
            <a:pPr algn="ctr"/>
            <a:r>
              <a:rPr lang="en-GB" sz="3600" dirty="0" smtClean="0">
                <a:latin typeface="Garamond" panose="02020404030301010803" pitchFamily="18" charset="0"/>
              </a:rPr>
              <a:t> </a:t>
            </a:r>
            <a:r>
              <a:rPr lang="en-GB" sz="3600" i="1" dirty="0" err="1" smtClean="0">
                <a:latin typeface="Garamond" panose="02020404030301010803" pitchFamily="18" charset="0"/>
              </a:rPr>
              <a:t>goðspel</a:t>
            </a:r>
            <a:r>
              <a:rPr lang="en-GB" sz="3600" i="1" dirty="0" smtClean="0">
                <a:latin typeface="Garamond" panose="02020404030301010803" pitchFamily="18" charset="0"/>
              </a:rPr>
              <a:t>.</a:t>
            </a:r>
          </a:p>
          <a:p>
            <a:pPr algn="ctr"/>
            <a:r>
              <a:rPr lang="en-GB" sz="3600" dirty="0" smtClean="0">
                <a:latin typeface="Garamond" panose="02020404030301010803" pitchFamily="18" charset="0"/>
              </a:rPr>
              <a:t>It means : “good news”.</a:t>
            </a:r>
          </a:p>
          <a:p>
            <a:pPr algn="ctr"/>
            <a:r>
              <a:rPr lang="en-GB" sz="3600" dirty="0" smtClean="0">
                <a:latin typeface="Garamond" panose="02020404030301010803" pitchFamily="18" charset="0"/>
              </a:rPr>
              <a:t>Gospel, Good News : same thing!</a:t>
            </a:r>
            <a:endParaRPr lang="en-GB" sz="3600" dirty="0">
              <a:latin typeface="Garamond" panose="02020404030301010803" pitchFamily="18" charset="0"/>
            </a:endParaRPr>
          </a:p>
        </p:txBody>
      </p:sp>
    </p:spTree>
    <p:extLst>
      <p:ext uri="{BB962C8B-B14F-4D97-AF65-F5344CB8AC3E}">
        <p14:creationId xmlns:p14="http://schemas.microsoft.com/office/powerpoint/2010/main" val="225294081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half" idx="1"/>
          </p:nvPr>
        </p:nvSpPr>
        <p:spPr>
          <a:xfrm>
            <a:off x="4940300" y="1859184"/>
            <a:ext cx="6799262" cy="3824468"/>
          </a:xfrm>
        </p:spPr>
        <p:txBody>
          <a:bodyPr>
            <a:normAutofit/>
          </a:bodyPr>
          <a:lstStyle/>
          <a:p>
            <a:pPr marL="0" indent="0" eaLnBrk="1" hangingPunct="1">
              <a:buNone/>
            </a:pPr>
            <a:endParaRPr lang="en-GB" altLang="en-US" dirty="0">
              <a:latin typeface="Garamond" panose="02020404030301010803" pitchFamily="18" charset="0"/>
            </a:endParaRPr>
          </a:p>
          <a:p>
            <a:pPr marL="0" indent="0" eaLnBrk="1" hangingPunct="1">
              <a:buNone/>
            </a:pPr>
            <a:endParaRPr lang="en-GB" altLang="en-US" dirty="0">
              <a:latin typeface="Garamond" panose="02020404030301010803" pitchFamily="18" charset="0"/>
            </a:endParaRPr>
          </a:p>
        </p:txBody>
      </p:sp>
      <p:sp>
        <p:nvSpPr>
          <p:cNvPr id="5" name="Title 1"/>
          <p:cNvSpPr txBox="1">
            <a:spLocks/>
          </p:cNvSpPr>
          <p:nvPr/>
        </p:nvSpPr>
        <p:spPr>
          <a:xfrm>
            <a:off x="666207" y="254646"/>
            <a:ext cx="1082253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441371" y="1957416"/>
            <a:ext cx="6912428" cy="3862596"/>
          </a:xfrm>
          <a:prstGeom prst="rect">
            <a:avLst/>
          </a:prstGeom>
          <a:noFill/>
        </p:spPr>
        <p:txBody>
          <a:bodyPr wrap="square" rtlCol="0">
            <a:spAutoFit/>
          </a:bodyPr>
          <a:lstStyle/>
          <a:p>
            <a:r>
              <a:rPr lang="en-GB" sz="4800" dirty="0" smtClean="0">
                <a:latin typeface="Garamond" panose="02020404030301010803" pitchFamily="18" charset="0"/>
              </a:rPr>
              <a:t>“</a:t>
            </a:r>
            <a:r>
              <a:rPr lang="en-GB" sz="4800" dirty="0">
                <a:latin typeface="Garamond" panose="02020404030301010803" pitchFamily="18" charset="0"/>
              </a:rPr>
              <a:t>Give yourselves over to the best of life! </a:t>
            </a:r>
            <a:r>
              <a:rPr lang="en-GB" sz="4800" dirty="0" smtClean="0">
                <a:latin typeface="Garamond" panose="02020404030301010803" pitchFamily="18" charset="0"/>
              </a:rPr>
              <a:t>                   Open </a:t>
            </a:r>
            <a:r>
              <a:rPr lang="en-GB" sz="4800" dirty="0">
                <a:latin typeface="Garamond" panose="02020404030301010803" pitchFamily="18" charset="0"/>
              </a:rPr>
              <a:t>the door of the cage, go out and fly</a:t>
            </a:r>
            <a:r>
              <a:rPr lang="en-GB" sz="4800" dirty="0" smtClean="0">
                <a:latin typeface="Garamond" panose="02020404030301010803" pitchFamily="18" charset="0"/>
              </a:rPr>
              <a:t>!”</a:t>
            </a:r>
            <a:r>
              <a:rPr lang="en-GB" sz="4800" dirty="0"/>
              <a:t> </a:t>
            </a:r>
          </a:p>
          <a:p>
            <a:pPr algn="just"/>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r"/>
            <a:endParaRPr lang="en-GB" sz="100" dirty="0">
              <a:latin typeface="Garamond" panose="02020404030301010803" pitchFamily="18" charset="0"/>
            </a:endParaRPr>
          </a:p>
          <a:p>
            <a:pPr algn="r"/>
            <a:r>
              <a:rPr lang="en-GB" sz="2000" dirty="0">
                <a:latin typeface="Garamond" panose="02020404030301010803" pitchFamily="18" charset="0"/>
              </a:rPr>
              <a:t>- Pope Francis to the young people of the world</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448068" y="2262654"/>
            <a:ext cx="6469226" cy="3816429"/>
          </a:xfrm>
          <a:prstGeom prst="rect">
            <a:avLst/>
          </a:prstGeom>
        </p:spPr>
        <p:txBody>
          <a:bodyPr wrap="square">
            <a:spAutoFit/>
          </a:bodyPr>
          <a:lstStyle/>
          <a:p>
            <a:pPr algn="ctr"/>
            <a:r>
              <a:rPr lang="en-GB" sz="2600" b="1" dirty="0">
                <a:latin typeface="Garamond" panose="02020404030301010803" pitchFamily="18" charset="0"/>
              </a:rPr>
              <a:t> </a:t>
            </a:r>
            <a:r>
              <a:rPr lang="en-GB" sz="2600" b="1" dirty="0" smtClean="0">
                <a:latin typeface="Garamond" panose="02020404030301010803" pitchFamily="18" charset="0"/>
              </a:rPr>
              <a:t>24</a:t>
            </a:r>
            <a:r>
              <a:rPr lang="en-GB" sz="2600" b="1" baseline="30000" dirty="0" smtClean="0">
                <a:latin typeface="Garamond" panose="02020404030301010803" pitchFamily="18" charset="0"/>
              </a:rPr>
              <a:t>th</a:t>
            </a:r>
            <a:r>
              <a:rPr lang="en-GB" sz="2600" b="1" dirty="0" smtClean="0">
                <a:latin typeface="Garamond" panose="02020404030301010803" pitchFamily="18" charset="0"/>
              </a:rPr>
              <a:t>  </a:t>
            </a:r>
            <a:r>
              <a:rPr lang="en-GB" sz="2600" b="1" dirty="0">
                <a:latin typeface="Garamond" panose="02020404030301010803" pitchFamily="18" charset="0"/>
              </a:rPr>
              <a:t>January 2021</a:t>
            </a:r>
            <a:r>
              <a:rPr lang="en-GB" sz="2600" dirty="0">
                <a:latin typeface="Garamond" panose="02020404030301010803" pitchFamily="18" charset="0"/>
              </a:rPr>
              <a:t> :</a:t>
            </a:r>
            <a:r>
              <a:rPr lang="en-GB" dirty="0">
                <a:latin typeface="Garamond" panose="02020404030301010803" pitchFamily="18" charset="0"/>
              </a:rPr>
              <a:t>  </a:t>
            </a:r>
            <a:r>
              <a:rPr lang="en-GB" dirty="0" smtClean="0">
                <a:latin typeface="Garamond" panose="02020404030301010803" pitchFamily="18" charset="0"/>
              </a:rPr>
              <a:t>                                                         </a:t>
            </a:r>
            <a:r>
              <a:rPr lang="en-GB" sz="2400" dirty="0" smtClean="0">
                <a:latin typeface="Garamond" panose="02020404030301010803" pitchFamily="18" charset="0"/>
              </a:rPr>
              <a:t>3</a:t>
            </a:r>
            <a:r>
              <a:rPr lang="en-GB" sz="2400" baseline="30000" dirty="0" smtClean="0">
                <a:latin typeface="Garamond" panose="02020404030301010803" pitchFamily="18" charset="0"/>
              </a:rPr>
              <a:t>rd</a:t>
            </a:r>
            <a:r>
              <a:rPr lang="en-GB" sz="2400" dirty="0" smtClean="0">
                <a:latin typeface="Garamond" panose="02020404030301010803" pitchFamily="18" charset="0"/>
              </a:rPr>
              <a:t> Sunday in Ordinary Time</a:t>
            </a:r>
            <a:r>
              <a:rPr lang="en-GB" sz="2800" dirty="0" smtClean="0">
                <a:latin typeface="Garamond" panose="02020404030301010803" pitchFamily="18" charset="0"/>
              </a:rPr>
              <a:t>   </a:t>
            </a:r>
            <a:endParaRPr lang="en-GB" sz="1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2800" dirty="0" smtClean="0">
                <a:latin typeface="Garamond" panose="02020404030301010803" pitchFamily="18" charset="0"/>
              </a:rPr>
              <a:t>Jesus comes out of the desert                    with the message :</a:t>
            </a:r>
            <a:endParaRPr lang="en-GB" sz="2800" dirty="0">
              <a:latin typeface="Garamond" panose="02020404030301010803" pitchFamily="18" charset="0"/>
            </a:endParaRPr>
          </a:p>
          <a:p>
            <a:pPr algn="ctr"/>
            <a:endParaRPr lang="en-GB" sz="1200" dirty="0">
              <a:latin typeface="Garamond" panose="02020404030301010803" pitchFamily="18" charset="0"/>
            </a:endParaRPr>
          </a:p>
          <a:p>
            <a:pPr algn="ctr"/>
            <a:r>
              <a:rPr lang="en-GB" sz="5000" dirty="0" smtClean="0">
                <a:latin typeface="Garamond" panose="02020404030301010803" pitchFamily="18" charset="0"/>
              </a:rPr>
              <a:t>“</a:t>
            </a:r>
            <a:r>
              <a:rPr lang="en-GB" sz="5400" dirty="0" smtClean="0">
                <a:latin typeface="Garamond" panose="02020404030301010803" pitchFamily="18" charset="0"/>
              </a:rPr>
              <a:t>Repent and believe in the Good News</a:t>
            </a:r>
            <a:r>
              <a:rPr lang="en-GB" sz="5000" dirty="0">
                <a:latin typeface="Garamond" panose="02020404030301010803" pitchFamily="18" charset="0"/>
              </a:rPr>
              <a:t>!</a:t>
            </a:r>
            <a:r>
              <a:rPr lang="en-GB" sz="5000" dirty="0" smtClean="0">
                <a:latin typeface="Garamond" panose="02020404030301010803" pitchFamily="18" charset="0"/>
              </a:rPr>
              <a:t>”</a:t>
            </a:r>
            <a:endParaRPr lang="en-GB" altLang="en-US" sz="5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 name="Picture 4" descr="https://joshuawatts.files.wordpress.com/2019/03/joyful-jesus.jpg"/>
          <p:cNvPicPr>
            <a:picLocks noChangeAspect="1" noChangeArrowheads="1"/>
          </p:cNvPicPr>
          <p:nvPr/>
        </p:nvPicPr>
        <p:blipFill rotWithShape="1">
          <a:blip r:embed="rId3">
            <a:extLst>
              <a:ext uri="{28A0092B-C50C-407E-A947-70E740481C1C}">
                <a14:useLocalDpi xmlns:a14="http://schemas.microsoft.com/office/drawing/2010/main" val="0"/>
              </a:ext>
            </a:extLst>
          </a:blip>
          <a:srcRect l="20572" t="833" r="13404" b="-947"/>
          <a:stretch/>
        </p:blipFill>
        <p:spPr bwMode="auto">
          <a:xfrm>
            <a:off x="458513" y="2692921"/>
            <a:ext cx="5166360" cy="3357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1" name="Text Box 2"/>
          <p:cNvSpPr txBox="1">
            <a:spLocks noChangeArrowheads="1"/>
          </p:cNvSpPr>
          <p:nvPr/>
        </p:nvSpPr>
        <p:spPr bwMode="auto">
          <a:xfrm>
            <a:off x="352698" y="1990404"/>
            <a:ext cx="11517493" cy="846386"/>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endParaRPr lang="en-GB" sz="300" dirty="0">
              <a:latin typeface="Garamond" panose="02020404030301010803" pitchFamily="18" charset="0"/>
            </a:endParaRPr>
          </a:p>
          <a:p>
            <a:pPr algn="ctr"/>
            <a:r>
              <a:rPr lang="en-GB" sz="4000" dirty="0" smtClean="0">
                <a:latin typeface="Garamond" panose="02020404030301010803" pitchFamily="18" charset="0"/>
              </a:rPr>
              <a:t>Living the Good News …</a:t>
            </a:r>
            <a:endParaRPr lang="en-GB" sz="4000" dirty="0">
              <a:latin typeface="Garamond" panose="02020404030301010803" pitchFamily="18" charset="0"/>
            </a:endParaRPr>
          </a:p>
          <a:p>
            <a:pPr algn="ctr"/>
            <a:endParaRPr lang="en-GB" sz="300" dirty="0">
              <a:latin typeface="Garamond" panose="02020404030301010803" pitchFamily="18" charset="0"/>
            </a:endParaRPr>
          </a:p>
          <a:p>
            <a:pPr algn="ctr"/>
            <a:endParaRPr lang="en-GB" sz="300" dirty="0">
              <a:latin typeface="Garamond" panose="02020404030301010803" pitchFamily="18" charset="0"/>
            </a:endParaRPr>
          </a:p>
        </p:txBody>
      </p:sp>
      <p:sp>
        <p:nvSpPr>
          <p:cNvPr id="13" name="Title 1"/>
          <p:cNvSpPr txBox="1">
            <a:spLocks/>
          </p:cNvSpPr>
          <p:nvPr/>
        </p:nvSpPr>
        <p:spPr>
          <a:xfrm>
            <a:off x="2772056" y="454523"/>
            <a:ext cx="6286219"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Prayer</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428273" y="3034080"/>
            <a:ext cx="11366340" cy="3539430"/>
          </a:xfrm>
          <a:prstGeom prst="rect">
            <a:avLst/>
          </a:prstGeom>
          <a:noFill/>
        </p:spPr>
        <p:txBody>
          <a:bodyPr wrap="square" rtlCol="0">
            <a:spAutoFit/>
          </a:bodyPr>
          <a:lstStyle/>
          <a:p>
            <a:pPr algn="ctr"/>
            <a:r>
              <a:rPr lang="en-GB" sz="3200" dirty="0">
                <a:latin typeface="Garamond" panose="02020404030301010803" pitchFamily="18" charset="0"/>
              </a:rPr>
              <a:t>Lord make Me an instrument of Your peace</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hatred let me sow love.</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injury, pardon.</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doubt, faith.</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despair, hope.</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darkness, light.</a:t>
            </a:r>
            <a:r>
              <a:rPr lang="en-GB" sz="5400" dirty="0">
                <a:latin typeface="Garamond" panose="02020404030301010803" pitchFamily="18" charset="0"/>
              </a:rPr>
              <a:t/>
            </a:r>
            <a:br>
              <a:rPr lang="en-GB" sz="5400" dirty="0">
                <a:latin typeface="Garamond" panose="02020404030301010803" pitchFamily="18" charset="0"/>
              </a:rPr>
            </a:br>
            <a:r>
              <a:rPr lang="en-GB" sz="3200" dirty="0">
                <a:latin typeface="Garamond" panose="02020404030301010803" pitchFamily="18" charset="0"/>
              </a:rPr>
              <a:t>Where there is sadness joy.</a:t>
            </a:r>
            <a:endParaRPr lang="en-GB" sz="5400"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340634496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5562601" y="281396"/>
            <a:ext cx="5405436"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Blessed  </a:t>
            </a: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smtClean="0">
                <a:solidFill>
                  <a:schemeClr val="accent4">
                    <a:lumMod val="75000"/>
                  </a:schemeClr>
                </a:solidFill>
                <a:latin typeface="Garamond" panose="02020404030301010803" pitchFamily="18" charset="0"/>
              </a:rPr>
              <a:t>Michal Kozal                  </a:t>
            </a:r>
            <a:endParaRPr lang="en-GB" altLang="en-US" sz="6600" dirty="0">
              <a:solidFill>
                <a:schemeClr val="accent4">
                  <a:lumMod val="75000"/>
                </a:schemeClr>
              </a:solidFill>
              <a:latin typeface="Garamond" panose="02020404030301010803" pitchFamily="18" charset="0"/>
            </a:endParaRPr>
          </a:p>
          <a:p>
            <a:pPr algn="ct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a:t>
            </a:r>
          </a:p>
          <a:p>
            <a:pPr algn="ctr"/>
            <a:endParaRPr lang="en-GB" altLang="en-US" sz="4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smtClean="0">
                <a:solidFill>
                  <a:schemeClr val="accent4">
                    <a:lumMod val="75000"/>
                  </a:schemeClr>
                </a:solidFill>
                <a:latin typeface="Garamond" panose="02020404030301010803" pitchFamily="18" charset="0"/>
              </a:rPr>
              <a:t>26</a:t>
            </a:r>
            <a:r>
              <a:rPr lang="en-GB" altLang="en-US" sz="6600" baseline="30000" dirty="0" smtClean="0">
                <a:solidFill>
                  <a:schemeClr val="accent4">
                    <a:lumMod val="75000"/>
                  </a:schemeClr>
                </a:solidFill>
                <a:latin typeface="Garamond" panose="02020404030301010803" pitchFamily="18" charset="0"/>
              </a:rPr>
              <a:t>th</a:t>
            </a:r>
            <a:r>
              <a:rPr lang="en-GB" altLang="en-US" sz="6600" dirty="0" smtClean="0">
                <a:solidFill>
                  <a:schemeClr val="accent4">
                    <a:lumMod val="75000"/>
                  </a:schemeClr>
                </a:solidFill>
                <a:latin typeface="Garamond" panose="02020404030301010803" pitchFamily="18" charset="0"/>
              </a:rPr>
              <a:t> </a:t>
            </a:r>
            <a:r>
              <a:rPr lang="en-GB" altLang="en-US" sz="6600" dirty="0">
                <a:solidFill>
                  <a:schemeClr val="accent4">
                    <a:lumMod val="75000"/>
                  </a:schemeClr>
                </a:solidFill>
                <a:latin typeface="Garamond" panose="02020404030301010803" pitchFamily="18" charset="0"/>
              </a:rPr>
              <a:t>January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855135" y="3213556"/>
            <a:ext cx="6328801" cy="1785104"/>
          </a:xfrm>
          <a:prstGeom prst="rect">
            <a:avLst/>
          </a:prstGeom>
          <a:noFill/>
        </p:spPr>
        <p:txBody>
          <a:bodyPr wrap="square" rtlCol="0">
            <a:spAutoFit/>
          </a:bodyPr>
          <a:lstStyle/>
          <a:p>
            <a:pPr algn="just"/>
            <a:r>
              <a:rPr lang="en-GB" sz="2200" dirty="0" smtClean="0">
                <a:latin typeface="Garamond" panose="02020404030301010803" pitchFamily="18" charset="0"/>
              </a:rPr>
              <a:t>Michal was born in a Polish part of Germany which gained its independence in the new Republic of Poland after the First World War.  He was ordained a priest in 1918 and was made bishop of Wloclawek in 1939, less than three weeks before World War II began</a:t>
            </a:r>
            <a:r>
              <a:rPr lang="en-GB" sz="2200" dirty="0">
                <a:latin typeface="Garamond" panose="02020404030301010803" pitchFamily="18" charset="0"/>
              </a:rPr>
              <a:t>.</a:t>
            </a:r>
          </a:p>
        </p:txBody>
      </p:sp>
      <p:sp>
        <p:nvSpPr>
          <p:cNvPr id="10" name="TextBox 9">
            <a:extLst>
              <a:ext uri="{FF2B5EF4-FFF2-40B4-BE49-F238E27FC236}">
                <a16:creationId xmlns:a16="http://schemas.microsoft.com/office/drawing/2014/main" id="{D45D88D1-45CF-4125-AE88-04F51A0DE44B}"/>
              </a:ext>
            </a:extLst>
          </p:cNvPr>
          <p:cNvSpPr txBox="1"/>
          <p:nvPr/>
        </p:nvSpPr>
        <p:spPr>
          <a:xfrm>
            <a:off x="439419" y="4974741"/>
            <a:ext cx="10701337" cy="1785104"/>
          </a:xfrm>
          <a:prstGeom prst="rect">
            <a:avLst/>
          </a:prstGeom>
          <a:noFill/>
        </p:spPr>
        <p:txBody>
          <a:bodyPr wrap="square" rtlCol="0">
            <a:spAutoFit/>
          </a:bodyPr>
          <a:lstStyle/>
          <a:p>
            <a:pPr algn="just"/>
            <a:r>
              <a:rPr lang="en-GB" sz="2200" dirty="0" smtClean="0">
                <a:latin typeface="Garamond" panose="02020404030301010803" pitchFamily="18" charset="0"/>
              </a:rPr>
              <a:t>Poland was the first country to be attacked and occupied by the Nazis and Michal refused to cooperate with the authorities, who insisted on censoring his homilies.  He was imprisoned by the Gestapo and tortured on multiple occasions before being sent to the infamous concentration camp at Dachau, where he ministered to fellow prisoners until he was murdered by the SS.        He was beatified by Pope John Paul II in 1987.</a:t>
            </a:r>
            <a:endParaRPr lang="en-GB" sz="2200" dirty="0">
              <a:latin typeface="Garamond" panose="02020404030301010803" pitchFamily="18" charset="0"/>
            </a:endParaRPr>
          </a:p>
        </p:txBody>
      </p:sp>
      <p:pic>
        <p:nvPicPr>
          <p:cNvPr id="2" name="Picture 2" descr="https://upload.wikimedia.org/wikipedia/commons/e/ea/Blmichalkozal2.png"/>
          <p:cNvPicPr>
            <a:picLocks noChangeAspect="1" noChangeArrowheads="1"/>
          </p:cNvPicPr>
          <p:nvPr/>
        </p:nvPicPr>
        <p:blipFill rotWithShape="1">
          <a:blip r:embed="rId3">
            <a:extLst>
              <a:ext uri="{28A0092B-C50C-407E-A947-70E740481C1C}">
                <a14:useLocalDpi xmlns:a14="http://schemas.microsoft.com/office/drawing/2010/main" val="0"/>
              </a:ext>
            </a:extLst>
          </a:blip>
          <a:srcRect r="288" b="16123"/>
          <a:stretch/>
        </p:blipFill>
        <p:spPr bwMode="auto">
          <a:xfrm>
            <a:off x="439419" y="184060"/>
            <a:ext cx="3997093" cy="468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0" name="Text Box 2"/>
          <p:cNvSpPr txBox="1">
            <a:spLocks noChangeArrowheads="1"/>
          </p:cNvSpPr>
          <p:nvPr/>
        </p:nvSpPr>
        <p:spPr bwMode="auto">
          <a:xfrm>
            <a:off x="428018" y="258628"/>
            <a:ext cx="11311544" cy="1446550"/>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r>
              <a:rPr lang="en-GB" sz="4400" dirty="0" smtClean="0">
                <a:latin typeface="Garamond" panose="02020404030301010803" pitchFamily="18" charset="0"/>
              </a:rPr>
              <a:t>Living the Gospel. Living the Good News.</a:t>
            </a:r>
          </a:p>
          <a:p>
            <a:pPr algn="ctr"/>
            <a:r>
              <a:rPr lang="en-GB" sz="4400" dirty="0" smtClean="0">
                <a:latin typeface="Garamond" panose="02020404030301010803" pitchFamily="18" charset="0"/>
              </a:rPr>
              <a:t>Living for others.</a:t>
            </a:r>
            <a:endParaRPr lang="en-GB" sz="4400" dirty="0">
              <a:latin typeface="Garamond" panose="02020404030301010803" pitchFamily="18" charset="0"/>
            </a:endParaRPr>
          </a:p>
        </p:txBody>
      </p:sp>
      <p:sp>
        <p:nvSpPr>
          <p:cNvPr id="8" name="TextBox 7"/>
          <p:cNvSpPr txBox="1"/>
          <p:nvPr/>
        </p:nvSpPr>
        <p:spPr>
          <a:xfrm>
            <a:off x="428018" y="1802973"/>
            <a:ext cx="11311544" cy="4770537"/>
          </a:xfrm>
          <a:prstGeom prst="rect">
            <a:avLst/>
          </a:prstGeom>
          <a:noFill/>
        </p:spPr>
        <p:txBody>
          <a:bodyPr wrap="square" rtlCol="0">
            <a:spAutoFit/>
          </a:bodyPr>
          <a:lstStyle/>
          <a:p>
            <a:r>
              <a:rPr lang="en-GB" sz="3200" b="0" dirty="0" smtClean="0">
                <a:effectLst/>
                <a:latin typeface="Garamond" panose="02020404030301010803" pitchFamily="18" charset="0"/>
              </a:rPr>
              <a:t>“</a:t>
            </a:r>
            <a:r>
              <a:rPr lang="en-GB" sz="3200" dirty="0">
                <a:latin typeface="Garamond" panose="02020404030301010803" pitchFamily="18" charset="0"/>
              </a:rPr>
              <a:t>Lord Jesus, give us the grace to hear your voice,</a:t>
            </a:r>
          </a:p>
          <a:p>
            <a:r>
              <a:rPr lang="en-GB" sz="3200" dirty="0">
                <a:latin typeface="Garamond" panose="02020404030301010803" pitchFamily="18" charset="0"/>
              </a:rPr>
              <a:t>And the strength to continue working for your kingdom in this time of pandemic.</a:t>
            </a:r>
          </a:p>
          <a:p>
            <a:r>
              <a:rPr lang="en-GB" sz="3200" dirty="0">
                <a:latin typeface="Garamond" panose="02020404030301010803" pitchFamily="18" charset="0"/>
              </a:rPr>
              <a:t>Do not allow us to be indifferent to those who today suffer the loss of a loved one, or who suffer from the absence of work.</a:t>
            </a:r>
          </a:p>
          <a:p>
            <a:r>
              <a:rPr lang="en-GB" sz="3200" dirty="0">
                <a:latin typeface="Garamond" panose="02020404030301010803" pitchFamily="18" charset="0"/>
              </a:rPr>
              <a:t>But give us the courage to accompany and side with those who suffer violence or injustice. Amen</a:t>
            </a:r>
            <a:r>
              <a:rPr lang="en-GB" sz="3200" dirty="0" smtClean="0">
                <a:latin typeface="Garamond" panose="02020404030301010803" pitchFamily="18" charset="0"/>
              </a:rPr>
              <a:t>.</a:t>
            </a:r>
            <a:r>
              <a:rPr lang="en-GB" sz="3200" b="0" dirty="0" smtClean="0">
                <a:effectLst/>
                <a:latin typeface="Garamond" panose="02020404030301010803" pitchFamily="18" charset="0"/>
              </a:rPr>
              <a:t>”                     </a:t>
            </a:r>
          </a:p>
          <a:p>
            <a:r>
              <a:rPr lang="en-GB" sz="3200" dirty="0">
                <a:latin typeface="Garamond" panose="02020404030301010803" pitchFamily="18" charset="0"/>
              </a:rPr>
              <a:t> </a:t>
            </a:r>
            <a:r>
              <a:rPr lang="en-GB" sz="3200" dirty="0" smtClean="0">
                <a:latin typeface="Garamond" panose="02020404030301010803" pitchFamily="18" charset="0"/>
              </a:rPr>
              <a:t>                                          </a:t>
            </a:r>
            <a:r>
              <a:rPr lang="en-GB" sz="3200" b="0" dirty="0" smtClean="0">
                <a:effectLst/>
                <a:latin typeface="Garamond" panose="02020404030301010803" pitchFamily="18" charset="0"/>
              </a:rPr>
              <a:t> </a:t>
            </a:r>
            <a:r>
              <a:rPr lang="en-GB" sz="3200" b="0" dirty="0">
                <a:effectLst/>
                <a:latin typeface="Garamond" panose="02020404030301010803" pitchFamily="18" charset="0"/>
              </a:rPr>
              <a:t>- </a:t>
            </a:r>
            <a:r>
              <a:rPr lang="en-GB" sz="2400" b="0" i="1" dirty="0" smtClean="0">
                <a:effectLst/>
                <a:latin typeface="Garamond" panose="02020404030301010803" pitchFamily="18" charset="0"/>
              </a:rPr>
              <a:t>J</a:t>
            </a:r>
            <a:r>
              <a:rPr lang="en-GB" sz="2400" i="1" dirty="0" smtClean="0">
                <a:latin typeface="Garamond" panose="02020404030301010803" pitchFamily="18" charset="0"/>
              </a:rPr>
              <a:t>avier </a:t>
            </a:r>
            <a:r>
              <a:rPr lang="en-GB" sz="2400" i="1" dirty="0">
                <a:latin typeface="Garamond" panose="02020404030301010803" pitchFamily="18" charset="0"/>
              </a:rPr>
              <a:t>Eduardo Martinez Rueda from Colombia</a:t>
            </a:r>
            <a:r>
              <a:rPr lang="en-GB" sz="2400" i="1" dirty="0" smtClean="0">
                <a:latin typeface="Garamond" panose="02020404030301010803" pitchFamily="18" charset="0"/>
              </a:rPr>
              <a:t>.                                  </a:t>
            </a:r>
          </a:p>
          <a:p>
            <a:r>
              <a:rPr lang="en-GB" sz="2400" i="1" dirty="0">
                <a:latin typeface="Garamond" panose="02020404030301010803" pitchFamily="18" charset="0"/>
              </a:rPr>
              <a:t> </a:t>
            </a:r>
            <a:r>
              <a:rPr lang="en-GB" sz="2400" i="1" dirty="0" smtClean="0">
                <a:latin typeface="Garamond" panose="02020404030301010803" pitchFamily="18" charset="0"/>
              </a:rPr>
              <a:t>                                                              Javier works for a CAFOD partner organisation</a:t>
            </a:r>
          </a:p>
          <a:p>
            <a:pPr algn="just"/>
            <a:r>
              <a:rPr lang="en-GB" sz="2400" i="1" dirty="0" smtClean="0">
                <a:latin typeface="Garamond" panose="02020404030301010803" pitchFamily="18" charset="0"/>
              </a:rPr>
              <a:t> </a:t>
            </a:r>
            <a:endParaRPr lang="en-GB" sz="2400" i="1" dirty="0">
              <a:latin typeface="Garamond" panose="02020404030301010803" pitchFamily="18" charset="0"/>
            </a:endParaRPr>
          </a:p>
        </p:txBody>
      </p:sp>
      <p:pic>
        <p:nvPicPr>
          <p:cNvPr id="4098" name="Picture 2" descr="Catholic international development charity | CAFOD"/>
          <p:cNvPicPr>
            <a:picLocks noChangeAspect="1" noChangeArrowheads="1"/>
          </p:cNvPicPr>
          <p:nvPr/>
        </p:nvPicPr>
        <p:blipFill rotWithShape="1">
          <a:blip r:embed="rId3">
            <a:extLst>
              <a:ext uri="{28A0092B-C50C-407E-A947-70E740481C1C}">
                <a14:useLocalDpi xmlns:a14="http://schemas.microsoft.com/office/drawing/2010/main" val="0"/>
              </a:ext>
            </a:extLst>
          </a:blip>
          <a:srcRect l="187" t="35486" r="384" b="34514"/>
          <a:stretch/>
        </p:blipFill>
        <p:spPr bwMode="auto">
          <a:xfrm>
            <a:off x="428018" y="5447674"/>
            <a:ext cx="3435532" cy="1036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69531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25</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a:t>
            </a:r>
            <a:r>
              <a:rPr lang="en-GB" sz="2800" dirty="0">
                <a:solidFill>
                  <a:schemeClr val="accent4">
                    <a:lumMod val="75000"/>
                  </a:schemeClr>
                </a:solidFill>
                <a:latin typeface="Garamond" panose="02020404030301010803" pitchFamily="18" charset="0"/>
              </a:rPr>
              <a:t>January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644299" y="1950624"/>
            <a:ext cx="2360295" cy="2402205"/>
          </a:xfrm>
          <a:prstGeom prst="rect">
            <a:avLst/>
          </a:prstGeom>
          <a:noFill/>
          <a:ln>
            <a:noFill/>
          </a:ln>
          <a:extLst>
            <a:ext uri="{53640926-AAD7-44D8-BBD7-CCE9431645EC}">
              <a14:shadowObscured xmlns:a14="http://schemas.microsoft.com/office/drawing/2010/main"/>
            </a:ext>
          </a:extLst>
        </p:spPr>
      </p:pic>
      <p:pic>
        <p:nvPicPr>
          <p:cNvPr id="2" name="Picture 2" descr="Ghirlandaio, Domenico - Calling of the Apostles - 1481.jpg"/>
          <p:cNvPicPr>
            <a:picLocks noChangeAspect="1" noChangeArrowheads="1"/>
          </p:cNvPicPr>
          <p:nvPr/>
        </p:nvPicPr>
        <p:blipFill rotWithShape="1">
          <a:blip r:embed="rId4">
            <a:extLst>
              <a:ext uri="{28A0092B-C50C-407E-A947-70E740481C1C}">
                <a14:useLocalDpi xmlns:a14="http://schemas.microsoft.com/office/drawing/2010/main" val="0"/>
              </a:ext>
            </a:extLst>
          </a:blip>
          <a:srcRect l="17061" t="48490" r="1"/>
          <a:stretch/>
        </p:blipFill>
        <p:spPr bwMode="auto">
          <a:xfrm>
            <a:off x="3512661" y="1851224"/>
            <a:ext cx="7503477" cy="2806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85393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1456</TotalTime>
  <Words>615</Words>
  <Application>Microsoft Office PowerPoint</Application>
  <PresentationFormat>Widescreen</PresentationFormat>
  <Paragraphs>69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103</cp:revision>
  <dcterms:created xsi:type="dcterms:W3CDTF">2019-09-06T14:56:38Z</dcterms:created>
  <dcterms:modified xsi:type="dcterms:W3CDTF">2021-04-16T10:59:28Z</dcterms:modified>
</cp:coreProperties>
</file>