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300" r:id="rId4"/>
    <p:sldId id="258" r:id="rId5"/>
    <p:sldId id="297" r:id="rId6"/>
    <p:sldId id="294" r:id="rId7"/>
    <p:sldId id="303" r:id="rId8"/>
    <p:sldId id="302" r:id="rId9"/>
    <p:sldId id="304" r:id="rId10"/>
    <p:sldId id="272" r:id="rId11"/>
    <p:sldId id="30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napToGrid="0">
      <p:cViewPr varScale="1">
        <p:scale>
          <a:sx n="62" d="100"/>
          <a:sy n="62" d="100"/>
        </p:scale>
        <p:origin x="84" y="10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16/04/2021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16/04/2021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16/04/2021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16/04/2021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620448"/>
            <a:ext cx="9144000" cy="1655762"/>
          </a:xfrm>
        </p:spPr>
        <p:txBody>
          <a:bodyPr>
            <a:normAutofit/>
          </a:bodyPr>
          <a:lstStyle/>
          <a:p>
            <a:r>
              <a:rPr lang="en-GB" sz="2800" dirty="0">
                <a:solidFill>
                  <a:schemeClr val="accent4">
                    <a:lumMod val="75000"/>
                  </a:schemeClr>
                </a:solidFill>
                <a:latin typeface="Garamond" panose="02020404030301010803" pitchFamily="18" charset="0"/>
              </a:rPr>
              <a:t>Monday </a:t>
            </a:r>
            <a:r>
              <a:rPr lang="en-GB" sz="2800" dirty="0" smtClean="0">
                <a:solidFill>
                  <a:schemeClr val="accent4">
                    <a:lumMod val="75000"/>
                  </a:schemeClr>
                </a:solidFill>
                <a:latin typeface="Garamond" panose="02020404030301010803" pitchFamily="18" charset="0"/>
              </a:rPr>
              <a:t>8</a:t>
            </a:r>
            <a:r>
              <a:rPr lang="en-GB" sz="2800" baseline="30000" dirty="0" smtClean="0">
                <a:solidFill>
                  <a:schemeClr val="accent4">
                    <a:lumMod val="75000"/>
                  </a:schemeClr>
                </a:solidFill>
                <a:latin typeface="Garamond" panose="02020404030301010803" pitchFamily="18" charset="0"/>
              </a:rPr>
              <a:t>th</a:t>
            </a:r>
            <a:r>
              <a:rPr lang="en-GB" sz="2800" dirty="0" smtClean="0">
                <a:solidFill>
                  <a:schemeClr val="accent4">
                    <a:lumMod val="75000"/>
                  </a:schemeClr>
                </a:solidFill>
                <a:latin typeface="Garamond" panose="02020404030301010803" pitchFamily="18" charset="0"/>
              </a:rPr>
              <a:t> February </a:t>
            </a:r>
            <a:r>
              <a:rPr lang="en-GB" sz="2800" dirty="0">
                <a:solidFill>
                  <a:schemeClr val="accent4">
                    <a:lumMod val="75000"/>
                  </a:schemeClr>
                </a:solidFill>
                <a:latin typeface="Garamond" panose="02020404030301010803" pitchFamily="18" charset="0"/>
              </a:rPr>
              <a:t>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9" name="Subtitle 2"/>
          <p:cNvSpPr txBox="1">
            <a:spLocks/>
          </p:cNvSpPr>
          <p:nvPr/>
        </p:nvSpPr>
        <p:spPr>
          <a:xfrm>
            <a:off x="1824446" y="4792567"/>
            <a:ext cx="8760822"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“New Year, Good News” ~</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1219065" y="1988486"/>
            <a:ext cx="2360295" cy="2402205"/>
          </a:xfrm>
          <a:prstGeom prst="rect">
            <a:avLst/>
          </a:prstGeom>
          <a:noFill/>
          <a:ln>
            <a:noFill/>
          </a:ln>
          <a:extLst>
            <a:ext uri="{53640926-AAD7-44D8-BBD7-CCE9431645EC}">
              <a14:shadowObscured xmlns:a14="http://schemas.microsoft.com/office/drawing/2010/main"/>
            </a:ext>
          </a:extLst>
        </p:spPr>
      </p:pic>
      <p:pic>
        <p:nvPicPr>
          <p:cNvPr id="1028" name="Picture 4" descr="https://revisedontology.files.wordpress.com/2014/08/jesus-peter.jpg"/>
          <p:cNvPicPr>
            <a:picLocks noChangeAspect="1" noChangeArrowheads="1"/>
          </p:cNvPicPr>
          <p:nvPr/>
        </p:nvPicPr>
        <p:blipFill rotWithShape="1">
          <a:blip r:embed="rId4">
            <a:extLst>
              <a:ext uri="{28A0092B-C50C-407E-A947-70E740481C1C}">
                <a14:useLocalDpi xmlns:a14="http://schemas.microsoft.com/office/drawing/2010/main" val="0"/>
              </a:ext>
            </a:extLst>
          </a:blip>
          <a:srcRect l="8554" t="7568" r="9853" b="64362"/>
          <a:stretch/>
        </p:blipFill>
        <p:spPr bwMode="auto">
          <a:xfrm>
            <a:off x="4014550" y="1875357"/>
            <a:ext cx="6499699" cy="2644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195718" y="6306291"/>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3936" y="5849091"/>
            <a:ext cx="771525" cy="914400"/>
          </a:xfrm>
          <a:prstGeom prst="rect">
            <a:avLst/>
          </a:prstGeom>
        </p:spPr>
      </p:pic>
      <p:sp>
        <p:nvSpPr>
          <p:cNvPr id="8" name="Title 1"/>
          <p:cNvSpPr txBox="1">
            <a:spLocks/>
          </p:cNvSpPr>
          <p:nvPr/>
        </p:nvSpPr>
        <p:spPr>
          <a:xfrm>
            <a:off x="5562601" y="281396"/>
            <a:ext cx="5405436" cy="2819606"/>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8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smtClean="0">
                <a:solidFill>
                  <a:schemeClr val="accent4">
                    <a:lumMod val="75000"/>
                  </a:schemeClr>
                </a:solidFill>
                <a:latin typeface="Garamond" panose="02020404030301010803" pitchFamily="18" charset="0"/>
              </a:rPr>
              <a:t>Saint  </a:t>
            </a:r>
            <a:endParaRPr lang="en-GB" altLang="en-US" sz="6600" dirty="0">
              <a:solidFill>
                <a:schemeClr val="accent4">
                  <a:lumMod val="75000"/>
                </a:schemeClr>
              </a:solidFill>
              <a:latin typeface="Garamond" panose="02020404030301010803" pitchFamily="18" charset="0"/>
            </a:endParaRPr>
          </a:p>
          <a:p>
            <a:pPr algn="ctr"/>
            <a:endParaRPr lang="en-GB" altLang="en-US" sz="400" dirty="0">
              <a:solidFill>
                <a:schemeClr val="accent4">
                  <a:lumMod val="75000"/>
                </a:schemeClr>
              </a:solidFill>
              <a:latin typeface="Garamond" panose="02020404030301010803" pitchFamily="18" charset="0"/>
            </a:endParaRPr>
          </a:p>
          <a:p>
            <a:pPr algn="ctr"/>
            <a:r>
              <a:rPr lang="en-GB" altLang="en-US" sz="6600" dirty="0" smtClean="0">
                <a:solidFill>
                  <a:schemeClr val="accent4">
                    <a:lumMod val="75000"/>
                  </a:schemeClr>
                </a:solidFill>
                <a:latin typeface="Garamond" panose="02020404030301010803" pitchFamily="18" charset="0"/>
              </a:rPr>
              <a:t>Josephine Bakhita                  </a:t>
            </a:r>
            <a:endParaRPr lang="en-GB" altLang="en-US" sz="6600" dirty="0">
              <a:solidFill>
                <a:schemeClr val="accent4">
                  <a:lumMod val="75000"/>
                </a:schemeClr>
              </a:solidFill>
              <a:latin typeface="Garamond" panose="02020404030301010803" pitchFamily="18" charset="0"/>
            </a:endParaRPr>
          </a:p>
          <a:p>
            <a:pPr algn="ctr"/>
            <a:endParaRPr lang="en-GB" altLang="en-US" sz="7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Feast day :</a:t>
            </a:r>
          </a:p>
          <a:p>
            <a:pPr algn="ctr"/>
            <a:endParaRPr lang="en-GB" altLang="en-US" sz="400" dirty="0">
              <a:solidFill>
                <a:schemeClr val="accent4">
                  <a:lumMod val="75000"/>
                </a:schemeClr>
              </a:solidFill>
              <a:latin typeface="Garamond" panose="02020404030301010803" pitchFamily="18" charset="0"/>
            </a:endParaRPr>
          </a:p>
          <a:p>
            <a:pPr algn="ctr"/>
            <a:endParaRPr lang="en-GB" altLang="en-US" sz="400" dirty="0">
              <a:solidFill>
                <a:schemeClr val="accent4">
                  <a:lumMod val="75000"/>
                </a:schemeClr>
              </a:solidFill>
              <a:latin typeface="Garamond" panose="02020404030301010803" pitchFamily="18" charset="0"/>
            </a:endParaRPr>
          </a:p>
          <a:p>
            <a:pPr algn="ctr"/>
            <a:r>
              <a:rPr lang="en-GB" altLang="en-US" sz="6600" dirty="0" smtClean="0">
                <a:solidFill>
                  <a:schemeClr val="accent4">
                    <a:lumMod val="75000"/>
                  </a:schemeClr>
                </a:solidFill>
                <a:latin typeface="Garamond" panose="02020404030301010803" pitchFamily="18" charset="0"/>
              </a:rPr>
              <a:t>8</a:t>
            </a:r>
            <a:r>
              <a:rPr lang="en-GB" altLang="en-US" sz="6600" baseline="30000" dirty="0" smtClean="0">
                <a:solidFill>
                  <a:schemeClr val="accent4">
                    <a:lumMod val="75000"/>
                  </a:schemeClr>
                </a:solidFill>
                <a:latin typeface="Garamond" panose="02020404030301010803" pitchFamily="18" charset="0"/>
              </a:rPr>
              <a:t>th</a:t>
            </a:r>
            <a:r>
              <a:rPr lang="en-GB" altLang="en-US" sz="6600" dirty="0" smtClean="0">
                <a:solidFill>
                  <a:schemeClr val="accent4">
                    <a:lumMod val="75000"/>
                  </a:schemeClr>
                </a:solidFill>
                <a:latin typeface="Garamond" panose="02020404030301010803" pitchFamily="18" charset="0"/>
              </a:rPr>
              <a:t> February </a:t>
            </a:r>
            <a:endParaRPr lang="en-GB" sz="6600" dirty="0">
              <a:solidFill>
                <a:schemeClr val="accent4">
                  <a:lumMod val="75000"/>
                </a:schemeClr>
              </a:solidFill>
              <a:latin typeface="Garamond" panose="02020404030301010803" pitchFamily="18" charset="0"/>
            </a:endParaRPr>
          </a:p>
        </p:txBody>
      </p:sp>
      <p:sp>
        <p:nvSpPr>
          <p:cNvPr id="9" name="Rectangle 3"/>
          <p:cNvSpPr txBox="1">
            <a:spLocks noChangeArrowheads="1"/>
          </p:cNvSpPr>
          <p:nvPr/>
        </p:nvSpPr>
        <p:spPr>
          <a:xfrm>
            <a:off x="1700791" y="5934100"/>
            <a:ext cx="4201907" cy="7443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altLang="en-US" dirty="0">
              <a:latin typeface="Garamond" panose="02020404030301010803" pitchFamily="18" charset="0"/>
            </a:endParaRPr>
          </a:p>
          <a:p>
            <a:pPr marL="0" indent="0">
              <a:buFont typeface="Arial" panose="020B0604020202020204" pitchFamily="34" charset="0"/>
              <a:buNone/>
            </a:pPr>
            <a:endParaRPr lang="en-GB" altLang="en-US" dirty="0">
              <a:latin typeface="Garamond" panose="02020404030301010803" pitchFamily="18" charset="0"/>
            </a:endParaRPr>
          </a:p>
        </p:txBody>
      </p:sp>
      <p:sp>
        <p:nvSpPr>
          <p:cNvPr id="3" name="TextBox 2"/>
          <p:cNvSpPr txBox="1"/>
          <p:nvPr/>
        </p:nvSpPr>
        <p:spPr>
          <a:xfrm>
            <a:off x="4855135" y="3213556"/>
            <a:ext cx="6328801" cy="3477875"/>
          </a:xfrm>
          <a:prstGeom prst="rect">
            <a:avLst/>
          </a:prstGeom>
          <a:noFill/>
        </p:spPr>
        <p:txBody>
          <a:bodyPr wrap="square" rtlCol="0">
            <a:spAutoFit/>
          </a:bodyPr>
          <a:lstStyle/>
          <a:p>
            <a:pPr algn="just"/>
            <a:r>
              <a:rPr lang="en-GB" sz="2200" dirty="0" smtClean="0">
                <a:latin typeface="Garamond" panose="02020404030301010803" pitchFamily="18" charset="0"/>
              </a:rPr>
              <a:t>Saint Josephine (1869-1947) was born in Darfur in Sudan, captured by slave traders at the age of 7 and repeatedly sold and brutally treated.  She was fortunate to be given into the care of the </a:t>
            </a:r>
            <a:r>
              <a:rPr lang="en-GB" sz="2200" dirty="0" err="1" smtClean="0">
                <a:latin typeface="Garamond" panose="02020404030301010803" pitchFamily="18" charset="0"/>
              </a:rPr>
              <a:t>Canossian</a:t>
            </a:r>
            <a:r>
              <a:rPr lang="en-GB" sz="2200" dirty="0" smtClean="0">
                <a:latin typeface="Garamond" panose="02020404030301010803" pitchFamily="18" charset="0"/>
              </a:rPr>
              <a:t> nuns in Venice where she encountered Christianity, converted and joined the community.  Her personal holiness and her book “My Miraculous Story” were inspirational and continue to inspire today.</a:t>
            </a:r>
          </a:p>
          <a:p>
            <a:pPr algn="just"/>
            <a:r>
              <a:rPr lang="en-GB" sz="2200" dirty="0" smtClean="0">
                <a:latin typeface="Garamond" panose="02020404030301010803" pitchFamily="18" charset="0"/>
              </a:rPr>
              <a:t>She was </a:t>
            </a:r>
            <a:r>
              <a:rPr lang="en-GB" sz="2200" smtClean="0">
                <a:latin typeface="Garamond" panose="02020404030301010803" pitchFamily="18" charset="0"/>
              </a:rPr>
              <a:t>canonised in </a:t>
            </a:r>
            <a:r>
              <a:rPr lang="en-GB" sz="2200" dirty="0" smtClean="0">
                <a:latin typeface="Garamond" panose="02020404030301010803" pitchFamily="18" charset="0"/>
              </a:rPr>
              <a:t>2000 and is the patron saint of victims of human trafficking.</a:t>
            </a:r>
            <a:endParaRPr lang="en-GB" sz="2200" dirty="0">
              <a:latin typeface="Garamond" panose="02020404030301010803" pitchFamily="18" charset="0"/>
            </a:endParaRPr>
          </a:p>
        </p:txBody>
      </p:sp>
      <p:pic>
        <p:nvPicPr>
          <p:cNvPr id="6146" name="Picture 2" descr="Bakhita Szent Jozefina.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837" y="281395"/>
            <a:ext cx="3931968" cy="6397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23533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5620448"/>
            <a:ext cx="9144000" cy="1655762"/>
          </a:xfrm>
        </p:spPr>
        <p:txBody>
          <a:bodyPr>
            <a:normAutofit/>
          </a:bodyPr>
          <a:lstStyle/>
          <a:p>
            <a:r>
              <a:rPr lang="en-GB" sz="2800" dirty="0">
                <a:solidFill>
                  <a:schemeClr val="accent4">
                    <a:lumMod val="75000"/>
                  </a:schemeClr>
                </a:solidFill>
                <a:latin typeface="Garamond" panose="02020404030301010803" pitchFamily="18" charset="0"/>
              </a:rPr>
              <a:t>Monday </a:t>
            </a:r>
            <a:r>
              <a:rPr lang="en-GB" sz="2800" dirty="0" smtClean="0">
                <a:solidFill>
                  <a:schemeClr val="accent4">
                    <a:lumMod val="75000"/>
                  </a:schemeClr>
                </a:solidFill>
                <a:latin typeface="Garamond" panose="02020404030301010803" pitchFamily="18" charset="0"/>
              </a:rPr>
              <a:t>8</a:t>
            </a:r>
            <a:r>
              <a:rPr lang="en-GB" sz="2800" baseline="30000" dirty="0" smtClean="0">
                <a:solidFill>
                  <a:schemeClr val="accent4">
                    <a:lumMod val="75000"/>
                  </a:schemeClr>
                </a:solidFill>
                <a:latin typeface="Garamond" panose="02020404030301010803" pitchFamily="18" charset="0"/>
              </a:rPr>
              <a:t>th</a:t>
            </a:r>
            <a:r>
              <a:rPr lang="en-GB" sz="2800" dirty="0" smtClean="0">
                <a:solidFill>
                  <a:schemeClr val="accent4">
                    <a:lumMod val="75000"/>
                  </a:schemeClr>
                </a:solidFill>
                <a:latin typeface="Garamond" panose="02020404030301010803" pitchFamily="18" charset="0"/>
              </a:rPr>
              <a:t> February </a:t>
            </a:r>
            <a:r>
              <a:rPr lang="en-GB" sz="2800" dirty="0">
                <a:solidFill>
                  <a:schemeClr val="accent4">
                    <a:lumMod val="75000"/>
                  </a:schemeClr>
                </a:solidFill>
                <a:latin typeface="Garamond" panose="02020404030301010803" pitchFamily="18" charset="0"/>
              </a:rPr>
              <a:t>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9" name="Subtitle 2"/>
          <p:cNvSpPr txBox="1">
            <a:spLocks/>
          </p:cNvSpPr>
          <p:nvPr/>
        </p:nvSpPr>
        <p:spPr>
          <a:xfrm>
            <a:off x="1824446" y="4792567"/>
            <a:ext cx="8760822"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“New Year, Good News” ~</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1219065" y="1988486"/>
            <a:ext cx="2360295" cy="2402205"/>
          </a:xfrm>
          <a:prstGeom prst="rect">
            <a:avLst/>
          </a:prstGeom>
          <a:noFill/>
          <a:ln>
            <a:noFill/>
          </a:ln>
          <a:extLst>
            <a:ext uri="{53640926-AAD7-44D8-BBD7-CCE9431645EC}">
              <a14:shadowObscured xmlns:a14="http://schemas.microsoft.com/office/drawing/2010/main"/>
            </a:ext>
          </a:extLst>
        </p:spPr>
      </p:pic>
      <p:pic>
        <p:nvPicPr>
          <p:cNvPr id="1028" name="Picture 4" descr="https://revisedontology.files.wordpress.com/2014/08/jesus-peter.jpg"/>
          <p:cNvPicPr>
            <a:picLocks noChangeAspect="1" noChangeArrowheads="1"/>
          </p:cNvPicPr>
          <p:nvPr/>
        </p:nvPicPr>
        <p:blipFill rotWithShape="1">
          <a:blip r:embed="rId4">
            <a:extLst>
              <a:ext uri="{28A0092B-C50C-407E-A947-70E740481C1C}">
                <a14:useLocalDpi xmlns:a14="http://schemas.microsoft.com/office/drawing/2010/main" val="0"/>
              </a:ext>
            </a:extLst>
          </a:blip>
          <a:srcRect l="8554" t="7568" r="9853" b="64362"/>
          <a:stretch/>
        </p:blipFill>
        <p:spPr bwMode="auto">
          <a:xfrm>
            <a:off x="4014550" y="1875357"/>
            <a:ext cx="6499699" cy="2644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713286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418011" y="2171261"/>
            <a:ext cx="11416938" cy="44587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2600" dirty="0">
                <a:latin typeface="Garamond" panose="02020404030301010803" pitchFamily="18" charset="0"/>
              </a:rPr>
              <a:t>A New Year </a:t>
            </a:r>
            <a:r>
              <a:rPr lang="en-GB" sz="2600" dirty="0" smtClean="0">
                <a:latin typeface="Garamond" panose="02020404030301010803" pitchFamily="18" charset="0"/>
              </a:rPr>
              <a:t>: one half-term completed. </a:t>
            </a:r>
          </a:p>
          <a:p>
            <a:pPr algn="ctr"/>
            <a:r>
              <a:rPr lang="en-GB" sz="2600" dirty="0" smtClean="0">
                <a:latin typeface="Garamond" panose="02020404030301010803" pitchFamily="18" charset="0"/>
              </a:rPr>
              <a:t>An opportunity to reflect on what we have achieved so far.  </a:t>
            </a:r>
            <a:endParaRPr lang="en-GB" sz="2600" dirty="0">
              <a:latin typeface="Garamond" panose="02020404030301010803" pitchFamily="18" charset="0"/>
            </a:endParaRPr>
          </a:p>
          <a:p>
            <a:pPr algn="ctr"/>
            <a:r>
              <a:rPr lang="en-GB" sz="2600" dirty="0" smtClean="0">
                <a:latin typeface="Garamond" panose="02020404030301010803" pitchFamily="18" charset="0"/>
              </a:rPr>
              <a:t>Which resolutions have we kept?  Which resolutions have we broken? </a:t>
            </a:r>
            <a:endParaRPr lang="en-GB" sz="2600" dirty="0">
              <a:latin typeface="Garamond" panose="02020404030301010803" pitchFamily="18" charset="0"/>
            </a:endParaRPr>
          </a:p>
          <a:p>
            <a:pPr algn="ctr"/>
            <a:r>
              <a:rPr lang="en-GB" sz="2600" dirty="0" smtClean="0">
                <a:latin typeface="Garamond" panose="02020404030301010803" pitchFamily="18" charset="0"/>
              </a:rPr>
              <a:t>What further resolutions do we need to make in this year of challenge?</a:t>
            </a:r>
          </a:p>
          <a:p>
            <a:pPr algn="ctr"/>
            <a:r>
              <a:rPr lang="en-GB" sz="2600" dirty="0" smtClean="0">
                <a:latin typeface="Garamond" panose="02020404030301010803" pitchFamily="18" charset="0"/>
              </a:rPr>
              <a:t>To help us in our resolve, let us remember to look for Christ in our lives, </a:t>
            </a:r>
          </a:p>
          <a:p>
            <a:pPr algn="ctr"/>
            <a:r>
              <a:rPr lang="en-GB" sz="2600" dirty="0" smtClean="0">
                <a:latin typeface="Garamond" panose="02020404030301010803" pitchFamily="18" charset="0"/>
              </a:rPr>
              <a:t>and in the persons of the people we meet – </a:t>
            </a:r>
          </a:p>
          <a:p>
            <a:pPr algn="ctr"/>
            <a:r>
              <a:rPr lang="en-GB" sz="2600" dirty="0" smtClean="0">
                <a:latin typeface="Garamond" panose="02020404030301010803" pitchFamily="18" charset="0"/>
              </a:rPr>
              <a:t>for they too are looking for Christ, they too have their successes and setbacks, </a:t>
            </a:r>
          </a:p>
          <a:p>
            <a:pPr algn="ctr"/>
            <a:r>
              <a:rPr lang="en-GB" sz="2600" dirty="0" smtClean="0">
                <a:latin typeface="Garamond" panose="02020404030301010803" pitchFamily="18" charset="0"/>
              </a:rPr>
              <a:t>they too need help and strength to rededicate their efforts.</a:t>
            </a:r>
            <a:endParaRPr lang="en-GB" sz="2600" dirty="0">
              <a:latin typeface="Garamond" panose="02020404030301010803" pitchFamily="18" charset="0"/>
            </a:endParaRPr>
          </a:p>
          <a:p>
            <a:r>
              <a:rPr lang="en-GB" sz="2600" dirty="0">
                <a:solidFill>
                  <a:srgbClr val="FF0000"/>
                </a:solidFill>
                <a:latin typeface="Garamond" panose="02020404030301010803" pitchFamily="18" charset="0"/>
              </a:rPr>
              <a:t>  </a:t>
            </a:r>
            <a:r>
              <a:rPr lang="en-GB" sz="2600" dirty="0" smtClean="0">
                <a:solidFill>
                  <a:srgbClr val="FF0000"/>
                </a:solidFill>
                <a:latin typeface="Garamond" panose="02020404030301010803" pitchFamily="18" charset="0"/>
              </a:rPr>
              <a:t>      </a:t>
            </a:r>
            <a:r>
              <a:rPr lang="en-GB" sz="2800" dirty="0" smtClean="0">
                <a:latin typeface="Garamond" panose="02020404030301010803" pitchFamily="18" charset="0"/>
              </a:rPr>
              <a:t>Our Gospel reading this Sunday reminds us that we are not alone, that :  </a:t>
            </a:r>
            <a:endParaRPr lang="en-GB" sz="2800" dirty="0">
              <a:latin typeface="Garamond" panose="02020404030301010803" pitchFamily="18" charset="0"/>
            </a:endParaRPr>
          </a:p>
          <a:p>
            <a:pPr algn="ctr"/>
            <a:r>
              <a:rPr lang="en-GB" sz="4400" dirty="0" smtClean="0">
                <a:latin typeface="Garamond" panose="02020404030301010803" pitchFamily="18" charset="0"/>
              </a:rPr>
              <a:t>Everybody is looking for Christ</a:t>
            </a:r>
            <a:endParaRPr lang="en-GB" sz="4400" dirty="0">
              <a:latin typeface="Garamond" panose="02020404030301010803" pitchFamily="18" charset="0"/>
            </a:endParaRPr>
          </a:p>
        </p:txBody>
      </p:sp>
      <p:sp>
        <p:nvSpPr>
          <p:cNvPr id="4" name="TextBox 3"/>
          <p:cNvSpPr txBox="1"/>
          <p:nvPr/>
        </p:nvSpPr>
        <p:spPr>
          <a:xfrm>
            <a:off x="9944100" y="6260689"/>
            <a:ext cx="1120140" cy="369332"/>
          </a:xfrm>
          <a:prstGeom prst="rect">
            <a:avLst/>
          </a:prstGeom>
          <a:solidFill>
            <a:schemeClr val="bg1"/>
          </a:solidFill>
        </p:spPr>
        <p:txBody>
          <a:bodyPr wrap="square" rtlCol="0">
            <a:spAutoFit/>
          </a:bodyPr>
          <a:lstStyle/>
          <a:p>
            <a:endParaRPr lang="en-GB"/>
          </a:p>
        </p:txBody>
      </p:sp>
      <p:sp>
        <p:nvSpPr>
          <p:cNvPr id="6" name="TextBox 5"/>
          <p:cNvSpPr txBox="1"/>
          <p:nvPr/>
        </p:nvSpPr>
        <p:spPr>
          <a:xfrm>
            <a:off x="9944100" y="6235388"/>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11" name="Text Box 2"/>
          <p:cNvSpPr txBox="1">
            <a:spLocks noChangeArrowheads="1"/>
          </p:cNvSpPr>
          <p:nvPr/>
        </p:nvSpPr>
        <p:spPr bwMode="auto">
          <a:xfrm>
            <a:off x="838199" y="244172"/>
            <a:ext cx="10461171" cy="179363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400" dirty="0">
                <a:effectLst/>
                <a:latin typeface="Garamond" panose="02020404030301010803" pitchFamily="18" charset="0"/>
                <a:ea typeface="Calibri" panose="020F0502020204030204" pitchFamily="34" charset="0"/>
                <a:cs typeface="Times New Roman" panose="02020603050405020304" pitchFamily="18" charset="0"/>
              </a:rPr>
              <a:t>A New Year of Good News</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5400" dirty="0">
                <a:effectLst/>
                <a:latin typeface="Garamond" panose="02020404030301010803" pitchFamily="18" charset="0"/>
                <a:ea typeface="Calibri" panose="020F0502020204030204" pitchFamily="34" charset="0"/>
                <a:cs typeface="Times New Roman" panose="02020603050405020304" pitchFamily="18" charset="0"/>
              </a:rPr>
              <a:t>~ The Year of St Joseph ~</a:t>
            </a: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9" name="Rectangle 3"/>
          <p:cNvSpPr txBox="1">
            <a:spLocks noChangeArrowheads="1"/>
          </p:cNvSpPr>
          <p:nvPr/>
        </p:nvSpPr>
        <p:spPr>
          <a:xfrm>
            <a:off x="615655" y="3716338"/>
            <a:ext cx="10991577" cy="2738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en-GB" altLang="en-US" dirty="0">
              <a:latin typeface="Garamond" panose="02020404030301010803" pitchFamily="18" charset="0"/>
            </a:endParaRPr>
          </a:p>
        </p:txBody>
      </p:sp>
      <p:sp>
        <p:nvSpPr>
          <p:cNvPr id="11" name="Text Box 2"/>
          <p:cNvSpPr txBox="1">
            <a:spLocks noChangeArrowheads="1"/>
          </p:cNvSpPr>
          <p:nvPr/>
        </p:nvSpPr>
        <p:spPr bwMode="auto">
          <a:xfrm>
            <a:off x="352698" y="1990404"/>
            <a:ext cx="11517493" cy="846386"/>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spAutoFit/>
          </a:bodyPr>
          <a:lstStyle/>
          <a:p>
            <a:pPr algn="ctr"/>
            <a:endParaRPr lang="en-GB" sz="300" dirty="0">
              <a:latin typeface="Garamond" panose="02020404030301010803" pitchFamily="18" charset="0"/>
            </a:endParaRPr>
          </a:p>
          <a:p>
            <a:pPr algn="ctr"/>
            <a:r>
              <a:rPr lang="en-GB" sz="4000" dirty="0" smtClean="0">
                <a:latin typeface="Garamond" panose="02020404030301010803" pitchFamily="18" charset="0"/>
              </a:rPr>
              <a:t>EVERYBODY IS LOOKING FOR CHRIST</a:t>
            </a:r>
            <a:endParaRPr lang="en-GB" sz="4000" dirty="0">
              <a:latin typeface="Garamond" panose="02020404030301010803" pitchFamily="18" charset="0"/>
            </a:endParaRPr>
          </a:p>
          <a:p>
            <a:pPr algn="ctr"/>
            <a:endParaRPr lang="en-GB" sz="300" dirty="0">
              <a:latin typeface="Garamond" panose="02020404030301010803" pitchFamily="18" charset="0"/>
            </a:endParaRPr>
          </a:p>
          <a:p>
            <a:pPr algn="ctr"/>
            <a:endParaRPr lang="en-GB" sz="300" dirty="0">
              <a:latin typeface="Garamond" panose="02020404030301010803" pitchFamily="18" charset="0"/>
            </a:endParaRPr>
          </a:p>
        </p:txBody>
      </p:sp>
      <p:sp>
        <p:nvSpPr>
          <p:cNvPr id="13" name="Title 1"/>
          <p:cNvSpPr txBox="1">
            <a:spLocks/>
          </p:cNvSpPr>
          <p:nvPr/>
        </p:nvSpPr>
        <p:spPr>
          <a:xfrm>
            <a:off x="2772056" y="454523"/>
            <a:ext cx="6286219" cy="127857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7200" dirty="0" smtClean="0">
                <a:solidFill>
                  <a:schemeClr val="accent4">
                    <a:lumMod val="75000"/>
                  </a:schemeClr>
                </a:solidFill>
                <a:latin typeface="Garamond" panose="02020404030301010803" pitchFamily="18" charset="0"/>
              </a:rPr>
              <a:t>In context</a:t>
            </a:r>
            <a:endParaRPr lang="en-GB" sz="7200" dirty="0">
              <a:solidFill>
                <a:schemeClr val="accent4">
                  <a:lumMod val="75000"/>
                </a:schemeClr>
              </a:solidFill>
              <a:latin typeface="Garamond" panose="02020404030301010803" pitchFamily="18" charset="0"/>
            </a:endParaRPr>
          </a:p>
        </p:txBody>
      </p:sp>
      <p:sp>
        <p:nvSpPr>
          <p:cNvPr id="2" name="TextBox 1"/>
          <p:cNvSpPr txBox="1"/>
          <p:nvPr/>
        </p:nvSpPr>
        <p:spPr>
          <a:xfrm>
            <a:off x="731520" y="3094100"/>
            <a:ext cx="10757217" cy="3416320"/>
          </a:xfrm>
          <a:prstGeom prst="rect">
            <a:avLst/>
          </a:prstGeom>
          <a:noFill/>
        </p:spPr>
        <p:txBody>
          <a:bodyPr wrap="square" rtlCol="0">
            <a:spAutoFit/>
          </a:bodyPr>
          <a:lstStyle/>
          <a:p>
            <a:pPr algn="just"/>
            <a:r>
              <a:rPr lang="en-GB" sz="3600" dirty="0" smtClean="0">
                <a:latin typeface="Garamond" panose="02020404030301010803" pitchFamily="18" charset="0"/>
              </a:rPr>
              <a:t>“In the morning, long before dawn, he got up and left the house, and went off to a lonely place and prayed there.  Simon and his companions set out in search of him, and when they found him they said : </a:t>
            </a:r>
          </a:p>
          <a:p>
            <a:pPr algn="just"/>
            <a:r>
              <a:rPr lang="en-GB" sz="3600" b="1" dirty="0" smtClean="0">
                <a:latin typeface="Garamond" panose="02020404030301010803" pitchFamily="18" charset="0"/>
              </a:rPr>
              <a:t>“Everybody is looking for you.”</a:t>
            </a:r>
          </a:p>
          <a:p>
            <a:pPr algn="just"/>
            <a:r>
              <a:rPr lang="en-GB" sz="3600" b="1" i="1" dirty="0">
                <a:latin typeface="Garamond" panose="02020404030301010803" pitchFamily="18" charset="0"/>
              </a:rPr>
              <a:t> </a:t>
            </a:r>
            <a:r>
              <a:rPr lang="en-GB" sz="3600" b="1" i="1" dirty="0" smtClean="0">
                <a:latin typeface="Garamond" panose="02020404030301010803" pitchFamily="18" charset="0"/>
              </a:rPr>
              <a:t>                                                      </a:t>
            </a:r>
            <a:r>
              <a:rPr lang="en-GB" sz="3600" i="1" dirty="0" smtClean="0">
                <a:latin typeface="Garamond" panose="02020404030301010803" pitchFamily="18" charset="0"/>
              </a:rPr>
              <a:t>- Mark 1 : 35-37         </a:t>
            </a:r>
            <a:endParaRPr lang="en-GB" sz="3600" i="1" dirty="0">
              <a:latin typeface="Garamond" panose="02020404030301010803" pitchFamily="18" charset="0"/>
            </a:endParaRPr>
          </a:p>
        </p:txBody>
      </p:sp>
    </p:spTree>
    <p:extLst>
      <p:ext uri="{BB962C8B-B14F-4D97-AF65-F5344CB8AC3E}">
        <p14:creationId xmlns:p14="http://schemas.microsoft.com/office/powerpoint/2010/main" val="2252940811"/>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sz="half" idx="1"/>
          </p:nvPr>
        </p:nvSpPr>
        <p:spPr>
          <a:xfrm>
            <a:off x="4940300" y="1859184"/>
            <a:ext cx="6799262" cy="3824468"/>
          </a:xfrm>
        </p:spPr>
        <p:txBody>
          <a:bodyPr>
            <a:normAutofit/>
          </a:bodyPr>
          <a:lstStyle/>
          <a:p>
            <a:pPr marL="0" indent="0" eaLnBrk="1" hangingPunct="1">
              <a:buNone/>
            </a:pPr>
            <a:endParaRPr lang="en-GB" altLang="en-US" dirty="0">
              <a:latin typeface="Garamond" panose="02020404030301010803" pitchFamily="18" charset="0"/>
            </a:endParaRPr>
          </a:p>
          <a:p>
            <a:pPr marL="0" indent="0" eaLnBrk="1" hangingPunct="1">
              <a:buNone/>
            </a:pPr>
            <a:endParaRPr lang="en-GB" altLang="en-US" dirty="0">
              <a:latin typeface="Garamond" panose="02020404030301010803" pitchFamily="18" charset="0"/>
            </a:endParaRPr>
          </a:p>
        </p:txBody>
      </p:sp>
      <p:sp>
        <p:nvSpPr>
          <p:cNvPr id="5" name="Title 1"/>
          <p:cNvSpPr txBox="1">
            <a:spLocks/>
          </p:cNvSpPr>
          <p:nvPr/>
        </p:nvSpPr>
        <p:spPr>
          <a:xfrm>
            <a:off x="666207" y="254646"/>
            <a:ext cx="1082253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340043" y="185918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441371" y="1957416"/>
            <a:ext cx="6912428" cy="3831818"/>
          </a:xfrm>
          <a:prstGeom prst="rect">
            <a:avLst/>
          </a:prstGeom>
          <a:noFill/>
        </p:spPr>
        <p:txBody>
          <a:bodyPr wrap="square" rtlCol="0">
            <a:spAutoFit/>
          </a:bodyPr>
          <a:lstStyle/>
          <a:p>
            <a:pPr algn="just"/>
            <a:r>
              <a:rPr lang="en-GB" sz="3200" dirty="0">
                <a:latin typeface="Garamond" panose="02020404030301010803" pitchFamily="18" charset="0"/>
              </a:rPr>
              <a:t>“Everyone is born as an original, but many people end up dying as </a:t>
            </a:r>
            <a:r>
              <a:rPr lang="en-GB" sz="3200" dirty="0" smtClean="0">
                <a:latin typeface="Garamond" panose="02020404030301010803" pitchFamily="18" charset="0"/>
              </a:rPr>
              <a:t>photocopies. </a:t>
            </a:r>
          </a:p>
          <a:p>
            <a:pPr algn="just"/>
            <a:endParaRPr lang="en-GB" sz="1200" dirty="0" smtClean="0">
              <a:latin typeface="Garamond" panose="02020404030301010803" pitchFamily="18" charset="0"/>
            </a:endParaRPr>
          </a:p>
          <a:p>
            <a:pPr algn="just"/>
            <a:r>
              <a:rPr lang="en-GB" sz="3200" dirty="0" smtClean="0">
                <a:latin typeface="Garamond" panose="02020404030301010803" pitchFamily="18" charset="0"/>
              </a:rPr>
              <a:t>Don’t </a:t>
            </a:r>
            <a:r>
              <a:rPr lang="en-GB" sz="3200" dirty="0">
                <a:latin typeface="Garamond" panose="02020404030301010803" pitchFamily="18" charset="0"/>
              </a:rPr>
              <a:t>let that happen to you</a:t>
            </a:r>
            <a:r>
              <a:rPr lang="en-GB" sz="3200" dirty="0" smtClean="0">
                <a:latin typeface="Garamond" panose="02020404030301010803" pitchFamily="18" charset="0"/>
              </a:rPr>
              <a:t>!</a:t>
            </a:r>
          </a:p>
          <a:p>
            <a:pPr algn="just"/>
            <a:endParaRPr lang="en-GB" sz="1200" dirty="0">
              <a:latin typeface="Garamond" panose="02020404030301010803" pitchFamily="18" charset="0"/>
            </a:endParaRPr>
          </a:p>
          <a:p>
            <a:pPr algn="just"/>
            <a:r>
              <a:rPr lang="en-GB" sz="3200" dirty="0">
                <a:latin typeface="Garamond" panose="02020404030301010803" pitchFamily="18" charset="0"/>
              </a:rPr>
              <a:t>Our best dreams are only attained through hope, patience and commitment </a:t>
            </a:r>
            <a:r>
              <a:rPr lang="en-GB" sz="3200" dirty="0" smtClean="0">
                <a:latin typeface="Garamond" panose="02020404030301010803" pitchFamily="18" charset="0"/>
              </a:rPr>
              <a:t>…”</a:t>
            </a:r>
            <a:endParaRPr lang="en-GB" sz="3200" dirty="0">
              <a:latin typeface="Garamond" panose="02020404030301010803" pitchFamily="18" charset="0"/>
            </a:endParaRPr>
          </a:p>
          <a:p>
            <a:pPr algn="just"/>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algn="r"/>
            <a:endParaRPr lang="en-GB" sz="100" dirty="0">
              <a:latin typeface="Garamond" panose="02020404030301010803" pitchFamily="18" charset="0"/>
            </a:endParaRPr>
          </a:p>
          <a:p>
            <a:pPr algn="r"/>
            <a:r>
              <a:rPr lang="en-GB" sz="2000" dirty="0">
                <a:latin typeface="Garamond" panose="02020404030301010803" pitchFamily="18" charset="0"/>
              </a:rPr>
              <a:t>- Pope Francis to the young people of the world</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5448068" y="2262654"/>
            <a:ext cx="6469226" cy="3385542"/>
          </a:xfrm>
          <a:prstGeom prst="rect">
            <a:avLst/>
          </a:prstGeom>
        </p:spPr>
        <p:txBody>
          <a:bodyPr wrap="square">
            <a:spAutoFit/>
          </a:bodyPr>
          <a:lstStyle/>
          <a:p>
            <a:pPr algn="ctr"/>
            <a:r>
              <a:rPr lang="en-GB" sz="2600" b="1" dirty="0">
                <a:latin typeface="Garamond" panose="02020404030301010803" pitchFamily="18" charset="0"/>
              </a:rPr>
              <a:t> 7</a:t>
            </a:r>
            <a:r>
              <a:rPr lang="en-GB" sz="2600" b="1" baseline="30000" dirty="0" smtClean="0">
                <a:latin typeface="Garamond" panose="02020404030301010803" pitchFamily="18" charset="0"/>
              </a:rPr>
              <a:t>th</a:t>
            </a:r>
            <a:r>
              <a:rPr lang="en-GB" sz="2600" b="1" dirty="0" smtClean="0">
                <a:latin typeface="Garamond" panose="02020404030301010803" pitchFamily="18" charset="0"/>
              </a:rPr>
              <a:t>  February </a:t>
            </a:r>
            <a:r>
              <a:rPr lang="en-GB" sz="2600" b="1" dirty="0">
                <a:latin typeface="Garamond" panose="02020404030301010803" pitchFamily="18" charset="0"/>
              </a:rPr>
              <a:t>2021</a:t>
            </a:r>
            <a:r>
              <a:rPr lang="en-GB" sz="2600" dirty="0">
                <a:latin typeface="Garamond" panose="02020404030301010803" pitchFamily="18" charset="0"/>
              </a:rPr>
              <a:t> :</a:t>
            </a:r>
            <a:r>
              <a:rPr lang="en-GB" dirty="0">
                <a:latin typeface="Garamond" panose="02020404030301010803" pitchFamily="18" charset="0"/>
              </a:rPr>
              <a:t>  </a:t>
            </a:r>
            <a:r>
              <a:rPr lang="en-GB" dirty="0" smtClean="0">
                <a:latin typeface="Garamond" panose="02020404030301010803" pitchFamily="18" charset="0"/>
              </a:rPr>
              <a:t>                                                         </a:t>
            </a:r>
            <a:r>
              <a:rPr lang="en-GB" sz="2400" dirty="0" smtClean="0">
                <a:latin typeface="Garamond" panose="02020404030301010803" pitchFamily="18" charset="0"/>
              </a:rPr>
              <a:t>5</a:t>
            </a:r>
            <a:r>
              <a:rPr lang="en-GB" sz="2400" baseline="30000" dirty="0" smtClean="0">
                <a:latin typeface="Garamond" panose="02020404030301010803" pitchFamily="18" charset="0"/>
              </a:rPr>
              <a:t>th</a:t>
            </a:r>
            <a:r>
              <a:rPr lang="en-GB" sz="2400" dirty="0" smtClean="0">
                <a:latin typeface="Garamond" panose="02020404030301010803" pitchFamily="18" charset="0"/>
              </a:rPr>
              <a:t> Sunday in Ordinary Time</a:t>
            </a:r>
            <a:r>
              <a:rPr lang="en-GB" sz="2800" dirty="0" smtClean="0">
                <a:latin typeface="Garamond" panose="02020404030301010803" pitchFamily="18" charset="0"/>
              </a:rPr>
              <a:t>   </a:t>
            </a:r>
            <a:endParaRPr lang="en-GB" sz="1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2800" dirty="0" smtClean="0">
                <a:latin typeface="Garamond" panose="02020404030301010803" pitchFamily="18" charset="0"/>
              </a:rPr>
              <a:t>Simon Peter says to Jesus :</a:t>
            </a:r>
            <a:endParaRPr lang="en-GB" sz="2800" dirty="0">
              <a:latin typeface="Garamond" panose="02020404030301010803" pitchFamily="18" charset="0"/>
            </a:endParaRPr>
          </a:p>
          <a:p>
            <a:pPr algn="ctr"/>
            <a:endParaRPr lang="en-GB" sz="1200" dirty="0">
              <a:latin typeface="Garamond" panose="02020404030301010803" pitchFamily="18" charset="0"/>
            </a:endParaRPr>
          </a:p>
          <a:p>
            <a:pPr algn="ctr"/>
            <a:r>
              <a:rPr lang="en-GB" sz="5000" dirty="0" smtClean="0">
                <a:latin typeface="Garamond" panose="02020404030301010803" pitchFamily="18" charset="0"/>
              </a:rPr>
              <a:t>“</a:t>
            </a:r>
            <a:r>
              <a:rPr lang="en-GB" sz="5400" dirty="0" smtClean="0">
                <a:latin typeface="Garamond" panose="02020404030301010803" pitchFamily="18" charset="0"/>
              </a:rPr>
              <a:t>Everybody</a:t>
            </a:r>
          </a:p>
          <a:p>
            <a:pPr algn="ctr"/>
            <a:r>
              <a:rPr lang="en-GB" sz="5400" dirty="0">
                <a:latin typeface="Garamond" panose="02020404030301010803" pitchFamily="18" charset="0"/>
              </a:rPr>
              <a:t>i</a:t>
            </a:r>
            <a:r>
              <a:rPr lang="en-GB" sz="5400" dirty="0" smtClean="0">
                <a:latin typeface="Garamond" panose="02020404030301010803" pitchFamily="18" charset="0"/>
              </a:rPr>
              <a:t>s looking for you</a:t>
            </a:r>
            <a:r>
              <a:rPr lang="en-GB" sz="5000" dirty="0" smtClean="0">
                <a:latin typeface="Garamond" panose="02020404030301010803" pitchFamily="18" charset="0"/>
              </a:rPr>
              <a:t>!”</a:t>
            </a:r>
            <a:endParaRPr lang="en-GB" altLang="en-US" sz="50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2050" name="Picture 2" descr="What are you looking for? – First Pres Joli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142" y="2390503"/>
            <a:ext cx="5033555" cy="3775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9" name="Rectangle 3"/>
          <p:cNvSpPr txBox="1">
            <a:spLocks noChangeArrowheads="1"/>
          </p:cNvSpPr>
          <p:nvPr/>
        </p:nvSpPr>
        <p:spPr>
          <a:xfrm>
            <a:off x="615655" y="3716338"/>
            <a:ext cx="10991577" cy="2738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en-GB" altLang="en-US" dirty="0">
              <a:latin typeface="Garamond" panose="02020404030301010803" pitchFamily="18" charset="0"/>
            </a:endParaRPr>
          </a:p>
        </p:txBody>
      </p:sp>
      <p:sp>
        <p:nvSpPr>
          <p:cNvPr id="13" name="Title 1"/>
          <p:cNvSpPr txBox="1">
            <a:spLocks/>
          </p:cNvSpPr>
          <p:nvPr/>
        </p:nvSpPr>
        <p:spPr>
          <a:xfrm>
            <a:off x="2772056" y="454523"/>
            <a:ext cx="6286219" cy="127857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7200" dirty="0" smtClean="0">
                <a:solidFill>
                  <a:schemeClr val="accent4">
                    <a:lumMod val="75000"/>
                  </a:schemeClr>
                </a:solidFill>
                <a:latin typeface="Garamond" panose="02020404030301010803" pitchFamily="18" charset="0"/>
              </a:rPr>
              <a:t>Finding Jesus …</a:t>
            </a:r>
            <a:endParaRPr lang="en-GB" sz="7200" dirty="0">
              <a:solidFill>
                <a:schemeClr val="accent4">
                  <a:lumMod val="75000"/>
                </a:schemeClr>
              </a:solidFill>
              <a:latin typeface="Garamond" panose="02020404030301010803" pitchFamily="18" charset="0"/>
            </a:endParaRPr>
          </a:p>
        </p:txBody>
      </p:sp>
      <p:sp>
        <p:nvSpPr>
          <p:cNvPr id="2" name="TextBox 1"/>
          <p:cNvSpPr txBox="1"/>
          <p:nvPr/>
        </p:nvSpPr>
        <p:spPr>
          <a:xfrm>
            <a:off x="428273" y="1897611"/>
            <a:ext cx="11366340" cy="4493538"/>
          </a:xfrm>
          <a:prstGeom prst="rect">
            <a:avLst/>
          </a:prstGeom>
          <a:noFill/>
        </p:spPr>
        <p:txBody>
          <a:bodyPr wrap="square" rtlCol="0">
            <a:spAutoFit/>
          </a:bodyPr>
          <a:lstStyle/>
          <a:p>
            <a:pPr algn="just"/>
            <a:r>
              <a:rPr lang="en-GB" sz="2200" dirty="0" smtClean="0">
                <a:latin typeface="Garamond" panose="02020404030301010803" pitchFamily="18" charset="0"/>
              </a:rPr>
              <a:t>Pope </a:t>
            </a:r>
            <a:r>
              <a:rPr lang="en-GB" sz="2200" dirty="0">
                <a:latin typeface="Garamond" panose="02020404030301010803" pitchFamily="18" charset="0"/>
              </a:rPr>
              <a:t>Francis prayed on Sunday 24</a:t>
            </a:r>
            <a:r>
              <a:rPr lang="en-GB" sz="2200" baseline="30000" dirty="0">
                <a:latin typeface="Garamond" panose="02020404030301010803" pitchFamily="18" charset="0"/>
              </a:rPr>
              <a:t>th</a:t>
            </a:r>
            <a:r>
              <a:rPr lang="en-GB" sz="2200" dirty="0">
                <a:latin typeface="Garamond" panose="02020404030301010803" pitchFamily="18" charset="0"/>
              </a:rPr>
              <a:t> January </a:t>
            </a:r>
            <a:r>
              <a:rPr lang="en-GB" sz="2200" dirty="0" smtClean="0">
                <a:latin typeface="Garamond" panose="02020404030301010803" pitchFamily="18" charset="0"/>
              </a:rPr>
              <a:t>for </a:t>
            </a:r>
            <a:r>
              <a:rPr lang="en-GB" sz="2200" dirty="0">
                <a:latin typeface="Garamond" panose="02020404030301010803" pitchFamily="18" charset="0"/>
              </a:rPr>
              <a:t>a homeless man who died near St. Peter’s Square amid freezing temperatures.</a:t>
            </a:r>
          </a:p>
          <a:p>
            <a:pPr algn="just"/>
            <a:r>
              <a:rPr lang="en-GB" sz="2200" dirty="0">
                <a:latin typeface="Garamond" panose="02020404030301010803" pitchFamily="18" charset="0"/>
              </a:rPr>
              <a:t>Speaking after the </a:t>
            </a:r>
            <a:r>
              <a:rPr lang="en-GB" sz="2200" dirty="0" smtClean="0">
                <a:latin typeface="Garamond" panose="02020404030301010803" pitchFamily="18" charset="0"/>
              </a:rPr>
              <a:t>Angelus, </a:t>
            </a:r>
            <a:r>
              <a:rPr lang="en-GB" sz="2200" dirty="0">
                <a:latin typeface="Garamond" panose="02020404030301010803" pitchFamily="18" charset="0"/>
              </a:rPr>
              <a:t>the pope led prayers for the 46-year-old Nigerian man who was reportedly found dead by volunteers from the Community of </a:t>
            </a:r>
            <a:r>
              <a:rPr lang="en-GB" sz="2200" dirty="0" err="1">
                <a:latin typeface="Garamond" panose="02020404030301010803" pitchFamily="18" charset="0"/>
              </a:rPr>
              <a:t>Sant’Egidio</a:t>
            </a:r>
            <a:r>
              <a:rPr lang="en-GB" sz="2200" dirty="0">
                <a:latin typeface="Garamond" panose="02020404030301010803" pitchFamily="18" charset="0"/>
              </a:rPr>
              <a:t> on Wednesday.</a:t>
            </a:r>
          </a:p>
          <a:p>
            <a:pPr algn="just"/>
            <a:r>
              <a:rPr lang="en-GB" sz="2200" dirty="0" smtClean="0">
                <a:latin typeface="Garamond" panose="02020404030301010803" pitchFamily="18" charset="0"/>
              </a:rPr>
              <a:t>“A few days ago, </a:t>
            </a:r>
            <a:r>
              <a:rPr lang="en-GB" sz="2200" dirty="0">
                <a:latin typeface="Garamond" panose="02020404030301010803" pitchFamily="18" charset="0"/>
              </a:rPr>
              <a:t>a few </a:t>
            </a:r>
            <a:r>
              <a:rPr lang="en-GB" sz="2200" dirty="0" smtClean="0">
                <a:latin typeface="Garamond" panose="02020404030301010803" pitchFamily="18" charset="0"/>
              </a:rPr>
              <a:t>metres </a:t>
            </a:r>
            <a:r>
              <a:rPr lang="en-GB" sz="2200" dirty="0">
                <a:latin typeface="Garamond" panose="02020404030301010803" pitchFamily="18" charset="0"/>
              </a:rPr>
              <a:t>from St. Peter’s Square, a 46-year-old Nigerian homeless man named Edwin was found dead because of the cold,” the pope said.</a:t>
            </a:r>
          </a:p>
          <a:p>
            <a:pPr algn="just"/>
            <a:r>
              <a:rPr lang="en-GB" sz="2200" dirty="0">
                <a:latin typeface="Garamond" panose="02020404030301010803" pitchFamily="18" charset="0"/>
              </a:rPr>
              <a:t>“His story was added to that of many other homeless people who recently died in Rome in the same dramatic circumstances. Let us pray for Edwin.” </a:t>
            </a:r>
          </a:p>
          <a:p>
            <a:pPr algn="just"/>
            <a:r>
              <a:rPr lang="en-GB" sz="2200" dirty="0">
                <a:latin typeface="Garamond" panose="02020404030301010803" pitchFamily="18" charset="0"/>
              </a:rPr>
              <a:t>He continued: “May we be reminded of the words of St. Gregory the Great, who, when faced with the death of a </a:t>
            </a:r>
            <a:r>
              <a:rPr lang="en-GB" sz="2200" dirty="0" smtClean="0">
                <a:latin typeface="Garamond" panose="02020404030301010803" pitchFamily="18" charset="0"/>
              </a:rPr>
              <a:t>beggar </a:t>
            </a:r>
            <a:r>
              <a:rPr lang="en-GB" sz="2200" dirty="0">
                <a:latin typeface="Garamond" panose="02020404030301010803" pitchFamily="18" charset="0"/>
              </a:rPr>
              <a:t>from cold, said that Masses would not be celebrated that day because it was like Good Friday.” </a:t>
            </a:r>
          </a:p>
          <a:p>
            <a:pPr algn="just"/>
            <a:r>
              <a:rPr lang="en-GB" sz="2200" dirty="0">
                <a:latin typeface="Garamond" panose="02020404030301010803" pitchFamily="18" charset="0"/>
              </a:rPr>
              <a:t>“Let us think about Edwin. Let us think of what this man, 46 years old, felt in the cold, ignored by all, abandoned, even by us. Let us pray for him</a:t>
            </a:r>
            <a:r>
              <a:rPr lang="en-GB" sz="2200" dirty="0" smtClean="0">
                <a:latin typeface="Garamond" panose="02020404030301010803" pitchFamily="18" charset="0"/>
              </a:rPr>
              <a:t>.”</a:t>
            </a:r>
            <a:endParaRPr lang="en-GB" sz="2200" dirty="0">
              <a:latin typeface="Garamond" panose="02020404030301010803" pitchFamily="18" charset="0"/>
            </a:endParaRPr>
          </a:p>
        </p:txBody>
      </p:sp>
      <p:pic>
        <p:nvPicPr>
          <p:cNvPr id="3074" name="Picture 2" descr="Pope Francis delivers his Angelus address in the library of the Apostolic Palace Jan. 24, 2021. Credit: Vatican Media."/>
          <p:cNvPicPr>
            <a:picLocks noChangeAspect="1" noChangeArrowheads="1"/>
          </p:cNvPicPr>
          <p:nvPr/>
        </p:nvPicPr>
        <p:blipFill rotWithShape="1">
          <a:blip r:embed="rId3">
            <a:extLst>
              <a:ext uri="{28A0092B-C50C-407E-A947-70E740481C1C}">
                <a14:useLocalDpi xmlns:a14="http://schemas.microsoft.com/office/drawing/2010/main" val="0"/>
              </a:ext>
            </a:extLst>
          </a:blip>
          <a:srcRect l="23608" t="15772" r="31438" b="47698"/>
          <a:stretch/>
        </p:blipFill>
        <p:spPr bwMode="auto">
          <a:xfrm>
            <a:off x="9405257" y="454523"/>
            <a:ext cx="2390503" cy="1295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6344960"/>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25" y="2104315"/>
            <a:ext cx="6962327" cy="4641552"/>
          </a:xfrm>
          <a:prstGeom prst="rect">
            <a:avLst/>
          </a:prstGeom>
        </p:spPr>
      </p:pic>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9" name="Rectangle 3"/>
          <p:cNvSpPr txBox="1">
            <a:spLocks noChangeArrowheads="1"/>
          </p:cNvSpPr>
          <p:nvPr/>
        </p:nvSpPr>
        <p:spPr>
          <a:xfrm>
            <a:off x="615655" y="3716338"/>
            <a:ext cx="10991577" cy="2738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en-GB" altLang="en-US" dirty="0">
              <a:latin typeface="Garamond" panose="02020404030301010803" pitchFamily="18" charset="0"/>
            </a:endParaRPr>
          </a:p>
        </p:txBody>
      </p:sp>
      <p:sp>
        <p:nvSpPr>
          <p:cNvPr id="13" name="Title 1"/>
          <p:cNvSpPr txBox="1">
            <a:spLocks/>
          </p:cNvSpPr>
          <p:nvPr/>
        </p:nvSpPr>
        <p:spPr>
          <a:xfrm>
            <a:off x="1593670" y="454523"/>
            <a:ext cx="9374368" cy="127857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7200" dirty="0" smtClean="0">
                <a:solidFill>
                  <a:schemeClr val="accent4">
                    <a:lumMod val="75000"/>
                  </a:schemeClr>
                </a:solidFill>
                <a:latin typeface="Garamond" panose="02020404030301010803" pitchFamily="18" charset="0"/>
              </a:rPr>
              <a:t>Finding Jesus … is easy</a:t>
            </a:r>
            <a:endParaRPr lang="en-GB" sz="7200" dirty="0">
              <a:solidFill>
                <a:schemeClr val="accent4">
                  <a:lumMod val="75000"/>
                </a:schemeClr>
              </a:solidFill>
              <a:latin typeface="Garamond" panose="02020404030301010803" pitchFamily="18" charset="0"/>
            </a:endParaRPr>
          </a:p>
        </p:txBody>
      </p:sp>
      <p:sp>
        <p:nvSpPr>
          <p:cNvPr id="2" name="TextBox 1"/>
          <p:cNvSpPr txBox="1"/>
          <p:nvPr/>
        </p:nvSpPr>
        <p:spPr>
          <a:xfrm>
            <a:off x="428273" y="1897611"/>
            <a:ext cx="11366340" cy="2800767"/>
          </a:xfrm>
          <a:prstGeom prst="rect">
            <a:avLst/>
          </a:prstGeom>
          <a:solidFill>
            <a:schemeClr val="bg1"/>
          </a:solidFill>
        </p:spPr>
        <p:txBody>
          <a:bodyPr wrap="square" rtlCol="0">
            <a:spAutoFit/>
          </a:bodyPr>
          <a:lstStyle/>
          <a:p>
            <a:pPr algn="just"/>
            <a:r>
              <a:rPr lang="en-GB" sz="2200" dirty="0" smtClean="0">
                <a:latin typeface="Garamond" panose="02020404030301010803" pitchFamily="18" charset="0"/>
              </a:rPr>
              <a:t>According </a:t>
            </a:r>
            <a:r>
              <a:rPr lang="en-GB" sz="2200" dirty="0">
                <a:latin typeface="Garamond" panose="02020404030301010803" pitchFamily="18" charset="0"/>
              </a:rPr>
              <a:t>to the news website </a:t>
            </a:r>
            <a:r>
              <a:rPr lang="en-GB" sz="2200" dirty="0" err="1">
                <a:latin typeface="Garamond" panose="02020404030301010803" pitchFamily="18" charset="0"/>
              </a:rPr>
              <a:t>RomaToday</a:t>
            </a:r>
            <a:r>
              <a:rPr lang="en-GB" sz="2200" dirty="0">
                <a:latin typeface="Garamond" panose="02020404030301010803" pitchFamily="18" charset="0"/>
              </a:rPr>
              <a:t>, Edwin was </a:t>
            </a:r>
            <a:r>
              <a:rPr lang="en-GB" sz="2200" dirty="0" smtClean="0">
                <a:latin typeface="Garamond" panose="02020404030301010803" pitchFamily="18" charset="0"/>
              </a:rPr>
              <a:t>the fourth</a:t>
            </a:r>
            <a:r>
              <a:rPr lang="en-GB" sz="2200" dirty="0">
                <a:latin typeface="Garamond" panose="02020404030301010803" pitchFamily="18" charset="0"/>
              </a:rPr>
              <a:t> homeless person to die this year in Rome, where there are </a:t>
            </a:r>
            <a:r>
              <a:rPr lang="en-GB" sz="2200" dirty="0" smtClean="0">
                <a:latin typeface="Garamond" panose="02020404030301010803" pitchFamily="18" charset="0"/>
              </a:rPr>
              <a:t>an estimated 8,000</a:t>
            </a:r>
            <a:r>
              <a:rPr lang="en-GB" sz="2200" dirty="0">
                <a:latin typeface="Garamond" panose="02020404030301010803" pitchFamily="18" charset="0"/>
              </a:rPr>
              <a:t> homeless people. Many sleep along the edge of Bernini’s colonnade, the semi-circular columns enclosing St. Peter’s Square.</a:t>
            </a:r>
          </a:p>
          <a:p>
            <a:pPr algn="just"/>
            <a:r>
              <a:rPr lang="en-GB" sz="2200" dirty="0">
                <a:latin typeface="Garamond" panose="02020404030301010803" pitchFamily="18" charset="0"/>
              </a:rPr>
              <a:t>On the same day that Edwin’s body was discovered, the Vatican </a:t>
            </a:r>
            <a:r>
              <a:rPr lang="en-GB" sz="2200" dirty="0" smtClean="0">
                <a:latin typeface="Garamond" panose="02020404030301010803" pitchFamily="18" charset="0"/>
              </a:rPr>
              <a:t>began vaccinating homeless </a:t>
            </a:r>
            <a:r>
              <a:rPr lang="en-GB" sz="2200" dirty="0">
                <a:latin typeface="Garamond" panose="02020404030301010803" pitchFamily="18" charset="0"/>
              </a:rPr>
              <a:t>people in its care against COVID-19</a:t>
            </a:r>
            <a:r>
              <a:rPr lang="en-GB" sz="2200" dirty="0" smtClean="0">
                <a:latin typeface="Garamond" panose="02020404030301010803" pitchFamily="18" charset="0"/>
              </a:rPr>
              <a:t>. An </a:t>
            </a:r>
            <a:r>
              <a:rPr lang="en-GB" sz="2200" dirty="0">
                <a:latin typeface="Garamond" panose="02020404030301010803" pitchFamily="18" charset="0"/>
              </a:rPr>
              <a:t>initial group of around 25 homeless people received the first dose of the vaccine on Jan. 20 in the atrium of the Paul VI Audience Hall at the Vatican</a:t>
            </a:r>
            <a:r>
              <a:rPr lang="en-GB" sz="2200" dirty="0" smtClean="0">
                <a:latin typeface="Garamond" panose="02020404030301010803" pitchFamily="18" charset="0"/>
              </a:rPr>
              <a:t>. Those </a:t>
            </a:r>
            <a:r>
              <a:rPr lang="en-GB" sz="2200" dirty="0">
                <a:latin typeface="Garamond" panose="02020404030301010803" pitchFamily="18" charset="0"/>
              </a:rPr>
              <a:t>receiving the vaccine are permanently housed in the care and residence facilities of the Office of Papal Charities, the Vatican department offering charitable assistance to the poor on behalf of the pope.</a:t>
            </a:r>
          </a:p>
        </p:txBody>
      </p:sp>
      <p:sp>
        <p:nvSpPr>
          <p:cNvPr id="10" name="AutoShape 8" descr="Tenth homeless person dies during Rome's cold snap"/>
          <p:cNvSpPr>
            <a:spLocks noChangeAspect="1" noChangeArrowheads="1"/>
          </p:cNvSpPr>
          <p:nvPr/>
        </p:nvSpPr>
        <p:spPr bwMode="auto">
          <a:xfrm>
            <a:off x="155575" y="-76064"/>
            <a:ext cx="236401" cy="23640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3717130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9" name="Rectangle 3"/>
          <p:cNvSpPr txBox="1">
            <a:spLocks noChangeArrowheads="1"/>
          </p:cNvSpPr>
          <p:nvPr/>
        </p:nvSpPr>
        <p:spPr>
          <a:xfrm>
            <a:off x="615655" y="3716338"/>
            <a:ext cx="10991577" cy="2738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en-GB" altLang="en-US" dirty="0">
              <a:latin typeface="Garamond" panose="02020404030301010803" pitchFamily="18" charset="0"/>
            </a:endParaRPr>
          </a:p>
        </p:txBody>
      </p:sp>
      <p:sp>
        <p:nvSpPr>
          <p:cNvPr id="13" name="Title 1"/>
          <p:cNvSpPr txBox="1">
            <a:spLocks/>
          </p:cNvSpPr>
          <p:nvPr/>
        </p:nvSpPr>
        <p:spPr>
          <a:xfrm>
            <a:off x="1593670" y="454523"/>
            <a:ext cx="9374368" cy="127857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7200" dirty="0" smtClean="0">
                <a:solidFill>
                  <a:schemeClr val="accent4">
                    <a:lumMod val="75000"/>
                  </a:schemeClr>
                </a:solidFill>
                <a:latin typeface="Garamond" panose="02020404030301010803" pitchFamily="18" charset="0"/>
              </a:rPr>
              <a:t>Find Jesus … in others</a:t>
            </a:r>
            <a:endParaRPr lang="en-GB" sz="7200" dirty="0">
              <a:solidFill>
                <a:schemeClr val="accent4">
                  <a:lumMod val="75000"/>
                </a:schemeClr>
              </a:solidFill>
              <a:latin typeface="Garamond" panose="02020404030301010803" pitchFamily="18" charset="0"/>
            </a:endParaRPr>
          </a:p>
        </p:txBody>
      </p:sp>
      <p:sp>
        <p:nvSpPr>
          <p:cNvPr id="2" name="TextBox 1"/>
          <p:cNvSpPr txBox="1"/>
          <p:nvPr/>
        </p:nvSpPr>
        <p:spPr>
          <a:xfrm>
            <a:off x="122397" y="4988034"/>
            <a:ext cx="11366340" cy="1785104"/>
          </a:xfrm>
          <a:prstGeom prst="rect">
            <a:avLst/>
          </a:prstGeom>
          <a:noFill/>
        </p:spPr>
        <p:txBody>
          <a:bodyPr wrap="square" rtlCol="0">
            <a:spAutoFit/>
          </a:bodyPr>
          <a:lstStyle/>
          <a:p>
            <a:pPr algn="just"/>
            <a:r>
              <a:rPr lang="en-GB" sz="2200" dirty="0" smtClean="0">
                <a:latin typeface="Garamond" panose="02020404030301010803" pitchFamily="18" charset="0"/>
              </a:rPr>
              <a:t>The statue </a:t>
            </a:r>
            <a:r>
              <a:rPr lang="en-GB" sz="2200" i="1" dirty="0" smtClean="0">
                <a:latin typeface="Garamond" panose="02020404030301010803" pitchFamily="18" charset="0"/>
              </a:rPr>
              <a:t>Homeless Jesus </a:t>
            </a:r>
            <a:r>
              <a:rPr lang="en-GB" sz="2200" dirty="0" smtClean="0">
                <a:latin typeface="Garamond" panose="02020404030301010803" pitchFamily="18" charset="0"/>
              </a:rPr>
              <a:t>was created by the Canadian sculptor Timothy Schmaltz. There are versions of the statue in many places across the world.  The statue’s face cannot be made out.  On closer inspection, wounds in the bare feet of the figure are apparent ...</a:t>
            </a:r>
          </a:p>
          <a:p>
            <a:pPr algn="just"/>
            <a:r>
              <a:rPr lang="en-GB" sz="2200" dirty="0" smtClean="0">
                <a:latin typeface="Garamond" panose="02020404030301010803" pitchFamily="18" charset="0"/>
              </a:rPr>
              <a:t>There is space on the sculpted bench for someone to sit, to reach out and touch the figure,</a:t>
            </a:r>
          </a:p>
          <a:p>
            <a:pPr algn="just"/>
            <a:r>
              <a:rPr lang="en-GB" sz="2200" dirty="0" smtClean="0">
                <a:latin typeface="Garamond" panose="02020404030301010803" pitchFamily="18" charset="0"/>
              </a:rPr>
              <a:t>to engage with the plight of the poor brother or sister in Christ which it represents.</a:t>
            </a:r>
            <a:endParaRPr lang="en-GB" sz="2200" dirty="0">
              <a:latin typeface="Garamond" panose="02020404030301010803" pitchFamily="18" charset="0"/>
            </a:endParaRPr>
          </a:p>
        </p:txBody>
      </p:sp>
      <p:pic>
        <p:nvPicPr>
          <p:cNvPr id="5124" name="Picture 4" descr="Homeless Jesus – Davidson, North Carolina - Atlas Obscura"/>
          <p:cNvPicPr>
            <a:picLocks noChangeAspect="1" noChangeArrowheads="1"/>
          </p:cNvPicPr>
          <p:nvPr/>
        </p:nvPicPr>
        <p:blipFill rotWithShape="1">
          <a:blip r:embed="rId3">
            <a:extLst>
              <a:ext uri="{28A0092B-C50C-407E-A947-70E740481C1C}">
                <a14:useLocalDpi xmlns:a14="http://schemas.microsoft.com/office/drawing/2010/main" val="0"/>
              </a:ext>
            </a:extLst>
          </a:blip>
          <a:srcRect l="-468" t="32371" r="600" b="6442"/>
          <a:stretch/>
        </p:blipFill>
        <p:spPr bwMode="auto">
          <a:xfrm>
            <a:off x="2214210" y="1888212"/>
            <a:ext cx="7419703" cy="3030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077014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9" name="Rectangle 3"/>
          <p:cNvSpPr txBox="1">
            <a:spLocks noChangeArrowheads="1"/>
          </p:cNvSpPr>
          <p:nvPr/>
        </p:nvSpPr>
        <p:spPr>
          <a:xfrm>
            <a:off x="615655" y="3716338"/>
            <a:ext cx="10991577" cy="27383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en-GB" altLang="en-US" dirty="0">
              <a:latin typeface="Garamond" panose="02020404030301010803" pitchFamily="18" charset="0"/>
            </a:endParaRPr>
          </a:p>
        </p:txBody>
      </p:sp>
      <p:sp>
        <p:nvSpPr>
          <p:cNvPr id="13" name="Title 1"/>
          <p:cNvSpPr txBox="1">
            <a:spLocks/>
          </p:cNvSpPr>
          <p:nvPr/>
        </p:nvSpPr>
        <p:spPr>
          <a:xfrm>
            <a:off x="1593670" y="454523"/>
            <a:ext cx="9374368" cy="127857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7200" dirty="0" smtClean="0">
                <a:solidFill>
                  <a:schemeClr val="accent4">
                    <a:lumMod val="75000"/>
                  </a:schemeClr>
                </a:solidFill>
                <a:latin typeface="Garamond" panose="02020404030301010803" pitchFamily="18" charset="0"/>
              </a:rPr>
              <a:t>Whatever you did … </a:t>
            </a:r>
            <a:endParaRPr lang="en-GB" sz="7200" dirty="0">
              <a:solidFill>
                <a:schemeClr val="accent4">
                  <a:lumMod val="75000"/>
                </a:schemeClr>
              </a:solidFill>
              <a:latin typeface="Garamond" panose="02020404030301010803" pitchFamily="18" charset="0"/>
            </a:endParaRPr>
          </a:p>
        </p:txBody>
      </p:sp>
      <p:sp>
        <p:nvSpPr>
          <p:cNvPr id="2" name="TextBox 1"/>
          <p:cNvSpPr txBox="1"/>
          <p:nvPr/>
        </p:nvSpPr>
        <p:spPr>
          <a:xfrm>
            <a:off x="373222" y="2076124"/>
            <a:ext cx="5269932" cy="3139321"/>
          </a:xfrm>
          <a:prstGeom prst="rect">
            <a:avLst/>
          </a:prstGeom>
          <a:noFill/>
        </p:spPr>
        <p:txBody>
          <a:bodyPr wrap="square" rtlCol="0">
            <a:spAutoFit/>
          </a:bodyPr>
          <a:lstStyle/>
          <a:p>
            <a:pPr algn="just"/>
            <a:r>
              <a:rPr lang="en-GB" sz="2200" dirty="0">
                <a:latin typeface="Garamond" panose="02020404030301010803" pitchFamily="18" charset="0"/>
              </a:rPr>
              <a:t>I was hungry and you gave me something to eat, I was thirsty and you gave me something to drink, I was a stranger and you invited me in, </a:t>
            </a:r>
            <a:r>
              <a:rPr lang="en-GB" sz="2200" dirty="0" smtClean="0">
                <a:latin typeface="Garamond" panose="02020404030301010803" pitchFamily="18" charset="0"/>
              </a:rPr>
              <a:t>I </a:t>
            </a:r>
            <a:r>
              <a:rPr lang="en-GB" sz="2200" dirty="0">
                <a:latin typeface="Garamond" panose="02020404030301010803" pitchFamily="18" charset="0"/>
              </a:rPr>
              <a:t>needed clothes and you clothed me, I was sick and you looked after me, I was in prison and you came to visit me.’</a:t>
            </a:r>
          </a:p>
          <a:p>
            <a:pPr algn="just"/>
            <a:r>
              <a:rPr lang="en-GB" sz="2200" dirty="0" smtClean="0">
                <a:latin typeface="Garamond" panose="02020404030301010803" pitchFamily="18" charset="0"/>
              </a:rPr>
              <a:t>… ‘</a:t>
            </a:r>
            <a:r>
              <a:rPr lang="en-GB" sz="2200" dirty="0">
                <a:latin typeface="Garamond" panose="02020404030301010803" pitchFamily="18" charset="0"/>
              </a:rPr>
              <a:t>Truly I tell you, whatever you did for one of the least of these brothers and sisters of mine, you did for me</a:t>
            </a:r>
            <a:r>
              <a:rPr lang="en-GB" sz="2200" dirty="0" smtClean="0">
                <a:latin typeface="Garamond" panose="02020404030301010803" pitchFamily="18" charset="0"/>
              </a:rPr>
              <a:t>.’              </a:t>
            </a:r>
            <a:r>
              <a:rPr lang="en-GB" sz="1400" i="1" dirty="0" smtClean="0">
                <a:latin typeface="Garamond" panose="02020404030301010803" pitchFamily="18" charset="0"/>
              </a:rPr>
              <a:t>- Matthew 25 : 35-36, 40</a:t>
            </a:r>
            <a:endParaRPr lang="en-GB" sz="1400" i="1" dirty="0">
              <a:latin typeface="Garamond" panose="02020404030301010803" pitchFamily="18" charset="0"/>
            </a:endParaRPr>
          </a:p>
        </p:txBody>
      </p:sp>
      <p:sp>
        <p:nvSpPr>
          <p:cNvPr id="8" name="Title 1"/>
          <p:cNvSpPr txBox="1">
            <a:spLocks/>
          </p:cNvSpPr>
          <p:nvPr/>
        </p:nvSpPr>
        <p:spPr>
          <a:xfrm>
            <a:off x="1593670" y="5490529"/>
            <a:ext cx="9374367" cy="127857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7200" dirty="0" smtClean="0">
                <a:solidFill>
                  <a:schemeClr val="accent4">
                    <a:lumMod val="75000"/>
                  </a:schemeClr>
                </a:solidFill>
                <a:latin typeface="Garamond" panose="02020404030301010803" pitchFamily="18" charset="0"/>
              </a:rPr>
              <a:t>… you did for me</a:t>
            </a:r>
            <a:endParaRPr lang="en-GB" sz="7200" dirty="0">
              <a:solidFill>
                <a:schemeClr val="accent4">
                  <a:lumMod val="75000"/>
                </a:schemeClr>
              </a:solidFill>
              <a:latin typeface="Garamond" panose="02020404030301010803" pitchFamily="18" charset="0"/>
            </a:endParaRPr>
          </a:p>
        </p:txBody>
      </p:sp>
      <p:sp>
        <p:nvSpPr>
          <p:cNvPr id="10" name="TextBox 9"/>
          <p:cNvSpPr txBox="1"/>
          <p:nvPr/>
        </p:nvSpPr>
        <p:spPr>
          <a:xfrm>
            <a:off x="6111443" y="2044143"/>
            <a:ext cx="5269932" cy="3108543"/>
          </a:xfrm>
          <a:prstGeom prst="rect">
            <a:avLst/>
          </a:prstGeom>
          <a:solidFill>
            <a:srgbClr val="FFFF00"/>
          </a:solidFill>
          <a:ln w="57150">
            <a:solidFill>
              <a:srgbClr val="00B0F0"/>
            </a:solidFill>
          </a:ln>
        </p:spPr>
        <p:txBody>
          <a:bodyPr wrap="square" rtlCol="0">
            <a:spAutoFit/>
          </a:bodyPr>
          <a:lstStyle/>
          <a:p>
            <a:pPr algn="ctr"/>
            <a:r>
              <a:rPr lang="en-GB" sz="2800" dirty="0" smtClean="0">
                <a:latin typeface="Garamond" panose="02020404030301010803" pitchFamily="18" charset="0"/>
              </a:rPr>
              <a:t>In these cold February days, have you decided what charity you might be supporting during Lent, which begins after the half-term holiday?</a:t>
            </a:r>
          </a:p>
          <a:p>
            <a:pPr algn="ctr"/>
            <a:r>
              <a:rPr lang="en-GB" sz="2800" dirty="0" smtClean="0">
                <a:latin typeface="Garamond" panose="02020404030301010803" pitchFamily="18" charset="0"/>
              </a:rPr>
              <a:t>Whatever you do for others, </a:t>
            </a:r>
          </a:p>
          <a:p>
            <a:pPr algn="ctr"/>
            <a:r>
              <a:rPr lang="en-GB" sz="2800" dirty="0" smtClean="0">
                <a:latin typeface="Garamond" panose="02020404030301010803" pitchFamily="18" charset="0"/>
              </a:rPr>
              <a:t>in doing it you have </a:t>
            </a:r>
          </a:p>
          <a:p>
            <a:pPr algn="ctr"/>
            <a:r>
              <a:rPr lang="en-GB" sz="2800" dirty="0" smtClean="0">
                <a:latin typeface="Garamond" panose="02020404030301010803" pitchFamily="18" charset="0"/>
              </a:rPr>
              <a:t>FOUND JESUS</a:t>
            </a:r>
            <a:endParaRPr lang="en-GB" sz="2800" dirty="0">
              <a:latin typeface="Garamond" panose="02020404030301010803" pitchFamily="18" charset="0"/>
            </a:endParaRPr>
          </a:p>
        </p:txBody>
      </p:sp>
    </p:spTree>
    <p:extLst>
      <p:ext uri="{BB962C8B-B14F-4D97-AF65-F5344CB8AC3E}">
        <p14:creationId xmlns:p14="http://schemas.microsoft.com/office/powerpoint/2010/main" val="1719610016"/>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1020</Words>
  <Application>Microsoft Office PowerPoint</Application>
  <PresentationFormat>Widescreen</PresentationFormat>
  <Paragraphs>85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Garamond</vt:lpstr>
      <vt:lpstr>Times New Roman</vt:lpstr>
      <vt:lpstr>Office Theme</vt:lpstr>
      <vt:lpstr>PowerPoint Presentation</vt:lpstr>
      <vt:lpstr>PowerPoint Presentation</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Lisa Gunther</cp:lastModifiedBy>
  <cp:revision>112</cp:revision>
  <dcterms:created xsi:type="dcterms:W3CDTF">2019-09-06T14:56:38Z</dcterms:created>
  <dcterms:modified xsi:type="dcterms:W3CDTF">2021-04-16T11:02:22Z</dcterms:modified>
</cp:coreProperties>
</file>