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59" r:id="rId5"/>
    <p:sldId id="294" r:id="rId6"/>
    <p:sldId id="272" r:id="rId7"/>
    <p:sldId id="273"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7</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December 2020</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“Mary arose and went with haste”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2171261"/>
            <a:ext cx="10461171" cy="41406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Garamond" panose="02020404030301010803" pitchFamily="18" charset="0"/>
              </a:rPr>
              <a:t>In June 2019 Pope Francis announced that the theme for the next World Youth Day, in Lisbon in </a:t>
            </a:r>
            <a:r>
              <a:rPr lang="en-GB" sz="2400" dirty="0" smtClean="0">
                <a:latin typeface="Garamond" panose="02020404030301010803" pitchFamily="18" charset="0"/>
              </a:rPr>
              <a:t>2022</a:t>
            </a:r>
            <a:r>
              <a:rPr lang="en-GB" sz="2400" dirty="0" smtClean="0">
                <a:solidFill>
                  <a:srgbClr val="FF0000"/>
                </a:solidFill>
                <a:latin typeface="Garamond" panose="02020404030301010803" pitchFamily="18" charset="0"/>
              </a:rPr>
              <a:t>*</a:t>
            </a:r>
            <a:r>
              <a:rPr lang="en-GB" sz="2400" dirty="0" smtClean="0">
                <a:latin typeface="Garamond" panose="02020404030301010803" pitchFamily="18" charset="0"/>
              </a:rPr>
              <a:t>, </a:t>
            </a:r>
            <a:r>
              <a:rPr lang="en-GB" sz="2400" dirty="0">
                <a:latin typeface="Garamond" panose="02020404030301010803" pitchFamily="18" charset="0"/>
              </a:rPr>
              <a:t>would be “Mary arose and went with haste”.  Mary didn’t hesitate, she got up and went straight away to begin sharing her own personal good news which would be turn out to be Good News for everyone. She had the right attitude : </a:t>
            </a:r>
            <a:r>
              <a:rPr lang="en-GB" sz="2400" dirty="0" smtClean="0">
                <a:solidFill>
                  <a:schemeClr val="bg1"/>
                </a:solidFill>
                <a:latin typeface="Garamond" panose="02020404030301010803" pitchFamily="18" charset="0"/>
              </a:rPr>
              <a:t>XXXXXXXXXXXXXXXXXX</a:t>
            </a:r>
            <a:r>
              <a:rPr lang="en-GB" sz="2400" dirty="0" smtClean="0">
                <a:latin typeface="Garamond" panose="02020404030301010803" pitchFamily="18" charset="0"/>
              </a:rPr>
              <a:t> </a:t>
            </a:r>
            <a:r>
              <a:rPr lang="en-GB" sz="2400" dirty="0">
                <a:latin typeface="Garamond" panose="02020404030301010803" pitchFamily="18" charset="0"/>
              </a:rPr>
              <a:t>GET UP AND GO! </a:t>
            </a:r>
            <a:r>
              <a:rPr lang="en-GB" sz="2400" dirty="0">
                <a:solidFill>
                  <a:schemeClr val="bg1"/>
                </a:solidFill>
                <a:latin typeface="Garamond" panose="02020404030301010803" pitchFamily="18" charset="0"/>
              </a:rPr>
              <a:t>XXXXXXXXX</a:t>
            </a:r>
            <a:r>
              <a:rPr lang="en-GB" sz="2400" dirty="0">
                <a:latin typeface="Garamond" panose="02020404030301010803" pitchFamily="18" charset="0"/>
              </a:rPr>
              <a:t>  </a:t>
            </a:r>
            <a:endParaRPr lang="en-GB" sz="2400" dirty="0" smtClean="0">
              <a:latin typeface="Garamond" panose="02020404030301010803" pitchFamily="18" charset="0"/>
            </a:endParaRPr>
          </a:p>
          <a:p>
            <a:r>
              <a:rPr lang="en-GB" sz="2400" dirty="0" smtClean="0">
                <a:latin typeface="Garamond" panose="02020404030301010803" pitchFamily="18" charset="0"/>
              </a:rPr>
              <a:t>One </a:t>
            </a:r>
            <a:r>
              <a:rPr lang="en-GB" sz="2400" dirty="0">
                <a:latin typeface="Garamond" panose="02020404030301010803" pitchFamily="18" charset="0"/>
              </a:rPr>
              <a:t>of the people who heard this Good News was her cousin Elizabeth. She was the mother of John the Baptist, another believer in the Good News who </a:t>
            </a:r>
            <a:r>
              <a:rPr lang="en-GB" sz="2400" dirty="0" smtClean="0">
                <a:latin typeface="Garamond" panose="02020404030301010803" pitchFamily="18" charset="0"/>
              </a:rPr>
              <a:t>showed the same </a:t>
            </a:r>
            <a:endParaRPr lang="en-GB" sz="2400" dirty="0">
              <a:latin typeface="Garamond" panose="02020404030301010803" pitchFamily="18" charset="0"/>
            </a:endParaRPr>
          </a:p>
          <a:p>
            <a:r>
              <a:rPr lang="en-GB" sz="2400" dirty="0" smtClean="0">
                <a:solidFill>
                  <a:schemeClr val="bg1"/>
                </a:solidFill>
                <a:latin typeface="Garamond" panose="02020404030301010803" pitchFamily="18" charset="0"/>
              </a:rPr>
              <a:t>XXXXXXXXXXXXXXX XX</a:t>
            </a:r>
            <a:r>
              <a:rPr lang="en-GB" sz="2400" dirty="0" smtClean="0">
                <a:latin typeface="Garamond" panose="02020404030301010803" pitchFamily="18" charset="0"/>
              </a:rPr>
              <a:t>  </a:t>
            </a:r>
            <a:r>
              <a:rPr lang="en-GB" sz="2400" dirty="0">
                <a:latin typeface="Garamond" panose="02020404030301010803" pitchFamily="18" charset="0"/>
              </a:rPr>
              <a:t>GET UP AND GO! </a:t>
            </a:r>
            <a:r>
              <a:rPr lang="en-GB" sz="2400" dirty="0">
                <a:solidFill>
                  <a:schemeClr val="bg1"/>
                </a:solidFill>
                <a:latin typeface="Garamond" panose="02020404030301010803" pitchFamily="18" charset="0"/>
              </a:rPr>
              <a:t>XXXXXXXXX  </a:t>
            </a:r>
          </a:p>
          <a:p>
            <a:r>
              <a:rPr lang="en-GB" sz="2400" dirty="0">
                <a:latin typeface="Garamond" panose="02020404030301010803" pitchFamily="18" charset="0"/>
              </a:rPr>
              <a:t>In his preaching, John invites us, in the words of Isaiah, to look forward to the coming </a:t>
            </a:r>
            <a:r>
              <a:rPr lang="en-GB" sz="2400" dirty="0" smtClean="0">
                <a:latin typeface="Garamond" panose="02020404030301010803" pitchFamily="18" charset="0"/>
              </a:rPr>
              <a:t> </a:t>
            </a:r>
            <a:r>
              <a:rPr lang="en-GB" sz="2400" dirty="0" err="1" smtClean="0">
                <a:solidFill>
                  <a:schemeClr val="bg1"/>
                </a:solidFill>
                <a:latin typeface="Garamond" panose="02020404030301010803" pitchFamily="18" charset="0"/>
              </a:rPr>
              <a:t>XXXXXXXXXXXXXXXXX</a:t>
            </a:r>
            <a:r>
              <a:rPr lang="en-GB" sz="2400" dirty="0" err="1" smtClean="0">
                <a:latin typeface="Garamond" panose="02020404030301010803" pitchFamily="18" charset="0"/>
              </a:rPr>
              <a:t>of</a:t>
            </a:r>
            <a:r>
              <a:rPr lang="en-GB" sz="2400" dirty="0" smtClean="0">
                <a:latin typeface="Garamond" panose="02020404030301010803" pitchFamily="18" charset="0"/>
              </a:rPr>
              <a:t> </a:t>
            </a:r>
            <a:r>
              <a:rPr lang="en-GB" sz="2400" dirty="0">
                <a:latin typeface="Garamond" panose="02020404030301010803" pitchFamily="18" charset="0"/>
              </a:rPr>
              <a:t>Christ, to prepare, to </a:t>
            </a:r>
            <a:endParaRPr lang="en-GB" sz="2400" dirty="0" smtClean="0">
              <a:latin typeface="Garamond" panose="02020404030301010803" pitchFamily="18" charset="0"/>
            </a:endParaRPr>
          </a:p>
          <a:p>
            <a:r>
              <a:rPr lang="en-GB" sz="2400" dirty="0">
                <a:latin typeface="Garamond" panose="02020404030301010803" pitchFamily="18" charset="0"/>
              </a:rPr>
              <a:t> </a:t>
            </a:r>
            <a:r>
              <a:rPr lang="en-GB" sz="2400" dirty="0" smtClean="0">
                <a:latin typeface="Garamond" panose="02020404030301010803" pitchFamily="18" charset="0"/>
              </a:rPr>
              <a:t>                           </a:t>
            </a:r>
            <a:r>
              <a:rPr lang="en-GB" sz="2400" dirty="0" smtClean="0">
                <a:solidFill>
                  <a:schemeClr val="bg1"/>
                </a:solidFill>
                <a:latin typeface="Garamond" panose="02020404030301010803" pitchFamily="18" charset="0"/>
              </a:rPr>
              <a:t>XXXXXXXX </a:t>
            </a:r>
            <a:r>
              <a:rPr lang="en-GB" sz="2400" dirty="0">
                <a:latin typeface="Garamond" panose="02020404030301010803" pitchFamily="18" charset="0"/>
              </a:rPr>
              <a:t>GET UP AND GO! </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9944100" y="6151605"/>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8199" y="244172"/>
            <a:ext cx="10461171" cy="179363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“Mary arose and went with haste”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(Luke 1 : 39)</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38199" y="6389276"/>
            <a:ext cx="4661264" cy="369332"/>
          </a:xfrm>
          <a:prstGeom prst="rect">
            <a:avLst/>
          </a:prstGeom>
          <a:noFill/>
        </p:spPr>
        <p:txBody>
          <a:bodyPr wrap="square" rtlCol="0">
            <a:spAutoFit/>
          </a:bodyPr>
          <a:lstStyle/>
          <a:p>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now </a:t>
            </a:r>
            <a:r>
              <a:rPr lang="en-GB" dirty="0">
                <a:solidFill>
                  <a:srgbClr val="FF0000"/>
                </a:solidFill>
                <a:latin typeface="Garamond" panose="02020404030301010803" pitchFamily="18" charset="0"/>
                <a:ea typeface="Calibri" panose="020F0502020204030204" pitchFamily="34" charset="0"/>
                <a:cs typeface="Times New Roman" panose="02020603050405020304" pitchFamily="18" charset="0"/>
              </a:rPr>
              <a:t>moved to </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2023 due to </a:t>
            </a:r>
            <a:r>
              <a:rPr lang="en-GB" dirty="0" err="1"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Covid</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19</a:t>
            </a:r>
            <a:endParaRPr lang="en-GB" dirty="0"/>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31579" y="2294504"/>
            <a:ext cx="7422220" cy="3785652"/>
          </a:xfrm>
          <a:prstGeom prst="rect">
            <a:avLst/>
          </a:prstGeom>
          <a:noFill/>
        </p:spPr>
        <p:txBody>
          <a:bodyPr wrap="square" rtlCol="0">
            <a:spAutoFit/>
          </a:bodyPr>
          <a:lstStyle/>
          <a:p>
            <a:pPr algn="just"/>
            <a:r>
              <a:rPr lang="en-GB" sz="4000" dirty="0">
                <a:latin typeface="Garamond" panose="02020404030301010803" pitchFamily="18" charset="0"/>
              </a:rPr>
              <a:t>“The Gospel is for everyone, not just for some. It is not only for those who seem closer to us, more receptive, more welcoming. It is for everyone.”</a:t>
            </a:r>
            <a:endParaRPr lang="en-GB" sz="4000" dirty="0" smtClean="0">
              <a:latin typeface="Garamond" panose="02020404030301010803" pitchFamily="18" charset="0"/>
            </a:endParaRPr>
          </a:p>
          <a:p>
            <a:pPr algn="r"/>
            <a:endParaRPr lang="en-GB" sz="2000" dirty="0" smtClean="0">
              <a:latin typeface="Garamond" panose="02020404030301010803" pitchFamily="18" charset="0"/>
            </a:endParaRPr>
          </a:p>
          <a:p>
            <a:pPr algn="r"/>
            <a:r>
              <a:rPr lang="en-GB" sz="2000" dirty="0" smtClean="0">
                <a:latin typeface="Garamond" panose="02020404030301010803" pitchFamily="18" charset="0"/>
              </a:rPr>
              <a:t>- Pope Francis to the young people of the world</a:t>
            </a:r>
            <a:endParaRPr lang="en-GB" sz="20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17411" name="Rectangle 3"/>
          <p:cNvSpPr>
            <a:spLocks noGrp="1" noChangeArrowheads="1"/>
          </p:cNvSpPr>
          <p:nvPr>
            <p:ph sz="half" idx="1"/>
          </p:nvPr>
        </p:nvSpPr>
        <p:spPr>
          <a:xfrm>
            <a:off x="822960" y="2414916"/>
            <a:ext cx="9890396" cy="3816894"/>
          </a:xfrm>
        </p:spPr>
        <p:txBody>
          <a:bodyPr>
            <a:normAutofit fontScale="62500" lnSpcReduction="20000"/>
          </a:bodyPr>
          <a:lstStyle/>
          <a:p>
            <a:pPr eaLnBrk="1" hangingPunct="1">
              <a:lnSpc>
                <a:spcPct val="80000"/>
              </a:lnSpc>
              <a:buFontTx/>
              <a:buNone/>
              <a:defRPr/>
            </a:pPr>
            <a:r>
              <a:rPr lang="en-GB" altLang="en-US" sz="4000" dirty="0">
                <a:latin typeface="Garamond" panose="02020404030301010803" pitchFamily="18" charset="0"/>
              </a:rPr>
              <a:t> </a:t>
            </a:r>
          </a:p>
        </p:txBody>
      </p:sp>
      <p:sp>
        <p:nvSpPr>
          <p:cNvPr id="18436" name="Rectangle 4"/>
          <p:cNvSpPr>
            <a:spLocks noGrp="1" noChangeArrowheads="1"/>
          </p:cNvSpPr>
          <p:nvPr>
            <p:ph sz="half" idx="2"/>
          </p:nvPr>
        </p:nvSpPr>
        <p:spPr>
          <a:xfrm flipV="1">
            <a:off x="8112125" y="3716338"/>
            <a:ext cx="946150" cy="146050"/>
          </a:xfrm>
        </p:spPr>
        <p:txBody>
          <a:bodyPr rtlCol="0">
            <a:normAutofit fontScale="62500" lnSpcReduction="20000"/>
          </a:bodyPr>
          <a:lstStyle/>
          <a:p>
            <a:pPr eaLnBrk="1" fontAlgn="auto" hangingPunct="1">
              <a:lnSpc>
                <a:spcPct val="80000"/>
              </a:lnSpc>
              <a:buFont typeface="Arial"/>
              <a:buChar char="•"/>
              <a:defRPr/>
            </a:pPr>
            <a:endParaRPr lang="en-US" altLang="en-US" sz="800">
              <a:solidFill>
                <a:schemeClr val="tx1">
                  <a:lumMod val="85000"/>
                  <a:lumOff val="15000"/>
                </a:schemeClr>
              </a:solidFill>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2650445" y="2507924"/>
            <a:ext cx="8703354" cy="3505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latin typeface="Garamond" panose="02020404030301010803" pitchFamily="18" charset="0"/>
              </a:rPr>
              <a:t> </a:t>
            </a:r>
            <a:r>
              <a:rPr lang="en-GB" b="1" dirty="0" smtClean="0">
                <a:latin typeface="Garamond" panose="02020404030301010803" pitchFamily="18" charset="0"/>
              </a:rPr>
              <a:t>6</a:t>
            </a:r>
            <a:r>
              <a:rPr lang="en-GB" b="1" baseline="30000" dirty="0" smtClean="0">
                <a:latin typeface="Garamond" panose="02020404030301010803" pitchFamily="18" charset="0"/>
              </a:rPr>
              <a:t>th</a:t>
            </a:r>
            <a:r>
              <a:rPr lang="en-GB" b="1" dirty="0" smtClean="0">
                <a:latin typeface="Garamond" panose="02020404030301010803" pitchFamily="18" charset="0"/>
              </a:rPr>
              <a:t> December </a:t>
            </a:r>
            <a:r>
              <a:rPr lang="en-GB" b="1" dirty="0">
                <a:latin typeface="Garamond" panose="02020404030301010803" pitchFamily="18" charset="0"/>
              </a:rPr>
              <a:t>2020</a:t>
            </a:r>
            <a:r>
              <a:rPr lang="en-GB" dirty="0">
                <a:latin typeface="Garamond" panose="02020404030301010803" pitchFamily="18" charset="0"/>
              </a:rPr>
              <a:t> : </a:t>
            </a:r>
            <a:r>
              <a:rPr lang="en-GB" dirty="0" smtClean="0">
                <a:latin typeface="Garamond" panose="02020404030301010803" pitchFamily="18" charset="0"/>
              </a:rPr>
              <a:t>the Second </a:t>
            </a:r>
            <a:r>
              <a:rPr lang="en-GB" dirty="0">
                <a:latin typeface="Garamond" panose="02020404030301010803" pitchFamily="18" charset="0"/>
              </a:rPr>
              <a:t>Sunday of Advent, </a:t>
            </a:r>
            <a:r>
              <a:rPr lang="en-GB" dirty="0" smtClean="0">
                <a:latin typeface="Garamond" panose="02020404030301010803" pitchFamily="18" charset="0"/>
              </a:rPr>
              <a:t>                            the </a:t>
            </a:r>
            <a:r>
              <a:rPr lang="en-GB" dirty="0">
                <a:latin typeface="Garamond" panose="02020404030301010803" pitchFamily="18" charset="0"/>
              </a:rPr>
              <a:t>beginning of the Church’s </a:t>
            </a:r>
            <a:r>
              <a:rPr lang="en-GB" dirty="0" smtClean="0">
                <a:latin typeface="Garamond" panose="02020404030301010803" pitchFamily="18" charset="0"/>
              </a:rPr>
              <a:t>Year</a:t>
            </a:r>
            <a:r>
              <a:rPr lang="en-GB" dirty="0">
                <a:latin typeface="Garamond" panose="02020404030301010803" pitchFamily="18" charset="0"/>
              </a:rPr>
              <a:t>.  </a:t>
            </a:r>
            <a:r>
              <a:rPr lang="en-GB" dirty="0" smtClean="0">
                <a:latin typeface="Garamond" panose="02020404030301010803" pitchFamily="18" charset="0"/>
              </a:rPr>
              <a:t>                                            In </a:t>
            </a:r>
            <a:r>
              <a:rPr lang="en-GB" dirty="0">
                <a:latin typeface="Garamond" panose="02020404030301010803" pitchFamily="18" charset="0"/>
              </a:rPr>
              <a:t>the Gospel </a:t>
            </a:r>
            <a:r>
              <a:rPr lang="en-GB" dirty="0" smtClean="0">
                <a:latin typeface="Garamond" panose="02020404030301010803" pitchFamily="18" charset="0"/>
              </a:rPr>
              <a:t>John the Baptist says </a:t>
            </a:r>
            <a:r>
              <a:rPr lang="en-GB" dirty="0">
                <a:latin typeface="Garamond" panose="02020404030301010803" pitchFamily="18" charset="0"/>
              </a:rPr>
              <a:t>: </a:t>
            </a:r>
            <a:endParaRPr lang="en-GB" dirty="0" smtClean="0">
              <a:latin typeface="Garamond" panose="02020404030301010803" pitchFamily="18" charset="0"/>
            </a:endParaRPr>
          </a:p>
          <a:p>
            <a:pPr marL="0" indent="0" algn="ctr">
              <a:buNone/>
            </a:pPr>
            <a:endParaRPr lang="en-GB" dirty="0" smtClean="0">
              <a:latin typeface="Garamond" panose="02020404030301010803" pitchFamily="18" charset="0"/>
            </a:endParaRPr>
          </a:p>
          <a:p>
            <a:pPr marL="0" indent="0" algn="ctr">
              <a:buNone/>
            </a:pPr>
            <a:r>
              <a:rPr lang="en-GB" sz="5400" dirty="0" smtClean="0">
                <a:latin typeface="Garamond" panose="02020404030301010803" pitchFamily="18" charset="0"/>
              </a:rPr>
              <a:t>“Prepare a way for the Lord, make his paths straight.”</a:t>
            </a:r>
            <a:endParaRPr lang="en-GB" altLang="en-US" sz="5400" dirty="0" smtClean="0">
              <a:latin typeface="Garamond" panose="02020404030301010803" pitchFamily="18" charset="0"/>
            </a:endParaRPr>
          </a:p>
          <a:p>
            <a:pPr marL="0" indent="0" algn="ctr">
              <a:buFont typeface="Arial" panose="020B0604020202020204" pitchFamily="34" charset="0"/>
              <a:buNone/>
            </a:pPr>
            <a:endParaRPr lang="en-GB" altLang="en-US" dirty="0" smtClean="0">
              <a:latin typeface="Garamond" panose="02020404030301010803" pitchFamily="18" charset="0"/>
            </a:endParaRPr>
          </a:p>
        </p:txBody>
      </p:sp>
      <p:pic>
        <p:nvPicPr>
          <p:cNvPr id="12" name="Picture 11" descr="Advent Candles Purple photos, royalty-free images, graphics, vectors &amp;  videos | Adobe Stock"/>
          <p:cNvPicPr/>
          <p:nvPr/>
        </p:nvPicPr>
        <p:blipFill rotWithShape="1">
          <a:blip r:embed="rId3">
            <a:extLst>
              <a:ext uri="{28A0092B-C50C-407E-A947-70E740481C1C}">
                <a14:useLocalDpi xmlns:a14="http://schemas.microsoft.com/office/drawing/2010/main" val="0"/>
              </a:ext>
            </a:extLst>
          </a:blip>
          <a:srcRect l="66848" t="28055" r="11776" b="8055"/>
          <a:stretch/>
        </p:blipFill>
        <p:spPr bwMode="auto">
          <a:xfrm>
            <a:off x="10917962" y="3088295"/>
            <a:ext cx="989419" cy="1914779"/>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51604" y="2219326"/>
            <a:ext cx="3056199" cy="4105492"/>
          </a:xfrm>
          <a:prstGeom prst="rect">
            <a:avLst/>
          </a:prstGeom>
        </p:spPr>
      </p:pic>
    </p:spTree>
    <p:extLst>
      <p:ext uri="{BB962C8B-B14F-4D97-AF65-F5344CB8AC3E}">
        <p14:creationId xmlns:p14="http://schemas.microsoft.com/office/powerpoint/2010/main" val="349897878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fontScale="62500" lnSpcReduction="20000"/>
          </a:bodyPr>
          <a:lstStyle/>
          <a:p>
            <a:pPr eaLnBrk="1" hangingPunct="1">
              <a:lnSpc>
                <a:spcPct val="80000"/>
              </a:lnSpc>
              <a:buFontTx/>
              <a:buNone/>
              <a:defRPr/>
            </a:pPr>
            <a:r>
              <a:rPr lang="en-GB" altLang="en-US" sz="4000" dirty="0">
                <a:latin typeface="Garamond" panose="02020404030301010803" pitchFamily="18" charset="0"/>
              </a:rPr>
              <a:t> </a:t>
            </a:r>
          </a:p>
        </p:txBody>
      </p:sp>
      <p:sp>
        <p:nvSpPr>
          <p:cNvPr id="18436" name="Rectangle 4"/>
          <p:cNvSpPr>
            <a:spLocks noGrp="1" noChangeArrowheads="1"/>
          </p:cNvSpPr>
          <p:nvPr>
            <p:ph sz="half" idx="2"/>
          </p:nvPr>
        </p:nvSpPr>
        <p:spPr>
          <a:xfrm flipV="1">
            <a:off x="8112125" y="3716338"/>
            <a:ext cx="946150" cy="146050"/>
          </a:xfrm>
        </p:spPr>
        <p:txBody>
          <a:bodyPr rtlCol="0">
            <a:normAutofit fontScale="62500" lnSpcReduction="20000"/>
          </a:bodyPr>
          <a:lstStyle/>
          <a:p>
            <a:pPr eaLnBrk="1" fontAlgn="auto" hangingPunct="1">
              <a:lnSpc>
                <a:spcPct val="80000"/>
              </a:lnSpc>
              <a:buFont typeface="Arial"/>
              <a:buChar char="•"/>
              <a:defRPr/>
            </a:pPr>
            <a:endParaRPr lang="en-US" altLang="en-US" sz="800">
              <a:solidFill>
                <a:schemeClr val="tx1">
                  <a:lumMod val="85000"/>
                  <a:lumOff val="15000"/>
                </a:schemeClr>
              </a:solidFill>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497160" y="4119697"/>
            <a:ext cx="10991577" cy="224059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dirty="0" smtClean="0">
                <a:latin typeface="Garamond" panose="02020404030301010803" pitchFamily="18" charset="0"/>
              </a:rPr>
              <a:t>It’s easy in </a:t>
            </a:r>
            <a:r>
              <a:rPr lang="en-GB" dirty="0">
                <a:latin typeface="Garamond" panose="02020404030301010803" pitchFamily="18" charset="0"/>
              </a:rPr>
              <a:t>a consumer </a:t>
            </a:r>
            <a:r>
              <a:rPr lang="en-GB" dirty="0" smtClean="0">
                <a:latin typeface="Garamond" panose="02020404030301010803" pitchFamily="18" charset="0"/>
              </a:rPr>
              <a:t>society </a:t>
            </a:r>
            <a:r>
              <a:rPr lang="en-GB" dirty="0">
                <a:latin typeface="Garamond" panose="02020404030301010803" pitchFamily="18" charset="0"/>
              </a:rPr>
              <a:t>to seek joy in </a:t>
            </a:r>
            <a:r>
              <a:rPr lang="en-GB" dirty="0" smtClean="0">
                <a:latin typeface="Garamond" panose="02020404030301010803" pitchFamily="18" charset="0"/>
              </a:rPr>
              <a:t>owning things</a:t>
            </a:r>
            <a:r>
              <a:rPr lang="en-GB" dirty="0">
                <a:latin typeface="Garamond" panose="02020404030301010803" pitchFamily="18" charset="0"/>
              </a:rPr>
              <a:t>, but </a:t>
            </a:r>
            <a:r>
              <a:rPr lang="en-GB" dirty="0" smtClean="0">
                <a:latin typeface="Garamond" panose="02020404030301010803" pitchFamily="18" charset="0"/>
              </a:rPr>
              <a:t>this doesn’t </a:t>
            </a:r>
            <a:r>
              <a:rPr lang="en-GB" dirty="0">
                <a:latin typeface="Garamond" panose="02020404030301010803" pitchFamily="18" charset="0"/>
              </a:rPr>
              <a:t>really </a:t>
            </a:r>
            <a:r>
              <a:rPr lang="en-GB" dirty="0" smtClean="0">
                <a:latin typeface="Garamond" panose="02020404030301010803" pitchFamily="18" charset="0"/>
              </a:rPr>
              <a:t>bring </a:t>
            </a:r>
            <a:r>
              <a:rPr lang="en-GB" dirty="0">
                <a:latin typeface="Garamond" panose="02020404030301010803" pitchFamily="18" charset="0"/>
              </a:rPr>
              <a:t>us </a:t>
            </a:r>
            <a:r>
              <a:rPr lang="en-GB" dirty="0" smtClean="0">
                <a:latin typeface="Garamond" panose="02020404030301010803" pitchFamily="18" charset="0"/>
              </a:rPr>
              <a:t>satisfaction. </a:t>
            </a:r>
          </a:p>
          <a:p>
            <a:pPr marL="0" indent="0" algn="just">
              <a:buNone/>
            </a:pPr>
            <a:r>
              <a:rPr lang="en-GB" dirty="0" smtClean="0">
                <a:latin typeface="Garamond" panose="02020404030301010803" pitchFamily="18" charset="0"/>
              </a:rPr>
              <a:t>What can you do? You can seek to be positive in how you deal with others, You can work with others to create peace rather than conflict. You can reach out to those in need. </a:t>
            </a:r>
          </a:p>
          <a:p>
            <a:pPr marL="0" indent="0" algn="just">
              <a:buNone/>
            </a:pPr>
            <a:r>
              <a:rPr lang="en-GB" dirty="0" smtClean="0">
                <a:latin typeface="Garamond" panose="02020404030301010803" pitchFamily="18" charset="0"/>
              </a:rPr>
              <a:t>Think practically: what is possible in the current circumstances? Maybe you could create a virtual message for someone who can’t get out or fundraise in a creative way.</a:t>
            </a:r>
          </a:p>
          <a:p>
            <a:pPr marL="0" indent="0" algn="just">
              <a:buNone/>
            </a:pPr>
            <a:endParaRPr lang="en-GB" dirty="0" smtClean="0">
              <a:solidFill>
                <a:schemeClr val="accent1">
                  <a:lumMod val="50000"/>
                </a:schemeClr>
              </a:solidFill>
              <a:latin typeface="Garamond" panose="02020404030301010803" pitchFamily="18" charset="0"/>
            </a:endParaRPr>
          </a:p>
          <a:p>
            <a:pPr marL="0" indent="0" algn="just">
              <a:buNone/>
            </a:pPr>
            <a:endParaRPr lang="en-GB" dirty="0" smtClean="0">
              <a:latin typeface="Garamond" panose="02020404030301010803" pitchFamily="18" charset="0"/>
            </a:endParaRPr>
          </a:p>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627017" y="1970366"/>
            <a:ext cx="10861719" cy="1870640"/>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HOW CAN YOU </a:t>
            </a:r>
          </a:p>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PREPARE A WAY FOR THE LORD?</a:t>
            </a: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a:t>
            </a:r>
            <a:endParaRPr lang="en-GB" sz="72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34063449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5383798" y="277689"/>
            <a:ext cx="6355763" cy="236102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8000" dirty="0" smtClean="0">
                <a:solidFill>
                  <a:schemeClr val="accent4">
                    <a:lumMod val="75000"/>
                  </a:schemeClr>
                </a:solidFill>
                <a:latin typeface="Garamond" panose="02020404030301010803" pitchFamily="18" charset="0"/>
              </a:rPr>
              <a:t>ST MARIA GUISEPPE ROSELLO </a:t>
            </a:r>
          </a:p>
          <a:p>
            <a:pPr algn="ctr"/>
            <a:endParaRPr lang="en-GB" altLang="en-US" sz="1800" dirty="0" smtClean="0">
              <a:solidFill>
                <a:schemeClr val="accent4">
                  <a:lumMod val="75000"/>
                </a:schemeClr>
              </a:solidFill>
              <a:latin typeface="Garamond" panose="02020404030301010803" pitchFamily="18" charset="0"/>
            </a:endParaRPr>
          </a:p>
          <a:p>
            <a:pPr algn="ctr"/>
            <a:r>
              <a:rPr lang="en-GB" altLang="en-US" sz="5900" dirty="0" smtClean="0">
                <a:solidFill>
                  <a:schemeClr val="accent4">
                    <a:lumMod val="75000"/>
                  </a:schemeClr>
                </a:solidFill>
                <a:latin typeface="Garamond" panose="02020404030301010803" pitchFamily="18" charset="0"/>
              </a:rPr>
              <a:t>Feast Day</a:t>
            </a:r>
            <a:r>
              <a:rPr lang="en-GB" altLang="en-US" sz="5900" dirty="0">
                <a:solidFill>
                  <a:schemeClr val="accent4">
                    <a:lumMod val="75000"/>
                  </a:schemeClr>
                </a:solidFill>
                <a:latin typeface="Garamond" panose="02020404030301010803" pitchFamily="18" charset="0"/>
              </a:rPr>
              <a:t> </a:t>
            </a:r>
            <a:r>
              <a:rPr lang="en-GB" altLang="en-US" sz="5900" dirty="0" smtClean="0">
                <a:solidFill>
                  <a:schemeClr val="accent4">
                    <a:lumMod val="75000"/>
                  </a:schemeClr>
                </a:solidFill>
                <a:latin typeface="Garamond" panose="02020404030301010803" pitchFamily="18" charset="0"/>
              </a:rPr>
              <a:t>:</a:t>
            </a:r>
          </a:p>
          <a:p>
            <a:pPr algn="ctr"/>
            <a:endParaRPr lang="en-GB" altLang="en-US" sz="1700" dirty="0">
              <a:solidFill>
                <a:schemeClr val="accent4">
                  <a:lumMod val="75000"/>
                </a:schemeClr>
              </a:solidFill>
              <a:latin typeface="Garamond" panose="02020404030301010803" pitchFamily="18" charset="0"/>
            </a:endParaRPr>
          </a:p>
          <a:p>
            <a:pPr algn="ctr"/>
            <a:r>
              <a:rPr lang="en-GB" altLang="en-US" sz="6500" dirty="0" smtClean="0">
                <a:solidFill>
                  <a:schemeClr val="accent4">
                    <a:lumMod val="75000"/>
                  </a:schemeClr>
                </a:solidFill>
                <a:latin typeface="Garamond" panose="02020404030301010803" pitchFamily="18" charset="0"/>
              </a:rPr>
              <a:t> </a:t>
            </a:r>
            <a:r>
              <a:rPr lang="en-GB" altLang="en-US" sz="5900" dirty="0" smtClean="0">
                <a:solidFill>
                  <a:schemeClr val="accent4">
                    <a:lumMod val="75000"/>
                  </a:schemeClr>
                </a:solidFill>
                <a:latin typeface="Garamond" panose="02020404030301010803" pitchFamily="18" charset="0"/>
              </a:rPr>
              <a:t>7</a:t>
            </a:r>
            <a:r>
              <a:rPr lang="en-GB" altLang="en-US" sz="5900" baseline="30000" dirty="0" smtClean="0">
                <a:solidFill>
                  <a:schemeClr val="accent4">
                    <a:lumMod val="75000"/>
                  </a:schemeClr>
                </a:solidFill>
                <a:latin typeface="Garamond" panose="02020404030301010803" pitchFamily="18" charset="0"/>
              </a:rPr>
              <a:t>th</a:t>
            </a:r>
            <a:r>
              <a:rPr lang="en-GB" altLang="en-US" sz="5900" dirty="0" smtClean="0">
                <a:solidFill>
                  <a:schemeClr val="accent4">
                    <a:lumMod val="75000"/>
                  </a:schemeClr>
                </a:solidFill>
                <a:latin typeface="Garamond" panose="02020404030301010803" pitchFamily="18" charset="0"/>
              </a:rPr>
              <a:t> December </a:t>
            </a:r>
            <a:endParaRPr lang="en-GB" sz="65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3" name="TextBox 2"/>
          <p:cNvSpPr txBox="1"/>
          <p:nvPr/>
        </p:nvSpPr>
        <p:spPr>
          <a:xfrm>
            <a:off x="5445946" y="2638717"/>
            <a:ext cx="5724162" cy="3816429"/>
          </a:xfrm>
          <a:prstGeom prst="rect">
            <a:avLst/>
          </a:prstGeom>
          <a:noFill/>
        </p:spPr>
        <p:txBody>
          <a:bodyPr wrap="square" rtlCol="0">
            <a:spAutoFit/>
          </a:bodyPr>
          <a:lstStyle/>
          <a:p>
            <a:pPr algn="just"/>
            <a:r>
              <a:rPr lang="en-GB" sz="2200" dirty="0" smtClean="0">
                <a:latin typeface="Garamond" panose="02020404030301010803" pitchFamily="18" charset="0"/>
              </a:rPr>
              <a:t>She was a saint who believed in doing practical things to prepare a way for the Lord. </a:t>
            </a:r>
            <a:r>
              <a:rPr lang="en-GB" sz="2200" dirty="0">
                <a:latin typeface="Garamond" panose="02020404030301010803" pitchFamily="18" charset="0"/>
              </a:rPr>
              <a:t>At the age of 26 in 1837, she and three companions, </a:t>
            </a:r>
            <a:r>
              <a:rPr lang="en-GB" sz="2200" dirty="0" smtClean="0">
                <a:latin typeface="Garamond" panose="02020404030301010803" pitchFamily="18" charset="0"/>
              </a:rPr>
              <a:t>founded a the </a:t>
            </a:r>
            <a:r>
              <a:rPr lang="en-GB" sz="2200" dirty="0">
                <a:latin typeface="Garamond" panose="02020404030301010803" pitchFamily="18" charset="0"/>
              </a:rPr>
              <a:t>Daughters of Our Lady of Mercy. </a:t>
            </a:r>
            <a:endParaRPr lang="en-GB" sz="2200" dirty="0" smtClean="0">
              <a:latin typeface="Garamond" panose="02020404030301010803" pitchFamily="18" charset="0"/>
            </a:endParaRPr>
          </a:p>
          <a:p>
            <a:pPr algn="just"/>
            <a:endParaRPr lang="en-GB" sz="2200" dirty="0" smtClean="0">
              <a:latin typeface="Garamond" panose="02020404030301010803" pitchFamily="18" charset="0"/>
            </a:endParaRPr>
          </a:p>
          <a:p>
            <a:pPr algn="just"/>
            <a:r>
              <a:rPr lang="en-GB" sz="2200" dirty="0" smtClean="0">
                <a:latin typeface="Garamond" panose="02020404030301010803" pitchFamily="18" charset="0"/>
              </a:rPr>
              <a:t>The </a:t>
            </a:r>
            <a:r>
              <a:rPr lang="en-GB" sz="2200" dirty="0">
                <a:latin typeface="Garamond" panose="02020404030301010803" pitchFamily="18" charset="0"/>
              </a:rPr>
              <a:t>congregation was devoted to charitable works, hospitals, and educating poor young women. In 1840, Maria Giuseppe, </a:t>
            </a:r>
            <a:r>
              <a:rPr lang="en-GB" sz="2200" dirty="0" smtClean="0">
                <a:latin typeface="Garamond" panose="02020404030301010803" pitchFamily="18" charset="0"/>
              </a:rPr>
              <a:t>was </a:t>
            </a:r>
            <a:r>
              <a:rPr lang="en-GB" sz="2200" dirty="0">
                <a:latin typeface="Garamond" panose="02020404030301010803" pitchFamily="18" charset="0"/>
              </a:rPr>
              <a:t>made </a:t>
            </a:r>
            <a:r>
              <a:rPr lang="en-GB" sz="2200" dirty="0" smtClean="0">
                <a:latin typeface="Garamond" panose="02020404030301010803" pitchFamily="18" charset="0"/>
              </a:rPr>
              <a:t>superior and put in charge. </a:t>
            </a:r>
            <a:r>
              <a:rPr lang="en-GB" sz="2200" dirty="0">
                <a:latin typeface="Garamond" panose="02020404030301010803" pitchFamily="18" charset="0"/>
              </a:rPr>
              <a:t>By the time she died on December 7, 1888, she had </a:t>
            </a:r>
            <a:r>
              <a:rPr lang="en-GB" sz="2200" dirty="0" smtClean="0">
                <a:latin typeface="Garamond" panose="02020404030301010803" pitchFamily="18" charset="0"/>
              </a:rPr>
              <a:t>set up </a:t>
            </a:r>
            <a:r>
              <a:rPr lang="en-GB" sz="2200" dirty="0">
                <a:latin typeface="Garamond" panose="02020404030301010803" pitchFamily="18" charset="0"/>
              </a:rPr>
              <a:t>sixty-eight foundations. She was canonized in </a:t>
            </a:r>
            <a:r>
              <a:rPr lang="en-GB" sz="2200" dirty="0" smtClean="0">
                <a:latin typeface="Garamond" panose="02020404030301010803" pitchFamily="18" charset="0"/>
              </a:rPr>
              <a:t>1949.</a:t>
            </a:r>
            <a:endParaRPr lang="en-GB" sz="2200" dirty="0">
              <a:latin typeface="Garamond" panose="02020404030301010803" pitchFamily="18" charset="0"/>
            </a:endParaRPr>
          </a:p>
        </p:txBody>
      </p:sp>
      <p:pic>
        <p:nvPicPr>
          <p:cNvPr id="1026" name="Picture 2" descr="Image of St. Maria Giuseppe Ross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79" y="452260"/>
            <a:ext cx="4560839" cy="503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itle 1"/>
          <p:cNvSpPr>
            <a:spLocks noGrp="1"/>
          </p:cNvSpPr>
          <p:nvPr>
            <p:ph type="title"/>
          </p:nvPr>
        </p:nvSpPr>
        <p:spPr/>
        <p:txBody>
          <a:bodyPr/>
          <a:lstStyle/>
          <a:p>
            <a:endParaRPr lang="en-GB"/>
          </a:p>
        </p:txBody>
      </p:sp>
      <p:sp>
        <p:nvSpPr>
          <p:cNvPr id="10" name="Text Box 2"/>
          <p:cNvSpPr txBox="1">
            <a:spLocks noChangeArrowheads="1"/>
          </p:cNvSpPr>
          <p:nvPr/>
        </p:nvSpPr>
        <p:spPr bwMode="auto">
          <a:xfrm>
            <a:off x="552791" y="373598"/>
            <a:ext cx="11086418" cy="2800767"/>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smtClean="0">
                <a:latin typeface="Garamond" panose="02020404030301010803" pitchFamily="18" charset="0"/>
              </a:rPr>
              <a:t>HAVE YOU STARTED TO SUPPORT ANY CHARITY INITIATIVES DURING ADVENT?</a:t>
            </a:r>
          </a:p>
          <a:p>
            <a:pPr algn="ctr"/>
            <a:r>
              <a:rPr lang="en-GB" sz="4400" dirty="0" smtClean="0">
                <a:latin typeface="Garamond" panose="02020404030301010803" pitchFamily="18" charset="0"/>
              </a:rPr>
              <a:t>HOW ARE YOU PREPARING TO CELEBRATE AND SHARE?</a:t>
            </a:r>
            <a:endParaRPr lang="en-GB" sz="4400" dirty="0">
              <a:latin typeface="Garamond" panose="02020404030301010803" pitchFamily="18" charset="0"/>
            </a:endParaRPr>
          </a:p>
        </p:txBody>
      </p:sp>
      <p:pic>
        <p:nvPicPr>
          <p:cNvPr id="3074" name="Picture 2" descr="World Gifts Christmas Catalogue 2020 – CAFOD World Gi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140" y="3536479"/>
            <a:ext cx="3611835" cy="26953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40" y="3453768"/>
            <a:ext cx="2837073" cy="28370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623" y="3784922"/>
            <a:ext cx="3236442" cy="1923668"/>
          </a:xfrm>
          <a:prstGeom prst="rect">
            <a:avLst/>
          </a:prstGeom>
        </p:spPr>
      </p:pic>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7</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December 2020</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“Mary arose and went with haste”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Get Up And Go!</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3758418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554</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59</cp:revision>
  <dcterms:created xsi:type="dcterms:W3CDTF">2019-09-06T14:56:38Z</dcterms:created>
  <dcterms:modified xsi:type="dcterms:W3CDTF">2020-11-24T11:16:50Z</dcterms:modified>
</cp:coreProperties>
</file>