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97" r:id="rId5"/>
    <p:sldId id="304" r:id="rId6"/>
    <p:sldId id="309" r:id="rId7"/>
    <p:sldId id="273" r:id="rId8"/>
    <p:sldId id="311" r:id="rId9"/>
    <p:sldId id="3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3615" autoAdjust="0"/>
  </p:normalViewPr>
  <p:slideViewPr>
    <p:cSldViewPr snapToGrid="0">
      <p:cViewPr varScale="1">
        <p:scale>
          <a:sx n="104" d="100"/>
          <a:sy n="104"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13/05/2021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13/05/2021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13/05/2021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13/05/2021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10004"/>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Tuesday 4</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May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6" y="4761541"/>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“We are an Easter people ”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b="22423"/>
          <a:stretch/>
        </p:blipFill>
        <p:spPr>
          <a:xfrm>
            <a:off x="3933825" y="1771994"/>
            <a:ext cx="6734175" cy="293350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2336" y="2135937"/>
            <a:ext cx="10461171" cy="43189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In June 2019 Pope Francis announced that the theme for the next </a:t>
            </a:r>
            <a:r>
              <a:rPr lang="en-GB" sz="2800" dirty="0" smtClean="0">
                <a:latin typeface="Garamond" panose="02020404030301010803" pitchFamily="18" charset="0"/>
              </a:rPr>
              <a:t>     World </a:t>
            </a:r>
            <a:r>
              <a:rPr lang="en-GB" sz="2800" dirty="0">
                <a:latin typeface="Garamond" panose="02020404030301010803" pitchFamily="18" charset="0"/>
              </a:rPr>
              <a:t>Youth Day, in Lisbon in 2022</a:t>
            </a:r>
            <a:r>
              <a:rPr lang="en-GB" sz="2800" dirty="0">
                <a:solidFill>
                  <a:srgbClr val="FF0000"/>
                </a:solidFill>
                <a:latin typeface="Garamond" panose="02020404030301010803" pitchFamily="18" charset="0"/>
              </a:rPr>
              <a:t>*</a:t>
            </a:r>
            <a:r>
              <a:rPr lang="en-GB" sz="2800" dirty="0">
                <a:latin typeface="Garamond" panose="02020404030301010803" pitchFamily="18" charset="0"/>
              </a:rPr>
              <a:t>, would be </a:t>
            </a:r>
            <a:r>
              <a:rPr lang="en-GB" sz="2800" dirty="0" smtClean="0">
                <a:latin typeface="Garamond" panose="02020404030301010803" pitchFamily="18" charset="0"/>
              </a:rPr>
              <a:t>                                          “</a:t>
            </a:r>
            <a:r>
              <a:rPr lang="en-GB" sz="2800" dirty="0">
                <a:latin typeface="Garamond" panose="02020404030301010803" pitchFamily="18" charset="0"/>
              </a:rPr>
              <a:t>Mary arose and went with </a:t>
            </a:r>
            <a:r>
              <a:rPr lang="en-GB" sz="2800" dirty="0" smtClean="0">
                <a:latin typeface="Garamond" panose="02020404030301010803" pitchFamily="18" charset="0"/>
              </a:rPr>
              <a:t>haste.”</a:t>
            </a:r>
          </a:p>
          <a:p>
            <a:pPr algn="ctr"/>
            <a:endParaRPr lang="en-GB" sz="2800" dirty="0" smtClean="0">
              <a:latin typeface="Garamond" panose="02020404030301010803" pitchFamily="18" charset="0"/>
            </a:endParaRPr>
          </a:p>
          <a:p>
            <a:pPr algn="ctr"/>
            <a:r>
              <a:rPr lang="en-GB" sz="2800" dirty="0" smtClean="0">
                <a:latin typeface="Garamond" panose="02020404030301010803" pitchFamily="18" charset="0"/>
              </a:rPr>
              <a:t>This is the Year of St Joseph and the Year of the Family </a:t>
            </a:r>
          </a:p>
          <a:p>
            <a:pPr algn="ctr"/>
            <a:r>
              <a:rPr lang="en-GB" sz="2800" dirty="0" smtClean="0">
                <a:latin typeface="Garamond" panose="02020404030301010803" pitchFamily="18" charset="0"/>
              </a:rPr>
              <a:t>May 1</a:t>
            </a:r>
            <a:r>
              <a:rPr lang="en-GB" sz="2800" baseline="30000" dirty="0" smtClean="0">
                <a:latin typeface="Garamond" panose="02020404030301010803" pitchFamily="18" charset="0"/>
              </a:rPr>
              <a:t>st</a:t>
            </a:r>
            <a:r>
              <a:rPr lang="en-GB" sz="2800" dirty="0" smtClean="0">
                <a:latin typeface="Garamond" panose="02020404030301010803" pitchFamily="18" charset="0"/>
              </a:rPr>
              <a:t> is the feast of St Joseph the Worker, described as the silent saint. He worked hard to support and look after the Holy Family.</a:t>
            </a:r>
          </a:p>
          <a:p>
            <a:pPr algn="ctr"/>
            <a:r>
              <a:rPr lang="en-GB" sz="2800" dirty="0" smtClean="0">
                <a:latin typeface="Garamond" panose="02020404030301010803" pitchFamily="18" charset="0"/>
              </a:rPr>
              <a:t>How are you emulating this? </a:t>
            </a:r>
          </a:p>
          <a:p>
            <a:pPr algn="ctr"/>
            <a:endParaRPr lang="en-GB" sz="1400" dirty="0" smtClean="0">
              <a:latin typeface="Garamond" panose="02020404030301010803" pitchFamily="18" charset="0"/>
            </a:endParaRPr>
          </a:p>
          <a:p>
            <a:r>
              <a:rPr lang="en-GB" dirty="0" smtClean="0">
                <a:solidFill>
                  <a:srgbClr val="FF0000"/>
                </a:solidFill>
                <a:latin typeface="Garamond" panose="02020404030301010803" pitchFamily="18" charset="0"/>
              </a:rPr>
              <a:t>* Now in 2023 due to Covid </a:t>
            </a:r>
            <a:endParaRPr lang="en-GB" dirty="0" smtClean="0">
              <a:latin typeface="Garamond" panose="02020404030301010803" pitchFamily="18" charset="0"/>
            </a:endParaRPr>
          </a:p>
        </p:txBody>
      </p:sp>
      <p:sp>
        <p:nvSpPr>
          <p:cNvPr id="4" name="TextBox 3"/>
          <p:cNvSpPr txBox="1"/>
          <p:nvPr/>
        </p:nvSpPr>
        <p:spPr>
          <a:xfrm>
            <a:off x="9944100" y="6260689"/>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235388"/>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2336" y="140886"/>
            <a:ext cx="10461171" cy="186646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5400" dirty="0">
                <a:latin typeface="Garamond" panose="02020404030301010803" pitchFamily="18" charset="0"/>
                <a:ea typeface="Calibri" panose="020F0502020204030204" pitchFamily="34" charset="0"/>
                <a:cs typeface="Times New Roman" panose="02020603050405020304" pitchFamily="18" charset="0"/>
              </a:rPr>
              <a:t>L</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ooking forward </a:t>
            </a:r>
            <a:r>
              <a:rPr lang="en-GB" sz="5400" dirty="0" smtClean="0">
                <a:latin typeface="Garamond" panose="02020404030301010803" pitchFamily="18" charset="0"/>
                <a:ea typeface="Calibri" panose="020F0502020204030204" pitchFamily="34" charset="0"/>
                <a:cs typeface="Times New Roman" panose="02020603050405020304" pitchFamily="18" charset="0"/>
              </a:rPr>
              <a:t>~</a:t>
            </a:r>
            <a:endParaRPr lang="en-GB" sz="5400" dirty="0" smtClean="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a:latin typeface="Garamond" panose="02020404030301010803" pitchFamily="18" charset="0"/>
                <a:ea typeface="Calibri" panose="020F0502020204030204" pitchFamily="34" charset="0"/>
                <a:cs typeface="Times New Roman" panose="02020603050405020304" pitchFamily="18" charset="0"/>
              </a:rPr>
              <a:t>~ I</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n </a:t>
            </a:r>
            <a:r>
              <a:rPr lang="en-GB" sz="5400" dirty="0">
                <a:latin typeface="Garamond" panose="02020404030301010803" pitchFamily="18" charset="0"/>
                <a:ea typeface="Calibri" panose="020F0502020204030204" pitchFamily="34" charset="0"/>
                <a:cs typeface="Times New Roman" panose="02020603050405020304" pitchFamily="18" charset="0"/>
              </a:rPr>
              <a:t>t</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he Year of St Joseph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762103" y="1859184"/>
            <a:ext cx="7591696" cy="4339650"/>
          </a:xfrm>
          <a:prstGeom prst="rect">
            <a:avLst/>
          </a:prstGeom>
          <a:noFill/>
        </p:spPr>
        <p:txBody>
          <a:bodyPr wrap="square" rtlCol="0">
            <a:spAutoFit/>
          </a:bodyPr>
          <a:lstStyle/>
          <a:p>
            <a:pPr lvl="0" algn="ctr"/>
            <a:r>
              <a:rPr lang="en-GB" sz="3200" dirty="0" smtClean="0">
                <a:latin typeface="Garamond" panose="02020404030301010803" pitchFamily="18" charset="0"/>
              </a:rPr>
              <a:t>Holy </a:t>
            </a:r>
            <a:r>
              <a:rPr lang="en-GB" sz="3200" dirty="0">
                <a:latin typeface="Garamond" panose="02020404030301010803" pitchFamily="18" charset="0"/>
              </a:rPr>
              <a:t>Family of Nazareth,</a:t>
            </a:r>
            <a:br>
              <a:rPr lang="en-GB" sz="3200" dirty="0">
                <a:latin typeface="Garamond" panose="02020404030301010803" pitchFamily="18" charset="0"/>
              </a:rPr>
            </a:br>
            <a:r>
              <a:rPr lang="en-GB" sz="3200" dirty="0">
                <a:latin typeface="Garamond" panose="02020404030301010803" pitchFamily="18" charset="0"/>
              </a:rPr>
              <a:t>grant that our families too</a:t>
            </a:r>
            <a:br>
              <a:rPr lang="en-GB" sz="3200" dirty="0">
                <a:latin typeface="Garamond" panose="02020404030301010803" pitchFamily="18" charset="0"/>
              </a:rPr>
            </a:br>
            <a:r>
              <a:rPr lang="en-GB" sz="3200" dirty="0">
                <a:latin typeface="Garamond" panose="02020404030301010803" pitchFamily="18" charset="0"/>
              </a:rPr>
              <a:t>may be places of communion and prayer,</a:t>
            </a:r>
            <a:br>
              <a:rPr lang="en-GB" sz="3200" dirty="0">
                <a:latin typeface="Garamond" panose="02020404030301010803" pitchFamily="18" charset="0"/>
              </a:rPr>
            </a:br>
            <a:r>
              <a:rPr lang="en-GB" sz="3200" dirty="0">
                <a:latin typeface="Garamond" panose="02020404030301010803" pitchFamily="18" charset="0"/>
              </a:rPr>
              <a:t>authentic schools of the Gospel</a:t>
            </a:r>
            <a:br>
              <a:rPr lang="en-GB" sz="3200" dirty="0">
                <a:latin typeface="Garamond" panose="02020404030301010803" pitchFamily="18" charset="0"/>
              </a:rPr>
            </a:br>
            <a:r>
              <a:rPr lang="en-GB" sz="3200" dirty="0">
                <a:latin typeface="Garamond" panose="02020404030301010803" pitchFamily="18" charset="0"/>
              </a:rPr>
              <a:t>and small domestic churches.</a:t>
            </a:r>
          </a:p>
          <a:p>
            <a:pPr algn="ctr"/>
            <a:r>
              <a:rPr lang="en-GB" sz="3200" dirty="0" smtClean="0">
                <a:latin typeface="Garamond" panose="02020404030301010803" pitchFamily="18" charset="0"/>
              </a:rPr>
              <a:t>– </a:t>
            </a:r>
            <a:r>
              <a:rPr lang="en-GB" sz="3200" dirty="0">
                <a:latin typeface="Garamond" panose="02020404030301010803" pitchFamily="18" charset="0"/>
              </a:rPr>
              <a:t>Pope Francis, </a:t>
            </a:r>
            <a:endParaRPr lang="en-GB" sz="3200" dirty="0" smtClean="0">
              <a:latin typeface="Garamond" panose="02020404030301010803" pitchFamily="18" charset="0"/>
            </a:endParaRPr>
          </a:p>
          <a:p>
            <a:pPr algn="r"/>
            <a:r>
              <a:rPr lang="en-GB" sz="3200" dirty="0" smtClean="0">
                <a:latin typeface="Garamond" panose="02020404030301010803" pitchFamily="18" charset="0"/>
              </a:rPr>
              <a:t>Prayer to the Holy Family – Part 2 </a:t>
            </a:r>
          </a:p>
          <a:p>
            <a:pPr algn="r"/>
            <a:r>
              <a:rPr lang="en-GB" sz="3200" dirty="0" smtClean="0">
                <a:latin typeface="Garamond" panose="02020404030301010803" pitchFamily="18" charset="0"/>
              </a:rPr>
              <a:t>(from </a:t>
            </a:r>
            <a:r>
              <a:rPr lang="en-GB" sz="3200" i="1" dirty="0" err="1" smtClean="0">
                <a:latin typeface="Garamond" panose="02020404030301010803" pitchFamily="18" charset="0"/>
              </a:rPr>
              <a:t>Amoris</a:t>
            </a:r>
            <a:r>
              <a:rPr lang="en-GB" sz="3200" i="1" dirty="0" smtClean="0">
                <a:latin typeface="Garamond" panose="02020404030301010803" pitchFamily="18" charset="0"/>
              </a:rPr>
              <a:t> Laetitia</a:t>
            </a:r>
            <a:r>
              <a:rPr lang="en-GB" sz="3200" dirty="0" smtClean="0">
                <a:latin typeface="Garamond" panose="02020404030301010803" pitchFamily="18" charset="0"/>
              </a:rPr>
              <a:t>)</a:t>
            </a:r>
            <a:endParaRPr lang="en-GB" sz="3200" dirty="0">
              <a:latin typeface="Garamond" panose="02020404030301010803" pitchFamily="18" charset="0"/>
            </a:endParaRPr>
          </a:p>
          <a:p>
            <a:pPr algn="r"/>
            <a:endParaRPr lang="en-GB" sz="2000" dirty="0" smtClean="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Gospel Reading</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4114800" y="2074156"/>
            <a:ext cx="7624762" cy="3123932"/>
          </a:xfrm>
          <a:prstGeom prst="rect">
            <a:avLst/>
          </a:prstGeom>
        </p:spPr>
        <p:txBody>
          <a:bodyPr wrap="square">
            <a:spAutoFit/>
          </a:bodyPr>
          <a:lstStyle/>
          <a:p>
            <a:pPr algn="ctr"/>
            <a:r>
              <a:rPr lang="en-GB" sz="2600" b="1" dirty="0" smtClean="0">
                <a:latin typeface="Garamond" panose="02020404030301010803" pitchFamily="18" charset="0"/>
              </a:rPr>
              <a:t> </a:t>
            </a:r>
          </a:p>
          <a:p>
            <a:pPr algn="ctr"/>
            <a:r>
              <a:rPr lang="en-GB" sz="2600" b="1" dirty="0" smtClean="0">
                <a:latin typeface="Garamond" panose="02020404030301010803" pitchFamily="18" charset="0"/>
              </a:rPr>
              <a:t>2</a:t>
            </a:r>
            <a:r>
              <a:rPr lang="en-GB" sz="2600" b="1" baseline="30000" dirty="0" smtClean="0">
                <a:latin typeface="Garamond" panose="02020404030301010803" pitchFamily="18" charset="0"/>
              </a:rPr>
              <a:t>nd</a:t>
            </a:r>
            <a:r>
              <a:rPr lang="en-GB" sz="2600" b="1" dirty="0" smtClean="0">
                <a:latin typeface="Garamond" panose="02020404030301010803" pitchFamily="18" charset="0"/>
              </a:rPr>
              <a:t> May 2021</a:t>
            </a:r>
            <a:r>
              <a:rPr lang="en-GB" sz="2600" dirty="0" smtClean="0">
                <a:latin typeface="Garamond" panose="02020404030301010803" pitchFamily="18" charset="0"/>
              </a:rPr>
              <a:t> :</a:t>
            </a:r>
          </a:p>
          <a:p>
            <a:pPr algn="ctr"/>
            <a:r>
              <a:rPr lang="en-GB" sz="2600" b="1" dirty="0" smtClean="0">
                <a:latin typeface="Garamond" panose="02020404030301010803" pitchFamily="18" charset="0"/>
              </a:rPr>
              <a:t>5</a:t>
            </a:r>
            <a:r>
              <a:rPr lang="en-GB" sz="2600" b="1" baseline="30000" dirty="0" smtClean="0">
                <a:latin typeface="Garamond" panose="02020404030301010803" pitchFamily="18" charset="0"/>
              </a:rPr>
              <a:t>th</a:t>
            </a:r>
            <a:r>
              <a:rPr lang="en-GB" sz="2600" b="1" dirty="0" smtClean="0">
                <a:latin typeface="Garamond" panose="02020404030301010803" pitchFamily="18" charset="0"/>
              </a:rPr>
              <a:t> Sunday of Easter</a:t>
            </a:r>
            <a:endParaRPr lang="en-GB" sz="1200" b="1" dirty="0" smtClean="0">
              <a:latin typeface="Garamond" panose="02020404030301010803" pitchFamily="18" charset="0"/>
            </a:endParaRPr>
          </a:p>
          <a:p>
            <a:pPr algn="ctr"/>
            <a:endParaRPr lang="en-GB" sz="500" dirty="0">
              <a:latin typeface="Garamond" panose="02020404030301010803" pitchFamily="18" charset="0"/>
            </a:endParaRPr>
          </a:p>
          <a:p>
            <a:pPr algn="ctr"/>
            <a:r>
              <a:rPr lang="en-GB" sz="2800" dirty="0" smtClean="0">
                <a:latin typeface="Garamond" panose="02020404030301010803" pitchFamily="18" charset="0"/>
              </a:rPr>
              <a:t>In the Gospel of John </a:t>
            </a:r>
          </a:p>
          <a:p>
            <a:pPr algn="ctr"/>
            <a:r>
              <a:rPr lang="en-GB" sz="2800" dirty="0" smtClean="0">
                <a:latin typeface="Garamond" panose="02020404030301010803" pitchFamily="18" charset="0"/>
              </a:rPr>
              <a:t>Jesus says :</a:t>
            </a:r>
            <a:endParaRPr lang="en-GB" sz="2800" dirty="0">
              <a:latin typeface="Garamond" panose="02020404030301010803" pitchFamily="18" charset="0"/>
            </a:endParaRPr>
          </a:p>
          <a:p>
            <a:pPr algn="ctr"/>
            <a:endParaRPr lang="en-GB" sz="400" dirty="0">
              <a:latin typeface="Garamond" panose="02020404030301010803" pitchFamily="18" charset="0"/>
            </a:endParaRPr>
          </a:p>
          <a:p>
            <a:pPr algn="ctr"/>
            <a:r>
              <a:rPr lang="en-GB" sz="5000" dirty="0" smtClean="0">
                <a:latin typeface="Garamond" panose="02020404030301010803" pitchFamily="18" charset="0"/>
              </a:rPr>
              <a:t>“</a:t>
            </a:r>
            <a:r>
              <a:rPr lang="en-GB" sz="5400" dirty="0">
                <a:latin typeface="Garamond" panose="02020404030301010803" pitchFamily="18" charset="0"/>
              </a:rPr>
              <a:t>Make your home in me </a:t>
            </a:r>
            <a:r>
              <a:rPr lang="en-GB" sz="5000" dirty="0" smtClean="0">
                <a:latin typeface="Garamond" panose="02020404030301010803" pitchFamily="18" charset="0"/>
              </a:rPr>
              <a:t>.”</a:t>
            </a:r>
            <a:endParaRPr lang="en-GB" altLang="en-US" sz="5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1"/>
          <p:cNvPicPr>
            <a:picLocks noChangeAspect="1"/>
          </p:cNvPicPr>
          <p:nvPr/>
        </p:nvPicPr>
        <p:blipFill>
          <a:blip r:embed="rId3"/>
          <a:stretch>
            <a:fillRect/>
          </a:stretch>
        </p:blipFill>
        <p:spPr>
          <a:xfrm>
            <a:off x="653143" y="2144852"/>
            <a:ext cx="3395708" cy="4630511"/>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5530819" y="177234"/>
            <a:ext cx="6393069" cy="143862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dirty="0" smtClean="0">
                <a:solidFill>
                  <a:schemeClr val="accent4">
                    <a:lumMod val="75000"/>
                  </a:schemeClr>
                </a:solidFill>
                <a:latin typeface="Garamond" panose="02020404030301010803" pitchFamily="18" charset="0"/>
              </a:rPr>
              <a:t>St Joseph the Worker</a:t>
            </a:r>
            <a:br>
              <a:rPr lang="en-GB" altLang="en-US" sz="3600" dirty="0" smtClean="0">
                <a:solidFill>
                  <a:schemeClr val="accent4">
                    <a:lumMod val="75000"/>
                  </a:schemeClr>
                </a:solidFill>
                <a:latin typeface="Garamond" panose="02020404030301010803" pitchFamily="18" charset="0"/>
              </a:rPr>
            </a:br>
            <a:r>
              <a:rPr lang="en-GB" altLang="en-US" sz="3600" dirty="0" smtClean="0">
                <a:solidFill>
                  <a:schemeClr val="accent4">
                    <a:lumMod val="75000"/>
                  </a:schemeClr>
                </a:solidFill>
                <a:latin typeface="Garamond" panose="02020404030301010803" pitchFamily="18" charset="0"/>
              </a:rPr>
              <a:t>Feast Day : 1</a:t>
            </a:r>
            <a:r>
              <a:rPr lang="en-GB" altLang="en-US" sz="3600" baseline="30000" dirty="0" smtClean="0">
                <a:solidFill>
                  <a:schemeClr val="accent4">
                    <a:lumMod val="75000"/>
                  </a:schemeClr>
                </a:solidFill>
                <a:latin typeface="Garamond" panose="02020404030301010803" pitchFamily="18" charset="0"/>
              </a:rPr>
              <a:t>st</a:t>
            </a:r>
            <a:r>
              <a:rPr lang="en-GB" altLang="en-US" sz="3600" dirty="0" smtClean="0">
                <a:solidFill>
                  <a:schemeClr val="accent4">
                    <a:lumMod val="75000"/>
                  </a:schemeClr>
                </a:solidFill>
                <a:latin typeface="Garamond" panose="02020404030301010803" pitchFamily="18" charset="0"/>
              </a:rPr>
              <a:t> May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3" name="Rectangle 2"/>
          <p:cNvSpPr/>
          <p:nvPr/>
        </p:nvSpPr>
        <p:spPr>
          <a:xfrm>
            <a:off x="5530819" y="1712303"/>
            <a:ext cx="6393069" cy="4859279"/>
          </a:xfrm>
          <a:prstGeom prst="rect">
            <a:avLst/>
          </a:prstGeom>
        </p:spPr>
        <p:txBody>
          <a:bodyPr wrap="square">
            <a:spAutoFit/>
          </a:bodyPr>
          <a:lstStyle/>
          <a:p>
            <a:pPr algn="just"/>
            <a:r>
              <a:rPr lang="en-GB" dirty="0">
                <a:latin typeface="Garamond" panose="02020404030301010803" pitchFamily="18" charset="0"/>
              </a:rPr>
              <a:t>The feast of Saint Joseph the Worker was instituted by Pope Pius XII in 1955. This feast extends the long relationship between Joseph and the cause of workers in Catholic faith and devotion. The dignity of human work has long been celebrated as a participation in the creative work of </a:t>
            </a:r>
            <a:r>
              <a:rPr lang="en-GB" dirty="0" smtClean="0">
                <a:latin typeface="Garamond" panose="02020404030301010803" pitchFamily="18" charset="0"/>
              </a:rPr>
              <a:t>God. </a:t>
            </a:r>
            <a:r>
              <a:rPr lang="en-GB" dirty="0">
                <a:latin typeface="Garamond" panose="02020404030301010803" pitchFamily="18" charset="0"/>
              </a:rPr>
              <a:t>Saint Joseph, the carpenter and foster father of Jesus, is one example of the holiness of human labour. Saint Joseph is held up as a model of such work. </a:t>
            </a:r>
            <a:endParaRPr lang="en-GB" dirty="0" smtClean="0">
              <a:latin typeface="Garamond" panose="02020404030301010803" pitchFamily="18" charset="0"/>
            </a:endParaRPr>
          </a:p>
          <a:p>
            <a:pPr algn="just"/>
            <a:r>
              <a:rPr lang="en-GB" dirty="0" smtClean="0">
                <a:latin typeface="Garamond" panose="02020404030301010803" pitchFamily="18" charset="0"/>
              </a:rPr>
              <a:t>This </a:t>
            </a:r>
            <a:r>
              <a:rPr lang="en-GB" dirty="0">
                <a:latin typeface="Garamond" panose="02020404030301010803" pitchFamily="18" charset="0"/>
              </a:rPr>
              <a:t>silent saint, who was given the task of caring and watching over the Virgin Mary and Jesus, now cares for and watches over the Church and models for all the dignity of human work.</a:t>
            </a:r>
          </a:p>
          <a:p>
            <a:pPr algn="just"/>
            <a:r>
              <a:rPr lang="en-GB" dirty="0">
                <a:latin typeface="Garamond" panose="02020404030301010803" pitchFamily="18" charset="0"/>
              </a:rPr>
              <a:t>Saint John Paul II stated: “the Church considers it her task always to call attention to the dignity and rights of those who work, to condemn situations in which that dignity and those rights are violated, and to help to guide [social] changes so as to ensure authentic progress by man and society.” </a:t>
            </a:r>
            <a:endParaRPr lang="en-GB" dirty="0" smtClean="0">
              <a:latin typeface="Garamond" panose="02020404030301010803" pitchFamily="18" charset="0"/>
            </a:endParaRPr>
          </a:p>
          <a:p>
            <a:pPr algn="just"/>
            <a:r>
              <a:rPr lang="en-GB" i="1" dirty="0" smtClean="0">
                <a:latin typeface="Garamond" panose="02020404030301010803" pitchFamily="18" charset="0"/>
              </a:rPr>
              <a:t>                                                                 </a:t>
            </a:r>
            <a:r>
              <a:rPr lang="en-GB" i="1" dirty="0" err="1" smtClean="0">
                <a:latin typeface="Garamond" panose="02020404030301010803" pitchFamily="18" charset="0"/>
              </a:rPr>
              <a:t>Laborem</a:t>
            </a:r>
            <a:r>
              <a:rPr lang="en-GB" i="1" dirty="0" smtClean="0">
                <a:latin typeface="Garamond" panose="02020404030301010803" pitchFamily="18" charset="0"/>
              </a:rPr>
              <a:t> </a:t>
            </a:r>
            <a:r>
              <a:rPr lang="en-GB" i="1" dirty="0" err="1">
                <a:latin typeface="Garamond" panose="02020404030301010803" pitchFamily="18" charset="0"/>
              </a:rPr>
              <a:t>Exercens</a:t>
            </a:r>
            <a:endParaRPr lang="en-GB" dirty="0">
              <a:latin typeface="Garamond" panose="02020404030301010803" pitchFamily="18" charset="0"/>
            </a:endParaRPr>
          </a:p>
          <a:p>
            <a:pPr algn="just">
              <a:lnSpc>
                <a:spcPct val="107000"/>
              </a:lnSpc>
              <a:spcAft>
                <a:spcPts val="800"/>
              </a:spcAft>
            </a:pPr>
            <a:endParaRPr lang="en-GB" sz="21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3841" y="747169"/>
            <a:ext cx="5400561" cy="5478267"/>
          </a:xfrm>
          <a:prstGeom prst="rect">
            <a:avLst/>
          </a:prstGeom>
        </p:spPr>
      </p:pic>
    </p:spTree>
    <p:extLst>
      <p:ext uri="{BB962C8B-B14F-4D97-AF65-F5344CB8AC3E}">
        <p14:creationId xmlns:p14="http://schemas.microsoft.com/office/powerpoint/2010/main" val="36419435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610917" y="311961"/>
            <a:ext cx="11072374"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4500" dirty="0" smtClean="0">
              <a:solidFill>
                <a:schemeClr val="accent4">
                  <a:lumMod val="75000"/>
                </a:schemeClr>
              </a:solidFill>
              <a:latin typeface="Garamond" panose="02020404030301010803" pitchFamily="18" charset="0"/>
            </a:endParaRPr>
          </a:p>
          <a:p>
            <a:pPr algn="ctr"/>
            <a:r>
              <a:rPr lang="en-GB" altLang="en-US" sz="4500" dirty="0" smtClean="0">
                <a:solidFill>
                  <a:schemeClr val="accent4">
                    <a:lumMod val="75000"/>
                  </a:schemeClr>
                </a:solidFill>
                <a:latin typeface="Garamond" panose="02020404030301010803" pitchFamily="18" charset="0"/>
              </a:rPr>
              <a:t>Reflection:</a:t>
            </a:r>
            <a:endParaRPr lang="en-GB" altLang="en-US" sz="4500" dirty="0">
              <a:solidFill>
                <a:schemeClr val="accent4">
                  <a:lumMod val="75000"/>
                </a:schemeClr>
              </a:solidFill>
              <a:latin typeface="Garamond" panose="02020404030301010803" pitchFamily="18" charset="0"/>
            </a:endParaRPr>
          </a:p>
          <a:p>
            <a:pPr algn="ctr"/>
            <a:r>
              <a:rPr lang="en-GB" sz="4500" dirty="0" smtClean="0">
                <a:solidFill>
                  <a:schemeClr val="accent4">
                    <a:lumMod val="75000"/>
                  </a:schemeClr>
                </a:solidFill>
                <a:latin typeface="Garamond" panose="02020404030301010803" pitchFamily="18" charset="0"/>
              </a:rPr>
              <a:t>Pope </a:t>
            </a:r>
            <a:r>
              <a:rPr lang="en-GB" sz="4500" dirty="0">
                <a:solidFill>
                  <a:schemeClr val="accent4">
                    <a:lumMod val="75000"/>
                  </a:schemeClr>
                </a:solidFill>
                <a:latin typeface="Garamond" panose="02020404030301010803" pitchFamily="18" charset="0"/>
              </a:rPr>
              <a:t>Francis’ Prayer for the Year of Saint Joseph</a:t>
            </a:r>
          </a:p>
          <a:p>
            <a:pPr algn="ctr"/>
            <a:endParaRPr lang="en-GB" altLang="en-US" sz="7200" dirty="0" smtClean="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2" name="Rectangle 1"/>
          <p:cNvSpPr/>
          <p:nvPr/>
        </p:nvSpPr>
        <p:spPr>
          <a:xfrm>
            <a:off x="520609" y="1914309"/>
            <a:ext cx="11106411" cy="4854791"/>
          </a:xfrm>
          <a:prstGeom prst="rect">
            <a:avLst/>
          </a:prstGeom>
        </p:spPr>
        <p:txBody>
          <a:bodyPr wrap="square">
            <a:spAutoFit/>
          </a:bodyPr>
          <a:lstStyle/>
          <a:p>
            <a:pPr algn="just">
              <a:lnSpc>
                <a:spcPct val="107000"/>
              </a:lnSpc>
              <a:spcAft>
                <a:spcPts val="800"/>
              </a:spcAft>
            </a:pPr>
            <a:r>
              <a:rPr lang="en-GB" dirty="0">
                <a:solidFill>
                  <a:srgbClr val="373019"/>
                </a:solidFill>
                <a:latin typeface="Lora"/>
                <a:ea typeface="Calibri" panose="020F0502020204030204" pitchFamily="34" charset="0"/>
                <a:cs typeface="Times New Roman" panose="02020603050405020304" pitchFamily="18" charset="0"/>
              </a:rPr>
              <a:t/>
            </a:r>
            <a:br>
              <a:rPr lang="en-GB" dirty="0">
                <a:solidFill>
                  <a:srgbClr val="373019"/>
                </a:solidFill>
                <a:latin typeface="Lora"/>
                <a:ea typeface="Calibri" panose="020F0502020204030204" pitchFamily="34" charset="0"/>
                <a:cs typeface="Times New Roman" panose="02020603050405020304" pitchFamily="18" charset="0"/>
              </a:rPr>
            </a:br>
            <a:r>
              <a:rPr lang="en-GB" dirty="0">
                <a:solidFill>
                  <a:srgbClr val="373019"/>
                </a:solidFill>
                <a:latin typeface="Lora"/>
                <a:ea typeface="Calibri" panose="020F0502020204030204" pitchFamily="34" charset="0"/>
                <a:cs typeface="Times New Roman" panose="02020603050405020304" pitchFamily="18" charset="0"/>
              </a:rPr>
              <a:t/>
            </a:r>
            <a:br>
              <a:rPr lang="en-GB" dirty="0">
                <a:solidFill>
                  <a:srgbClr val="373019"/>
                </a:solidFill>
                <a:latin typeface="Lora"/>
                <a:ea typeface="Calibri" panose="020F0502020204030204" pitchFamily="34" charset="0"/>
                <a:cs typeface="Times New Roman" panose="02020603050405020304" pitchFamily="18" charset="0"/>
              </a:rPr>
            </a:br>
            <a:r>
              <a:rPr lang="en-GB" sz="3600" dirty="0">
                <a:latin typeface="Garamond" panose="02020404030301010803" pitchFamily="18" charset="0"/>
              </a:rPr>
              <a:t>Hail, Guardian of the Redeemer, Spouse of the Blessed Virgin Mary. To you God entrusted his only Son; in you Mary placed her trust; with you Christ became </a:t>
            </a:r>
            <a:r>
              <a:rPr lang="en-GB" sz="3600" dirty="0" smtClean="0">
                <a:latin typeface="Garamond" panose="02020404030301010803" pitchFamily="18" charset="0"/>
              </a:rPr>
              <a:t>a man</a:t>
            </a:r>
            <a:r>
              <a:rPr lang="en-GB" sz="3600" dirty="0">
                <a:latin typeface="Garamond" panose="02020404030301010803" pitchFamily="18" charset="0"/>
              </a:rPr>
              <a:t>. Blessed Joseph, to us too, show yourself a father and guide us in the path of life. Obtain for us grace, mercy and courage, and defend us from every evil. Amen.</a:t>
            </a:r>
          </a:p>
          <a:p>
            <a:pPr algn="just">
              <a:lnSpc>
                <a:spcPct val="107000"/>
              </a:lnSpc>
              <a:spcAft>
                <a:spcPts val="800"/>
              </a:spcAft>
            </a:pPr>
            <a:endParaRPr lang="en-GB" sz="32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07360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0" name="Text Box 2"/>
          <p:cNvSpPr txBox="1">
            <a:spLocks noChangeArrowheads="1"/>
          </p:cNvSpPr>
          <p:nvPr/>
        </p:nvSpPr>
        <p:spPr bwMode="auto">
          <a:xfrm>
            <a:off x="475578" y="2113470"/>
            <a:ext cx="11311544" cy="3762568"/>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2400" dirty="0" smtClean="0">
                <a:latin typeface="Garamond" panose="02020404030301010803" pitchFamily="18" charset="0"/>
              </a:rPr>
              <a:t>Saint </a:t>
            </a:r>
            <a:r>
              <a:rPr lang="en-GB" sz="2400" dirty="0">
                <a:latin typeface="Garamond" panose="02020404030301010803" pitchFamily="18" charset="0"/>
              </a:rPr>
              <a:t>John Henry Newman said: </a:t>
            </a:r>
            <a:r>
              <a:rPr lang="en-GB" sz="2400" dirty="0" smtClean="0">
                <a:latin typeface="Garamond" panose="02020404030301010803" pitchFamily="18" charset="0"/>
              </a:rPr>
              <a:t>“</a:t>
            </a:r>
            <a:r>
              <a:rPr lang="en-GB" sz="2400" dirty="0">
                <a:latin typeface="Garamond" panose="02020404030301010803" pitchFamily="18" charset="0"/>
              </a:rPr>
              <a:t>God has created me to do Him some definite service</a:t>
            </a:r>
            <a:r>
              <a:rPr lang="en-GB" sz="2400" dirty="0" smtClean="0">
                <a:latin typeface="Garamond" panose="02020404030301010803" pitchFamily="18" charset="0"/>
              </a:rPr>
              <a:t>.      </a:t>
            </a:r>
            <a:r>
              <a:rPr lang="en-GB" sz="2400" dirty="0">
                <a:latin typeface="Garamond" panose="02020404030301010803" pitchFamily="18" charset="0"/>
              </a:rPr>
              <a:t>He has committed some work to me which He has not committed to another. I am a link in a chain, a bond of connection between persons. He has not created me for naught. </a:t>
            </a:r>
            <a:endParaRPr lang="en-GB" sz="2400" dirty="0" smtClean="0">
              <a:latin typeface="Garamond" panose="02020404030301010803" pitchFamily="18" charset="0"/>
            </a:endParaRPr>
          </a:p>
          <a:p>
            <a:pPr algn="ctr"/>
            <a:r>
              <a:rPr lang="en-GB" sz="2400" dirty="0" smtClean="0">
                <a:latin typeface="Garamond" panose="02020404030301010803" pitchFamily="18" charset="0"/>
              </a:rPr>
              <a:t>I </a:t>
            </a:r>
            <a:r>
              <a:rPr lang="en-GB" sz="2400" dirty="0">
                <a:latin typeface="Garamond" panose="02020404030301010803" pitchFamily="18" charset="0"/>
              </a:rPr>
              <a:t>shall do good, I shall do His work.” </a:t>
            </a:r>
            <a:endParaRPr lang="en-GB" sz="2400" dirty="0" smtClean="0">
              <a:latin typeface="Garamond" panose="02020404030301010803" pitchFamily="18" charset="0"/>
            </a:endParaRPr>
          </a:p>
          <a:p>
            <a:pPr algn="ctr"/>
            <a:endParaRPr lang="en-GB" sz="1050" dirty="0">
              <a:latin typeface="Garamond" panose="02020404030301010803" pitchFamily="18" charset="0"/>
            </a:endParaRPr>
          </a:p>
          <a:p>
            <a:pPr algn="ctr"/>
            <a:r>
              <a:rPr lang="en-GB" sz="2400" b="1" dirty="0">
                <a:latin typeface="Garamond" panose="02020404030301010803" pitchFamily="18" charset="0"/>
              </a:rPr>
              <a:t>How are you living life in Christ </a:t>
            </a:r>
            <a:r>
              <a:rPr lang="en-GB" sz="2400" b="1" dirty="0" smtClean="0">
                <a:latin typeface="Garamond" panose="02020404030301010803" pitchFamily="18" charset="0"/>
              </a:rPr>
              <a:t>to make </a:t>
            </a:r>
            <a:r>
              <a:rPr lang="en-GB" sz="2400" b="1" dirty="0">
                <a:latin typeface="Garamond" panose="02020404030301010803" pitchFamily="18" charset="0"/>
              </a:rPr>
              <a:t>your place of work a holy place? </a:t>
            </a:r>
            <a:endParaRPr lang="en-GB" sz="2400" b="1" dirty="0" smtClean="0">
              <a:latin typeface="Garamond" panose="02020404030301010803" pitchFamily="18" charset="0"/>
            </a:endParaRPr>
          </a:p>
          <a:p>
            <a:pPr algn="ctr"/>
            <a:endParaRPr lang="en-GB" sz="1200" b="1" dirty="0" smtClean="0">
              <a:latin typeface="Garamond" panose="02020404030301010803" pitchFamily="18" charset="0"/>
            </a:endParaRPr>
          </a:p>
          <a:p>
            <a:pPr algn="ctr"/>
            <a:r>
              <a:rPr lang="en-GB" sz="2400" dirty="0" smtClean="0">
                <a:latin typeface="Garamond" panose="02020404030301010803" pitchFamily="18" charset="0"/>
              </a:rPr>
              <a:t>Don’t </a:t>
            </a:r>
            <a:r>
              <a:rPr lang="en-GB" sz="2400" dirty="0">
                <a:latin typeface="Garamond" panose="02020404030301010803" pitchFamily="18" charset="0"/>
              </a:rPr>
              <a:t>do things in </a:t>
            </a:r>
            <a:r>
              <a:rPr lang="en-GB" sz="2400" dirty="0" smtClean="0">
                <a:latin typeface="Garamond" panose="02020404030301010803" pitchFamily="18" charset="0"/>
              </a:rPr>
              <a:t>isolation.</a:t>
            </a:r>
          </a:p>
          <a:p>
            <a:pPr algn="ctr"/>
            <a:r>
              <a:rPr lang="en-GB" sz="2400" dirty="0" smtClean="0">
                <a:latin typeface="Garamond" panose="02020404030301010803" pitchFamily="18" charset="0"/>
              </a:rPr>
              <a:t>We </a:t>
            </a:r>
            <a:r>
              <a:rPr lang="en-GB" sz="2400" dirty="0">
                <a:latin typeface="Garamond" panose="02020404030301010803" pitchFamily="18" charset="0"/>
              </a:rPr>
              <a:t>won’t grow in holiness if Sunday Mass is separated from the realities of our daily life. </a:t>
            </a:r>
            <a:endParaRPr lang="en-GB" sz="2400" dirty="0" smtClean="0">
              <a:latin typeface="Garamond" panose="02020404030301010803" pitchFamily="18" charset="0"/>
            </a:endParaRPr>
          </a:p>
          <a:p>
            <a:pPr algn="ctr"/>
            <a:r>
              <a:rPr lang="en-GB" sz="2400" dirty="0" smtClean="0">
                <a:latin typeface="Garamond" panose="02020404030301010803" pitchFamily="18" charset="0"/>
              </a:rPr>
              <a:t>We </a:t>
            </a:r>
            <a:r>
              <a:rPr lang="en-GB" sz="2400" dirty="0">
                <a:latin typeface="Garamond" panose="02020404030301010803" pitchFamily="18" charset="0"/>
              </a:rPr>
              <a:t>are called to live an integrated life with our play and recreation part of our life of discipleship, which also includes our family and </a:t>
            </a:r>
            <a:r>
              <a:rPr lang="en-GB" sz="2400" dirty="0" smtClean="0">
                <a:latin typeface="Garamond" panose="02020404030301010803" pitchFamily="18" charset="0"/>
              </a:rPr>
              <a:t>work, </a:t>
            </a:r>
            <a:r>
              <a:rPr lang="en-GB" sz="2400" dirty="0">
                <a:latin typeface="Garamond" panose="02020404030301010803" pitchFamily="18" charset="0"/>
              </a:rPr>
              <a:t>life linked to our prayer life</a:t>
            </a:r>
            <a:r>
              <a:rPr lang="en-GB" sz="2400" dirty="0" smtClean="0">
                <a:latin typeface="Garamond" panose="02020404030301010803" pitchFamily="18" charset="0"/>
              </a:rPr>
              <a:t>.</a:t>
            </a:r>
            <a:endParaRPr lang="en-GB" sz="600" dirty="0">
              <a:latin typeface="Garamond" panose="02020404030301010803" pitchFamily="18" charset="0"/>
            </a:endParaRPr>
          </a:p>
        </p:txBody>
      </p:sp>
      <p:sp>
        <p:nvSpPr>
          <p:cNvPr id="9" name="Title 1"/>
          <p:cNvSpPr txBox="1">
            <a:spLocks/>
          </p:cNvSpPr>
          <p:nvPr/>
        </p:nvSpPr>
        <p:spPr>
          <a:xfrm>
            <a:off x="475578" y="255934"/>
            <a:ext cx="11299080" cy="169947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How can you </a:t>
            </a:r>
            <a:r>
              <a:rPr lang="en-GB" altLang="en-US" sz="6600" dirty="0">
                <a:solidFill>
                  <a:schemeClr val="accent4">
                    <a:lumMod val="75000"/>
                  </a:schemeClr>
                </a:solidFill>
                <a:latin typeface="Garamond" panose="02020404030301010803" pitchFamily="18" charset="0"/>
              </a:rPr>
              <a:t>l</a:t>
            </a:r>
            <a:r>
              <a:rPr lang="en-GB" altLang="en-US" sz="6600" dirty="0" smtClean="0">
                <a:solidFill>
                  <a:schemeClr val="accent4">
                    <a:lumMod val="75000"/>
                  </a:schemeClr>
                </a:solidFill>
                <a:latin typeface="Garamond" panose="02020404030301010803" pitchFamily="18" charset="0"/>
              </a:rPr>
              <a:t>ive life in Christ?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281425" y="241623"/>
            <a:ext cx="11072374"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4500" dirty="0" smtClean="0">
              <a:solidFill>
                <a:schemeClr val="accent4">
                  <a:lumMod val="75000"/>
                </a:schemeClr>
              </a:solidFill>
              <a:latin typeface="Garamond" panose="02020404030301010803" pitchFamily="18" charset="0"/>
            </a:endParaRPr>
          </a:p>
          <a:p>
            <a:pPr algn="ctr"/>
            <a:r>
              <a:rPr lang="en-GB" altLang="en-US" sz="7200" dirty="0" smtClean="0">
                <a:solidFill>
                  <a:schemeClr val="accent4">
                    <a:lumMod val="75000"/>
                  </a:schemeClr>
                </a:solidFill>
                <a:latin typeface="Garamond" panose="02020404030301010803" pitchFamily="18" charset="0"/>
              </a:rPr>
              <a:t>Living life in Christ: </a:t>
            </a:r>
          </a:p>
          <a:p>
            <a:pPr algn="ctr"/>
            <a:r>
              <a:rPr lang="en-GB" altLang="en-US" sz="7200" dirty="0" smtClean="0">
                <a:solidFill>
                  <a:schemeClr val="accent4">
                    <a:lumMod val="75000"/>
                  </a:schemeClr>
                </a:solidFill>
                <a:latin typeface="Garamond" panose="02020404030301010803" pitchFamily="18" charset="0"/>
              </a:rPr>
              <a:t>Fr Jimmy Collins</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2" name="Rectangle 1"/>
          <p:cNvSpPr/>
          <p:nvPr/>
        </p:nvSpPr>
        <p:spPr>
          <a:xfrm>
            <a:off x="349492" y="1615670"/>
            <a:ext cx="11106411" cy="6042808"/>
          </a:xfrm>
          <a:prstGeom prst="rect">
            <a:avLst/>
          </a:prstGeom>
        </p:spPr>
        <p:txBody>
          <a:bodyPr wrap="square">
            <a:spAutoFit/>
          </a:bodyPr>
          <a:lstStyle/>
          <a:p>
            <a:pPr algn="just">
              <a:lnSpc>
                <a:spcPct val="107000"/>
              </a:lnSpc>
              <a:spcAft>
                <a:spcPts val="800"/>
              </a:spcAft>
            </a:pPr>
            <a:r>
              <a:rPr lang="en-GB" dirty="0">
                <a:solidFill>
                  <a:srgbClr val="373019"/>
                </a:solidFill>
                <a:latin typeface="Lora"/>
                <a:ea typeface="Calibri" panose="020F0502020204030204" pitchFamily="34" charset="0"/>
                <a:cs typeface="Times New Roman" panose="02020603050405020304" pitchFamily="18" charset="0"/>
              </a:rPr>
              <a:t/>
            </a:r>
            <a:br>
              <a:rPr lang="en-GB" dirty="0">
                <a:solidFill>
                  <a:srgbClr val="373019"/>
                </a:solidFill>
                <a:latin typeface="Lora"/>
                <a:ea typeface="Calibri" panose="020F0502020204030204" pitchFamily="34" charset="0"/>
                <a:cs typeface="Times New Roman" panose="02020603050405020304" pitchFamily="18" charset="0"/>
              </a:rPr>
            </a:br>
            <a:r>
              <a:rPr lang="en-GB" dirty="0">
                <a:solidFill>
                  <a:srgbClr val="373019"/>
                </a:solidFill>
                <a:latin typeface="Lora"/>
                <a:ea typeface="Calibri" panose="020F0502020204030204" pitchFamily="34" charset="0"/>
                <a:cs typeface="Times New Roman" panose="02020603050405020304" pitchFamily="18" charset="0"/>
              </a:rPr>
              <a:t/>
            </a:r>
            <a:br>
              <a:rPr lang="en-GB" dirty="0">
                <a:solidFill>
                  <a:srgbClr val="373019"/>
                </a:solidFill>
                <a:latin typeface="Lora"/>
                <a:ea typeface="Calibri" panose="020F0502020204030204" pitchFamily="34" charset="0"/>
                <a:cs typeface="Times New Roman" panose="02020603050405020304" pitchFamily="18" charset="0"/>
              </a:rPr>
            </a:br>
            <a:r>
              <a:rPr lang="en-GB" dirty="0" smtClean="0">
                <a:solidFill>
                  <a:srgbClr val="373019"/>
                </a:solidFill>
                <a:latin typeface="Garamond" panose="02020404030301010803" pitchFamily="18" charset="0"/>
                <a:ea typeface="Calibri" panose="020F0502020204030204" pitchFamily="34" charset="0"/>
                <a:cs typeface="Times New Roman" panose="02020603050405020304" pitchFamily="18" charset="0"/>
              </a:rPr>
              <a:t>C</a:t>
            </a:r>
            <a:r>
              <a:rPr lang="en-GB" dirty="0" smtClean="0">
                <a:latin typeface="Garamond" panose="02020404030301010803" pitchFamily="18" charset="0"/>
              </a:rPr>
              <a:t>anon </a:t>
            </a:r>
            <a:r>
              <a:rPr lang="en-GB" dirty="0">
                <a:latin typeface="Garamond" panose="02020404030301010803" pitchFamily="18" charset="0"/>
              </a:rPr>
              <a:t>James Collins, or “Fr Jimmy” as he </a:t>
            </a:r>
            <a:r>
              <a:rPr lang="en-GB" dirty="0" smtClean="0">
                <a:latin typeface="Garamond" panose="02020404030301010803" pitchFamily="18" charset="0"/>
              </a:rPr>
              <a:t>was </a:t>
            </a:r>
            <a:r>
              <a:rPr lang="en-GB" dirty="0">
                <a:latin typeface="Garamond" panose="02020404030301010803" pitchFamily="18" charset="0"/>
              </a:rPr>
              <a:t>affectionately known, </a:t>
            </a:r>
            <a:r>
              <a:rPr lang="en-GB" dirty="0" smtClean="0">
                <a:latin typeface="Garamond" panose="02020404030301010803" pitchFamily="18" charset="0"/>
              </a:rPr>
              <a:t>was </a:t>
            </a:r>
            <a:r>
              <a:rPr lang="en-GB" dirty="0">
                <a:latin typeface="Garamond" panose="02020404030301010803" pitchFamily="18" charset="0"/>
              </a:rPr>
              <a:t>something of an icon in the North West of England</a:t>
            </a:r>
            <a:r>
              <a:rPr lang="en-GB" dirty="0" smtClean="0">
                <a:latin typeface="Garamond" panose="02020404030301010803" pitchFamily="18" charset="0"/>
              </a:rPr>
              <a:t>. He </a:t>
            </a:r>
            <a:r>
              <a:rPr lang="en-GB" dirty="0">
                <a:latin typeface="Garamond" panose="02020404030301010803" pitchFamily="18" charset="0"/>
              </a:rPr>
              <a:t>came to real prominence when he arrived at </a:t>
            </a:r>
            <a:r>
              <a:rPr lang="en-GB" b="1" dirty="0">
                <a:latin typeface="Garamond" panose="02020404030301010803" pitchFamily="18" charset="0"/>
              </a:rPr>
              <a:t>St Joseph the Worker </a:t>
            </a:r>
            <a:r>
              <a:rPr lang="en-GB" dirty="0">
                <a:latin typeface="Garamond" panose="02020404030301010803" pitchFamily="18" charset="0"/>
              </a:rPr>
              <a:t>parish in Kirkby in the mid 60s. At the time, he had been to see the bishop because he wanted to work on the missions in South America. Instead the Bishop sent him to Kirkby. This was a new town which had been specially built to re-house the inhabitants of the inner city slums of Liverpool. The people had been promised jobs and a new life, but instead had been met with unfinished pavements, poor transport and shops and a lack of community </a:t>
            </a:r>
            <a:r>
              <a:rPr lang="en-GB" dirty="0" smtClean="0">
                <a:latin typeface="Garamond" panose="02020404030301010803" pitchFamily="18" charset="0"/>
              </a:rPr>
              <a:t>resources. Fr </a:t>
            </a:r>
            <a:r>
              <a:rPr lang="en-GB" dirty="0">
                <a:latin typeface="Garamond" panose="02020404030301010803" pitchFamily="18" charset="0"/>
              </a:rPr>
              <a:t>Jimmy immediately set to work, visiting all the homes and finding out what was going on. The hardship, poverty and lack of hope he saw </a:t>
            </a:r>
            <a:r>
              <a:rPr lang="en-GB" dirty="0" smtClean="0">
                <a:latin typeface="Garamond" panose="02020404030301010803" pitchFamily="18" charset="0"/>
              </a:rPr>
              <a:t>made him a </a:t>
            </a:r>
            <a:r>
              <a:rPr lang="en-GB" dirty="0">
                <a:latin typeface="Garamond" panose="02020404030301010803" pitchFamily="18" charset="0"/>
              </a:rPr>
              <a:t>firm supporter of the working man and his rights. </a:t>
            </a:r>
            <a:endParaRPr lang="en-GB" dirty="0" smtClean="0">
              <a:latin typeface="Garamond" panose="02020404030301010803" pitchFamily="18" charset="0"/>
            </a:endParaRPr>
          </a:p>
          <a:p>
            <a:pPr algn="just">
              <a:lnSpc>
                <a:spcPct val="107000"/>
              </a:lnSpc>
              <a:spcAft>
                <a:spcPts val="800"/>
              </a:spcAft>
            </a:pPr>
            <a:r>
              <a:rPr lang="en-GB" dirty="0" smtClean="0">
                <a:latin typeface="Garamond" panose="02020404030301010803" pitchFamily="18" charset="0"/>
              </a:rPr>
              <a:t>He </a:t>
            </a:r>
            <a:r>
              <a:rPr lang="en-GB" dirty="0">
                <a:latin typeface="Garamond" panose="02020404030301010803" pitchFamily="18" charset="0"/>
              </a:rPr>
              <a:t>became not only a local figure of importance but a national one, meeting both Harold Wilson the prime minister of the day and the Queen, and telling them about the situation of the people there.</a:t>
            </a:r>
          </a:p>
          <a:p>
            <a:r>
              <a:rPr lang="en-GB" dirty="0" smtClean="0">
                <a:latin typeface="Garamond" panose="02020404030301010803" pitchFamily="18" charset="0"/>
              </a:rPr>
              <a:t>A </a:t>
            </a:r>
            <a:r>
              <a:rPr lang="en-GB" dirty="0">
                <a:latin typeface="Garamond" panose="02020404030301010803" pitchFamily="18" charset="0"/>
              </a:rPr>
              <a:t>man of deep prayer, </a:t>
            </a:r>
            <a:r>
              <a:rPr lang="en-GB" dirty="0" smtClean="0">
                <a:latin typeface="Garamond" panose="02020404030301010803" pitchFamily="18" charset="0"/>
              </a:rPr>
              <a:t>Fr </a:t>
            </a:r>
            <a:r>
              <a:rPr lang="en-GB" dirty="0">
                <a:latin typeface="Garamond" panose="02020404030301010803" pitchFamily="18" charset="0"/>
              </a:rPr>
              <a:t>Jimmy </a:t>
            </a:r>
            <a:r>
              <a:rPr lang="en-GB" dirty="0" smtClean="0">
                <a:latin typeface="Garamond" panose="02020404030301010803" pitchFamily="18" charset="0"/>
              </a:rPr>
              <a:t>was also </a:t>
            </a:r>
            <a:r>
              <a:rPr lang="en-GB" dirty="0">
                <a:latin typeface="Garamond" panose="02020404030301010803" pitchFamily="18" charset="0"/>
              </a:rPr>
              <a:t>been a man of action too with a deep sense of justice. While at Kirkby he helped set up a credit union which was run from the presbytery. This enabled people to borrow money at very low rates of interest and effectively put the loan sharks in the area out of business. </a:t>
            </a:r>
            <a:endParaRPr lang="en-GB" dirty="0" smtClean="0">
              <a:latin typeface="Garamond" panose="02020404030301010803" pitchFamily="18" charset="0"/>
            </a:endParaRPr>
          </a:p>
          <a:p>
            <a:r>
              <a:rPr lang="en-GB" dirty="0" smtClean="0">
                <a:latin typeface="Garamond" panose="02020404030301010803" pitchFamily="18" charset="0"/>
              </a:rPr>
              <a:t>He </a:t>
            </a:r>
            <a:r>
              <a:rPr lang="en-GB" dirty="0">
                <a:latin typeface="Garamond" panose="02020404030301010803" pitchFamily="18" charset="0"/>
              </a:rPr>
              <a:t>also set up an unemployment resource centre, to help people find </a:t>
            </a:r>
            <a:r>
              <a:rPr lang="en-GB" dirty="0" smtClean="0">
                <a:latin typeface="Garamond" panose="02020404030301010803" pitchFamily="18" charset="0"/>
              </a:rPr>
              <a:t>jobs.</a:t>
            </a:r>
            <a:r>
              <a:rPr lang="en-GB" dirty="0">
                <a:latin typeface="Garamond" panose="02020404030301010803" pitchFamily="18" charset="0"/>
              </a:rPr>
              <a:t> </a:t>
            </a:r>
            <a:endParaRPr lang="en-GB" dirty="0" smtClean="0">
              <a:latin typeface="Garamond" panose="02020404030301010803" pitchFamily="18" charset="0"/>
            </a:endParaRPr>
          </a:p>
          <a:p>
            <a:pPr algn="ctr"/>
            <a:r>
              <a:rPr lang="en-GB" dirty="0" smtClean="0">
                <a:latin typeface="Garamond" panose="02020404030301010803" pitchFamily="18" charset="0"/>
              </a:rPr>
              <a:t>Truly living life in Christ!</a:t>
            </a:r>
            <a:endParaRPr lang="en-GB" dirty="0">
              <a:latin typeface="Garamond" panose="02020404030301010803" pitchFamily="18" charset="0"/>
            </a:endParaRPr>
          </a:p>
          <a:p>
            <a:endParaRPr lang="en-GB" dirty="0"/>
          </a:p>
          <a:p>
            <a:pPr algn="just">
              <a:lnSpc>
                <a:spcPct val="107000"/>
              </a:lnSpc>
              <a:spcAft>
                <a:spcPts val="800"/>
              </a:spcAft>
            </a:pPr>
            <a:endParaRPr lang="en-GB" sz="32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0938" y="337399"/>
            <a:ext cx="1718740" cy="1718740"/>
          </a:xfrm>
          <a:prstGeom prst="rect">
            <a:avLst/>
          </a:prstGeom>
        </p:spPr>
      </p:pic>
      <p:pic>
        <p:nvPicPr>
          <p:cNvPr id="4" name="Picture 3"/>
          <p:cNvPicPr>
            <a:picLocks noChangeAspect="1"/>
          </p:cNvPicPr>
          <p:nvPr/>
        </p:nvPicPr>
        <p:blipFill>
          <a:blip r:embed="rId4"/>
          <a:stretch>
            <a:fillRect/>
          </a:stretch>
        </p:blipFill>
        <p:spPr>
          <a:xfrm>
            <a:off x="8899294" y="382043"/>
            <a:ext cx="2335507" cy="1603331"/>
          </a:xfrm>
          <a:prstGeom prst="rect">
            <a:avLst/>
          </a:prstGeom>
        </p:spPr>
      </p:pic>
    </p:spTree>
    <p:extLst>
      <p:ext uri="{BB962C8B-B14F-4D97-AF65-F5344CB8AC3E}">
        <p14:creationId xmlns:p14="http://schemas.microsoft.com/office/powerpoint/2010/main" val="283492709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10004"/>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Tuesday 4</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May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6" y="4761541"/>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“We are an Easter people ”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b="22423"/>
          <a:stretch/>
        </p:blipFill>
        <p:spPr>
          <a:xfrm>
            <a:off x="3933825" y="1771994"/>
            <a:ext cx="6734175" cy="2933505"/>
          </a:xfrm>
          <a:prstGeom prst="rect">
            <a:avLst/>
          </a:prstGeom>
        </p:spPr>
      </p:pic>
    </p:spTree>
    <p:extLst>
      <p:ext uri="{BB962C8B-B14F-4D97-AF65-F5344CB8AC3E}">
        <p14:creationId xmlns:p14="http://schemas.microsoft.com/office/powerpoint/2010/main" val="23910676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2306</TotalTime>
  <Words>976</Words>
  <Application>Microsoft Office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Lora</vt:lpstr>
      <vt:lpstr>Times New Roman</vt:lpstr>
      <vt:lpstr>Office Theme</vt:lpstr>
      <vt:lpstr>PowerPoint Presentation</vt:lpstr>
      <vt:lpstr>PowerPoint Presentation</vt:lpstr>
      <vt:lpstr>PowerPoint Presentation</vt:lpstr>
      <vt:lpstr>The Synoptic Problem</vt:lpstr>
      <vt:lpstr>St Joseph the Worker Feast Day : 1st May</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150</cp:revision>
  <dcterms:created xsi:type="dcterms:W3CDTF">2019-09-06T14:56:38Z</dcterms:created>
  <dcterms:modified xsi:type="dcterms:W3CDTF">2021-05-13T08:27:00Z</dcterms:modified>
</cp:coreProperties>
</file>