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7" r:id="rId4"/>
    <p:sldId id="315" r:id="rId5"/>
    <p:sldId id="258" r:id="rId6"/>
    <p:sldId id="272" r:id="rId7"/>
    <p:sldId id="304" r:id="rId8"/>
    <p:sldId id="31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56" autoAdjust="0"/>
    <p:restoredTop sz="94660"/>
  </p:normalViewPr>
  <p:slideViewPr>
    <p:cSldViewPr snapToGrid="0">
      <p:cViewPr varScale="1">
        <p:scale>
          <a:sx n="66" d="100"/>
          <a:sy n="66" d="100"/>
        </p:scale>
        <p:origin x="547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30/04/2021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22025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10</a:t>
            </a:r>
            <a:r>
              <a:rPr lang="en-GB" sz="2800" baseline="300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2021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715589" y="4988719"/>
            <a:ext cx="876082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</a:t>
            </a:r>
            <a:r>
              <a:rPr lang="en-GB" sz="4400" dirty="0" smtClean="0">
                <a:latin typeface="Garamond" panose="02020404030301010803" pitchFamily="18" charset="0"/>
              </a:rPr>
              <a:t>We are an Easter People ~</a:t>
            </a:r>
            <a:endParaRPr lang="en-GB" sz="4400" dirty="0">
              <a:latin typeface="Garamond" panose="02020404030301010803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File:The Resurrection of Christ.jpg - Wikimedia Common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64"/>
          <a:stretch/>
        </p:blipFill>
        <p:spPr bwMode="auto">
          <a:xfrm>
            <a:off x="2870899" y="1861051"/>
            <a:ext cx="6450202" cy="31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0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38199" y="1975318"/>
            <a:ext cx="10578354" cy="479378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400" dirty="0" smtClean="0">
                <a:latin typeface="Garamond" panose="02020404030301010803" pitchFamily="18" charset="0"/>
              </a:rPr>
              <a:t>At the Last Supper,  Jesus gave his friends a new commandment :</a:t>
            </a:r>
          </a:p>
          <a:p>
            <a:pPr algn="ctr"/>
            <a:r>
              <a:rPr lang="en-GB" sz="2400" dirty="0" smtClean="0">
                <a:latin typeface="Garamond" panose="02020404030301010803" pitchFamily="18" charset="0"/>
              </a:rPr>
              <a:t>“Love one another as I have loved you.</a:t>
            </a:r>
          </a:p>
          <a:p>
            <a:pPr algn="ctr"/>
            <a:r>
              <a:rPr lang="en-GB" sz="2400" dirty="0" smtClean="0">
                <a:latin typeface="Garamond" panose="02020404030301010803" pitchFamily="18" charset="0"/>
              </a:rPr>
              <a:t>By this everyone will know that you are my disciples,</a:t>
            </a:r>
          </a:p>
          <a:p>
            <a:pPr algn="ctr"/>
            <a:r>
              <a:rPr lang="en-GB" sz="2400" dirty="0" smtClean="0">
                <a:latin typeface="Garamond" panose="02020404030301010803" pitchFamily="18" charset="0"/>
              </a:rPr>
              <a:t>If you love one another.”</a:t>
            </a:r>
          </a:p>
          <a:p>
            <a:pPr algn="ctr"/>
            <a:endParaRPr lang="en-GB" sz="1400" dirty="0" smtClean="0">
              <a:latin typeface="Garamond" panose="02020404030301010803" pitchFamily="18" charset="0"/>
            </a:endParaRPr>
          </a:p>
          <a:p>
            <a:pPr algn="ctr"/>
            <a:r>
              <a:rPr lang="en-GB" sz="2400" dirty="0" smtClean="0">
                <a:latin typeface="Garamond" panose="02020404030301010803" pitchFamily="18" charset="0"/>
              </a:rPr>
              <a:t>To follow Jesus, to be his disciples,</a:t>
            </a:r>
          </a:p>
          <a:p>
            <a:pPr algn="ctr"/>
            <a:r>
              <a:rPr lang="en-GB" sz="2400" dirty="0" smtClean="0">
                <a:latin typeface="Garamond" panose="02020404030301010803" pitchFamily="18" charset="0"/>
              </a:rPr>
              <a:t>We live in love with our fellow human beings.</a:t>
            </a:r>
          </a:p>
          <a:p>
            <a:pPr algn="ctr"/>
            <a:r>
              <a:rPr lang="en-GB" sz="2400" dirty="0" smtClean="0">
                <a:latin typeface="Garamond" panose="02020404030301010803" pitchFamily="18" charset="0"/>
              </a:rPr>
              <a:t>We offer fellowship and friendship.  We lift other people up. </a:t>
            </a:r>
          </a:p>
          <a:p>
            <a:pPr algn="ctr"/>
            <a:r>
              <a:rPr lang="en-GB" sz="2400" dirty="0" smtClean="0">
                <a:latin typeface="Garamond" panose="02020404030301010803" pitchFamily="18" charset="0"/>
              </a:rPr>
              <a:t>We actively seek the good in others and the good of others.</a:t>
            </a:r>
            <a:endParaRPr lang="en-GB" sz="1400" dirty="0">
              <a:latin typeface="Garamond" panose="02020404030301010803" pitchFamily="18" charset="0"/>
            </a:endParaRPr>
          </a:p>
          <a:p>
            <a:pPr algn="ctr"/>
            <a:r>
              <a:rPr lang="en-GB" sz="1400" dirty="0" smtClean="0">
                <a:latin typeface="Garamond" panose="02020404030301010803" pitchFamily="18" charset="0"/>
              </a:rPr>
              <a:t> </a:t>
            </a:r>
          </a:p>
          <a:p>
            <a:pPr algn="ctr"/>
            <a:r>
              <a:rPr lang="en-GB" sz="4400" dirty="0" smtClean="0">
                <a:latin typeface="Garamond" panose="02020404030301010803" pitchFamily="18" charset="0"/>
              </a:rPr>
              <a:t>We are an Easter people.</a:t>
            </a:r>
          </a:p>
          <a:p>
            <a:pPr algn="ctr"/>
            <a:r>
              <a:rPr lang="en-GB" sz="4400" dirty="0" smtClean="0">
                <a:latin typeface="Garamond" panose="02020404030301010803" pitchFamily="18" charset="0"/>
              </a:rPr>
              <a:t>A people who look forward in love.   </a:t>
            </a:r>
            <a:endParaRPr lang="en-GB" sz="4400" dirty="0"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424" y="5854699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38199" y="244172"/>
            <a:ext cx="10461171" cy="1610754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54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an Easter People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~ </a:t>
            </a:r>
            <a:r>
              <a:rPr lang="en-GB" sz="36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</a:t>
            </a:r>
            <a:r>
              <a:rPr lang="en-GB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 of St Joseph </a:t>
            </a:r>
            <a:r>
              <a:rPr lang="en-GB" sz="36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~ </a:t>
            </a:r>
            <a:r>
              <a:rPr lang="en-GB" sz="36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Year of </a:t>
            </a:r>
            <a:r>
              <a:rPr lang="en-GB" sz="3600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Family ~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143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15989"/>
            <a:ext cx="6799262" cy="1303337"/>
          </a:xfrm>
        </p:spPr>
        <p:txBody>
          <a:bodyPr/>
          <a:lstStyle/>
          <a:p>
            <a:pPr eaLnBrk="1" hangingPunct="1"/>
            <a:r>
              <a:rPr lang="en-GB" altLang="en-US">
                <a:ln>
                  <a:noFill/>
                </a:ln>
              </a:rPr>
              <a:t>The Synoptic Problem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  <a:endParaRPr lang="en-GB" sz="60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93423" y="2657542"/>
            <a:ext cx="371138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600" b="1" dirty="0">
                <a:latin typeface="Garamond" panose="02020404030301010803" pitchFamily="18" charset="0"/>
              </a:rPr>
              <a:t> </a:t>
            </a:r>
            <a:r>
              <a:rPr lang="en-GB" sz="2600" b="1" dirty="0" smtClean="0">
                <a:latin typeface="Garamond" panose="02020404030301010803" pitchFamily="18" charset="0"/>
              </a:rPr>
              <a:t>2</a:t>
            </a:r>
            <a:r>
              <a:rPr lang="en-GB" sz="2600" b="1" baseline="30000" dirty="0" smtClean="0">
                <a:latin typeface="Garamond" panose="02020404030301010803" pitchFamily="18" charset="0"/>
              </a:rPr>
              <a:t>nd</a:t>
            </a:r>
            <a:r>
              <a:rPr lang="en-GB" sz="2600" b="1" dirty="0" smtClean="0">
                <a:latin typeface="Garamond" panose="02020404030301010803" pitchFamily="18" charset="0"/>
              </a:rPr>
              <a:t> May </a:t>
            </a:r>
            <a:r>
              <a:rPr lang="en-GB" sz="2600" b="1" dirty="0">
                <a:latin typeface="Garamond" panose="02020404030301010803" pitchFamily="18" charset="0"/>
              </a:rPr>
              <a:t>2021</a:t>
            </a:r>
            <a:r>
              <a:rPr lang="en-GB" sz="2600" dirty="0">
                <a:latin typeface="Garamond" panose="02020404030301010803" pitchFamily="18" charset="0"/>
              </a:rPr>
              <a:t> :</a:t>
            </a:r>
            <a:r>
              <a:rPr lang="en-GB" dirty="0">
                <a:latin typeface="Garamond" panose="02020404030301010803" pitchFamily="18" charset="0"/>
              </a:rPr>
              <a:t>  </a:t>
            </a:r>
            <a:r>
              <a:rPr lang="en-GB" dirty="0" smtClean="0">
                <a:latin typeface="Garamond" panose="02020404030301010803" pitchFamily="18" charset="0"/>
              </a:rPr>
              <a:t>                                                         </a:t>
            </a:r>
          </a:p>
          <a:p>
            <a:pPr algn="ctr"/>
            <a:endParaRPr lang="en-GB" sz="1200" dirty="0">
              <a:latin typeface="Garamond" panose="02020404030301010803" pitchFamily="18" charset="0"/>
            </a:endParaRPr>
          </a:p>
          <a:p>
            <a:pPr algn="ctr"/>
            <a:r>
              <a:rPr lang="en-GB" sz="2400" dirty="0" smtClean="0">
                <a:latin typeface="Garamond" panose="02020404030301010803" pitchFamily="18" charset="0"/>
              </a:rPr>
              <a:t>5</a:t>
            </a:r>
            <a:r>
              <a:rPr lang="en-GB" sz="2400" baseline="30000" dirty="0" smtClean="0">
                <a:latin typeface="Garamond" panose="02020404030301010803" pitchFamily="18" charset="0"/>
              </a:rPr>
              <a:t>th</a:t>
            </a:r>
            <a:r>
              <a:rPr lang="en-GB" sz="2400" dirty="0" smtClean="0">
                <a:latin typeface="Garamond" panose="02020404030301010803" pitchFamily="18" charset="0"/>
              </a:rPr>
              <a:t> Sunday of Easter</a:t>
            </a:r>
            <a:endParaRPr lang="en-GB" sz="1200" dirty="0">
              <a:latin typeface="Garamond" panose="02020404030301010803" pitchFamily="18" charset="0"/>
            </a:endParaRPr>
          </a:p>
          <a:p>
            <a:pPr algn="ctr"/>
            <a:r>
              <a:rPr lang="en-GB" sz="1200" dirty="0">
                <a:latin typeface="Garamond" panose="02020404030301010803" pitchFamily="18" charset="0"/>
              </a:rPr>
              <a:t>                     </a:t>
            </a:r>
            <a:r>
              <a:rPr lang="en-GB" sz="400" dirty="0">
                <a:latin typeface="Garamond" panose="02020404030301010803" pitchFamily="18" charset="0"/>
              </a:rPr>
              <a:t> </a:t>
            </a:r>
            <a:r>
              <a:rPr lang="en-GB" sz="1000" dirty="0">
                <a:latin typeface="Garamond" panose="02020404030301010803" pitchFamily="18" charset="0"/>
              </a:rPr>
              <a:t>                      </a:t>
            </a:r>
          </a:p>
          <a:p>
            <a:pPr algn="ctr"/>
            <a:r>
              <a:rPr lang="en-GB" sz="4000" dirty="0" smtClean="0">
                <a:latin typeface="Garamond" panose="02020404030301010803" pitchFamily="18" charset="0"/>
              </a:rPr>
              <a:t>“</a:t>
            </a:r>
            <a:r>
              <a:rPr lang="en-GB" sz="4000" dirty="0">
                <a:latin typeface="Garamond" panose="02020404030301010803" pitchFamily="18" charset="0"/>
              </a:rPr>
              <a:t>Love one another </a:t>
            </a:r>
            <a:r>
              <a:rPr lang="en-GB" sz="4000" dirty="0" smtClean="0">
                <a:latin typeface="Garamond" panose="02020404030301010803" pitchFamily="18" charset="0"/>
              </a:rPr>
              <a:t>             as </a:t>
            </a:r>
            <a:r>
              <a:rPr lang="en-GB" sz="4000" dirty="0">
                <a:latin typeface="Garamond" panose="02020404030301010803" pitchFamily="18" charset="0"/>
              </a:rPr>
              <a:t>I have loved you</a:t>
            </a:r>
            <a:r>
              <a:rPr lang="en-GB" sz="4000" dirty="0" smtClean="0">
                <a:latin typeface="Garamond" panose="02020404030301010803" pitchFamily="18" charset="0"/>
              </a:rPr>
              <a:t>.”</a:t>
            </a:r>
            <a:endParaRPr lang="en-GB" sz="4000" dirty="0"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2050" name="Picture 2" descr="As I Have Loved Yo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7" r="-519" b="3643"/>
          <a:stretch/>
        </p:blipFill>
        <p:spPr bwMode="auto">
          <a:xfrm>
            <a:off x="1409609" y="2219326"/>
            <a:ext cx="6127659" cy="4620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The Concept of Christian Love – Part I - Keep It Cop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992" y="2219325"/>
            <a:ext cx="9494145" cy="4042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15989"/>
            <a:ext cx="6799262" cy="1303337"/>
          </a:xfrm>
        </p:spPr>
        <p:txBody>
          <a:bodyPr/>
          <a:lstStyle/>
          <a:p>
            <a:pPr eaLnBrk="1" hangingPunct="1"/>
            <a:r>
              <a:rPr lang="en-GB" altLang="en-US">
                <a:ln>
                  <a:noFill/>
                </a:ln>
              </a:rPr>
              <a:t>The Synoptic Problem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Reflection : What is love?</a:t>
            </a:r>
            <a:endParaRPr lang="en-GB" sz="60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6146" name="Picture 2" descr="The Concept of Christian Love – Part I - Keep It Copt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30" y="2219326"/>
            <a:ext cx="9494145" cy="4042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08023" y="2484144"/>
            <a:ext cx="66098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Love is patient, love is kind. It does not envy, it does not boast, it is not proud. </a:t>
            </a:r>
            <a:r>
              <a:rPr lang="en-GB" sz="2400" b="1" baseline="30000" dirty="0">
                <a:solidFill>
                  <a:schemeClr val="bg1"/>
                </a:solidFill>
                <a:latin typeface="Garamond" panose="02020404030301010803" pitchFamily="18" charset="0"/>
              </a:rPr>
              <a:t> </a:t>
            </a:r>
            <a:r>
              <a:rPr lang="en-GB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It does not dishonour others, it is not self-seeking, it is not easily angered, it keeps no record of wrongs. </a:t>
            </a:r>
            <a:r>
              <a:rPr lang="en-GB" sz="2400" b="1" baseline="30000" dirty="0">
                <a:solidFill>
                  <a:schemeClr val="bg1"/>
                </a:solidFill>
                <a:latin typeface="Garamond" panose="02020404030301010803" pitchFamily="18" charset="0"/>
              </a:rPr>
              <a:t> </a:t>
            </a:r>
            <a:r>
              <a:rPr lang="en-GB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Love does not delight in evil but rejoices with the truth. </a:t>
            </a:r>
            <a:r>
              <a:rPr lang="en-GB" sz="2400" b="1" baseline="30000" dirty="0">
                <a:solidFill>
                  <a:schemeClr val="bg1"/>
                </a:solidFill>
                <a:latin typeface="Garamond" panose="02020404030301010803" pitchFamily="18" charset="0"/>
              </a:rPr>
              <a:t> </a:t>
            </a:r>
            <a:r>
              <a:rPr lang="en-GB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It always protects, always trusts, always hopes, always perseveres</a:t>
            </a:r>
            <a:r>
              <a:rPr lang="en-GB" sz="2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en-GB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		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(St Paul’s First letter to the  </a:t>
            </a:r>
            <a:r>
              <a:rPr lang="en-GB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Corinthians 13 : 4 - 7)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66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940300" y="1859184"/>
            <a:ext cx="6799262" cy="382446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GB" altLang="en-US" dirty="0">
              <a:latin typeface="Garamond" panose="02020404030301010803" pitchFamily="18" charset="0"/>
            </a:endParaRPr>
          </a:p>
          <a:p>
            <a:pPr marL="0" indent="0" eaLnBrk="1" hangingPunct="1">
              <a:buNone/>
            </a:pPr>
            <a:endParaRPr lang="en-GB" altLang="en-US" dirty="0">
              <a:latin typeface="Garamond" panose="02020404030301010803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54646"/>
            <a:ext cx="1219200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Preparing </a:t>
            </a:r>
            <a:r>
              <a:rPr lang="en-GB" altLang="en-US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with our families for </a:t>
            </a:r>
            <a:r>
              <a:rPr lang="en-GB" altLang="en-US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World Youth Day 2023</a:t>
            </a:r>
            <a:endParaRPr lang="en-GB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340043" y="1859184"/>
            <a:ext cx="3422060" cy="4204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41371" y="2578784"/>
            <a:ext cx="6912428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 smtClean="0">
                <a:latin typeface="Garamond" panose="02020404030301010803" pitchFamily="18" charset="0"/>
              </a:rPr>
              <a:t>“There </a:t>
            </a:r>
            <a:r>
              <a:rPr lang="en-GB" sz="3200" dirty="0">
                <a:latin typeface="Garamond" panose="02020404030301010803" pitchFamily="18" charset="0"/>
              </a:rPr>
              <a:t>is no stereotype of the ideal family, but rather a challenging mosaic made up of many different realities, with all their joys, hopes and problems</a:t>
            </a:r>
            <a:r>
              <a:rPr lang="en-GB" sz="3200" dirty="0" smtClean="0">
                <a:latin typeface="Garamond" panose="02020404030301010803" pitchFamily="18" charset="0"/>
              </a:rPr>
              <a:t>.”</a:t>
            </a:r>
          </a:p>
          <a:p>
            <a:pPr algn="just"/>
            <a:endParaRPr lang="en-GB" sz="3200" dirty="0">
              <a:latin typeface="Garamond" panose="02020404030301010803" pitchFamily="18" charset="0"/>
            </a:endParaRPr>
          </a:p>
          <a:p>
            <a:pPr algn="r"/>
            <a:endParaRPr lang="en-GB" sz="100" dirty="0">
              <a:latin typeface="Garamond" panose="02020404030301010803" pitchFamily="18" charset="0"/>
            </a:endParaRPr>
          </a:p>
          <a:p>
            <a:pPr algn="r"/>
            <a:r>
              <a:rPr lang="en-GB" sz="2400" dirty="0">
                <a:latin typeface="Garamond" panose="02020404030301010803" pitchFamily="18" charset="0"/>
              </a:rPr>
              <a:t>- Pope </a:t>
            </a:r>
            <a:r>
              <a:rPr lang="en-GB" sz="2400" dirty="0" smtClean="0">
                <a:latin typeface="Garamond" panose="02020404030301010803" pitchFamily="18" charset="0"/>
              </a:rPr>
              <a:t>Francis, </a:t>
            </a:r>
            <a:r>
              <a:rPr lang="en-GB" sz="2400" i="1" dirty="0" err="1" smtClean="0">
                <a:latin typeface="Garamond" panose="02020404030301010803" pitchFamily="18" charset="0"/>
              </a:rPr>
              <a:t>Amoris</a:t>
            </a:r>
            <a:r>
              <a:rPr lang="en-GB" sz="2400" i="1" dirty="0" smtClean="0">
                <a:latin typeface="Garamond" panose="02020404030301010803" pitchFamily="18" charset="0"/>
              </a:rPr>
              <a:t> Laetitia </a:t>
            </a:r>
            <a:r>
              <a:rPr lang="en-GB" sz="2400" dirty="0" smtClean="0">
                <a:latin typeface="Garamond" panose="02020404030301010803" pitchFamily="18" charset="0"/>
              </a:rPr>
              <a:t>57</a:t>
            </a:r>
            <a:endParaRPr lang="en-GB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5540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95718" y="6306291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936" y="5849091"/>
            <a:ext cx="771525" cy="9144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55135" y="281396"/>
            <a:ext cx="6770808" cy="28196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6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Saint Juliana           of Norwich </a:t>
            </a:r>
            <a:endParaRPr lang="en-GB" altLang="en-US" sz="6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7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Feast day </a:t>
            </a:r>
            <a:r>
              <a:rPr lang="en-GB" altLang="en-US" sz="6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: 13</a:t>
            </a:r>
            <a:r>
              <a:rPr lang="en-GB" altLang="en-US" sz="6600" baseline="300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GB" altLang="en-US" sz="6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May </a:t>
            </a:r>
            <a:endParaRPr lang="en-GB" sz="6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00791" y="5934100"/>
            <a:ext cx="4201907" cy="74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Garamond" panose="02020404030301010803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55135" y="3213556"/>
            <a:ext cx="67708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dirty="0" smtClean="0">
                <a:latin typeface="Garamond" panose="02020404030301010803" pitchFamily="18" charset="0"/>
              </a:rPr>
              <a:t>Her real name is not certain, but she is known after the church of St Julian in Norwich where she lived - with her cat - as an anchoress in a small cell attached to the church.  She wrote the first book in English written by a known female author, Revelations of Divine Love, in which she describes and reflects on her visions.  A memorable and beautiful message of hope is often quoted : “All shall be well, and all shall be well, and all manner of thing shall be well.” </a:t>
            </a:r>
            <a:endParaRPr lang="en-GB" sz="2200" dirty="0">
              <a:latin typeface="Garamond" panose="02020404030301010803" pitchFamily="18" charset="0"/>
            </a:endParaRPr>
          </a:p>
        </p:txBody>
      </p:sp>
      <p:pic>
        <p:nvPicPr>
          <p:cNvPr id="2" name="Picture 2" descr="Julian of Norwich Icon Embroidery Desig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9" b="-51"/>
          <a:stretch/>
        </p:blipFill>
        <p:spPr bwMode="auto">
          <a:xfrm>
            <a:off x="449846" y="477338"/>
            <a:ext cx="4305488" cy="602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235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2069" y="5266859"/>
            <a:ext cx="111317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200" dirty="0" smtClean="0">
                <a:latin typeface="Garamond" panose="02020404030301010803" pitchFamily="18" charset="0"/>
              </a:rPr>
              <a:t>Pilgrims need not necessarily journey far abroad to find holy places.  The Catholic National Shrine and Basilica of Our Lady of Walsingham is only a couple of hours away in Norfolk. For centuries it has been a place of pilgrimage, and Walsingham House, our diocesan retreat centre and </a:t>
            </a:r>
            <a:r>
              <a:rPr lang="en-GB" sz="22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xxxxxxx</a:t>
            </a:r>
            <a:r>
              <a:rPr lang="en-GB" sz="2200" dirty="0" err="1" smtClean="0">
                <a:latin typeface="Garamond" panose="02020404030301010803" pitchFamily="18" charset="0"/>
              </a:rPr>
              <a:t>xx</a:t>
            </a:r>
            <a:r>
              <a:rPr lang="en-GB" sz="2200" dirty="0" smtClean="0">
                <a:latin typeface="Garamond" panose="02020404030301010803" pitchFamily="18" charset="0"/>
              </a:rPr>
              <a:t> home of the Brentwood Catholic Youth Service, takes its name as inspiration.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15655" y="3716338"/>
            <a:ext cx="10991577" cy="2738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GB" altLang="en-US" dirty="0">
              <a:latin typeface="Garamond" panose="02020404030301010803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95997" y="363879"/>
            <a:ext cx="12030891" cy="12785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72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 : pilgrimage focus</a:t>
            </a:r>
            <a:endParaRPr lang="en-GB" sz="72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6" y="5957548"/>
            <a:ext cx="771525" cy="914400"/>
          </a:xfrm>
          <a:prstGeom prst="rect">
            <a:avLst/>
          </a:prstGeom>
        </p:spPr>
      </p:pic>
      <p:pic>
        <p:nvPicPr>
          <p:cNvPr id="5124" name="Picture 4" descr="New rector for National Shrine of Our Lady of Walsingham -  Catholicireland.netCatholicireland.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81" y="1771176"/>
            <a:ext cx="10271118" cy="3423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55618" y="1843153"/>
            <a:ext cx="3500846" cy="5232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astellar" panose="020A0402060406010301" pitchFamily="18" charset="0"/>
              </a:rPr>
              <a:t>• WALSINGHAM </a:t>
            </a:r>
            <a:r>
              <a:rPr lang="en-GB" sz="2800" b="1" dirty="0">
                <a:latin typeface="Castellar" panose="020A0402060406010301" pitchFamily="18" charset="0"/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17196100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22025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10</a:t>
            </a:r>
            <a:r>
              <a:rPr lang="en-GB" sz="2800" baseline="300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2021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715589" y="4988719"/>
            <a:ext cx="876082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</a:t>
            </a:r>
            <a:r>
              <a:rPr lang="en-GB" sz="4400" dirty="0" smtClean="0">
                <a:latin typeface="Garamond" panose="02020404030301010803" pitchFamily="18" charset="0"/>
              </a:rPr>
              <a:t>We are an Easter People ~</a:t>
            </a:r>
            <a:endParaRPr lang="en-GB" sz="4400" dirty="0">
              <a:latin typeface="Garamond" panose="02020404030301010803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File:The Resurrection of Christ.jpg - Wikimedia Common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64"/>
          <a:stretch/>
        </p:blipFill>
        <p:spPr bwMode="auto">
          <a:xfrm>
            <a:off x="2870899" y="1861051"/>
            <a:ext cx="6450202" cy="311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18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2678</TotalTime>
  <Words>525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Castellar</vt:lpstr>
      <vt:lpstr>Garamond</vt:lpstr>
      <vt:lpstr>Times New Roman</vt:lpstr>
      <vt:lpstr>Office Theme</vt:lpstr>
      <vt:lpstr>PowerPoint Presentation</vt:lpstr>
      <vt:lpstr>PowerPoint Presentation</vt:lpstr>
      <vt:lpstr>The Synoptic Problem</vt:lpstr>
      <vt:lpstr>The Synoptic Problem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164</cp:revision>
  <dcterms:created xsi:type="dcterms:W3CDTF">2019-09-06T14:56:38Z</dcterms:created>
  <dcterms:modified xsi:type="dcterms:W3CDTF">2021-04-30T07:43:41Z</dcterms:modified>
</cp:coreProperties>
</file>