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8" r:id="rId4"/>
    <p:sldId id="297" r:id="rId5"/>
    <p:sldId id="304" r:id="rId6"/>
    <p:sldId id="313" r:id="rId7"/>
    <p:sldId id="273" r:id="rId8"/>
    <p:sldId id="31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3615" autoAdjust="0"/>
  </p:normalViewPr>
  <p:slideViewPr>
    <p:cSldViewPr snapToGrid="0">
      <p:cViewPr varScale="1">
        <p:scale>
          <a:sx n="22" d="100"/>
          <a:sy n="22" d="100"/>
        </p:scale>
        <p:origin x="36" y="1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oceseofbrentwood.net/departments/education/resources/religious-education-resources/looking-forward-serie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10004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17</a:t>
            </a:r>
            <a:r>
              <a:rPr lang="en-GB" sz="28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May 2021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24446" y="4761541"/>
            <a:ext cx="87608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>
                <a:latin typeface="Garamond" panose="02020404030301010803" pitchFamily="18" charset="0"/>
              </a:rPr>
              <a:t>~ “We are an Easter people ” ~</a:t>
            </a:r>
            <a:endParaRPr lang="en-GB" sz="4400" dirty="0">
              <a:latin typeface="Garamond" panose="02020404030301010803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  <a:endParaRPr lang="en-GB" sz="9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644299" y="1950624"/>
            <a:ext cx="2360295" cy="2402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582" r="6987" b="8704"/>
          <a:stretch/>
        </p:blipFill>
        <p:spPr>
          <a:xfrm>
            <a:off x="3388290" y="1791222"/>
            <a:ext cx="6576165" cy="29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32336" y="2135937"/>
            <a:ext cx="10461171" cy="43189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600" dirty="0" smtClean="0">
                <a:latin typeface="Garamond" panose="02020404030301010803" pitchFamily="18" charset="0"/>
              </a:rPr>
              <a:t>Many Catholics pray the Novena to the Holy Spirit in the days between Ascension Thursday and Pentecost. </a:t>
            </a:r>
          </a:p>
          <a:p>
            <a:pPr algn="ctr"/>
            <a:r>
              <a:rPr lang="en-GB" sz="3600" dirty="0" smtClean="0">
                <a:latin typeface="Garamond" panose="02020404030301010803" pitchFamily="18" charset="0"/>
              </a:rPr>
              <a:t>Perhaps you could pray for the fruits of the Holy Spirit: </a:t>
            </a:r>
          </a:p>
          <a:p>
            <a:pPr algn="ctr"/>
            <a:r>
              <a:rPr lang="en-GB" sz="3600" dirty="0" smtClean="0">
                <a:latin typeface="Garamond" panose="02020404030301010803" pitchFamily="18" charset="0"/>
              </a:rPr>
              <a:t>Charity, joy, peace, patience, kindness, goodness, gentleness, faith and self-control </a:t>
            </a:r>
          </a:p>
          <a:p>
            <a:pPr algn="ctr"/>
            <a:r>
              <a:rPr lang="en-GB" sz="3600" dirty="0" smtClean="0">
                <a:latin typeface="Garamond" panose="02020404030301010803" pitchFamily="18" charset="0"/>
              </a:rPr>
              <a:t>to be evident in your life as they were in the life of </a:t>
            </a:r>
          </a:p>
          <a:p>
            <a:pPr algn="ctr"/>
            <a:r>
              <a:rPr lang="en-GB" sz="3600" dirty="0" smtClean="0">
                <a:latin typeface="Garamond" panose="02020404030301010803" pitchFamily="18" charset="0"/>
              </a:rPr>
              <a:t>St Joseph</a:t>
            </a:r>
          </a:p>
          <a:p>
            <a:pPr algn="ctr"/>
            <a:endParaRPr lang="en-GB" sz="2800" dirty="0" smtClean="0">
              <a:latin typeface="Garamond" panose="02020404030301010803" pitchFamily="18" charset="0"/>
            </a:endParaRPr>
          </a:p>
          <a:p>
            <a:pPr algn="ctr"/>
            <a:endParaRPr lang="en-GB" sz="1400" dirty="0" smtClean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44100" y="6260689"/>
            <a:ext cx="1120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944100" y="6235388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2336" y="140886"/>
            <a:ext cx="10461171" cy="1866464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5400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en-GB" sz="5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5400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ooking forward </a:t>
            </a:r>
            <a:r>
              <a:rPr lang="en-GB" sz="54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endParaRPr lang="en-GB" sz="5400" dirty="0" smtClean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5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I</a:t>
            </a:r>
            <a:r>
              <a:rPr lang="en-GB" sz="5400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GB" sz="5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5400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Year of St Joseph ~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40300" y="1859184"/>
            <a:ext cx="6799262" cy="382446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  <a:p>
            <a:pPr marL="0" indent="0" eaLnBrk="1" hangingPunct="1"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207" y="254646"/>
            <a:ext cx="1082253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2023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340043" y="1859184"/>
            <a:ext cx="3422060" cy="4204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0991" y="1957416"/>
            <a:ext cx="782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aramond" panose="02020404030301010803" pitchFamily="18" charset="0"/>
              </a:rPr>
              <a:t>Holy Family of Nazareth,</a:t>
            </a:r>
            <a:br>
              <a:rPr lang="en-GB" sz="3200" dirty="0">
                <a:latin typeface="Garamond" panose="02020404030301010803" pitchFamily="18" charset="0"/>
              </a:rPr>
            </a:br>
            <a:r>
              <a:rPr lang="en-GB" sz="3200" dirty="0">
                <a:latin typeface="Garamond" panose="02020404030301010803" pitchFamily="18" charset="0"/>
              </a:rPr>
              <a:t>make us once more mindful</a:t>
            </a:r>
            <a:br>
              <a:rPr lang="en-GB" sz="3200" dirty="0">
                <a:latin typeface="Garamond" panose="02020404030301010803" pitchFamily="18" charset="0"/>
              </a:rPr>
            </a:br>
            <a:r>
              <a:rPr lang="en-GB" sz="3200" dirty="0">
                <a:latin typeface="Garamond" panose="02020404030301010803" pitchFamily="18" charset="0"/>
              </a:rPr>
              <a:t>of the sacredness and inviolability of the family,</a:t>
            </a:r>
            <a:br>
              <a:rPr lang="en-GB" sz="3200" dirty="0">
                <a:latin typeface="Garamond" panose="02020404030301010803" pitchFamily="18" charset="0"/>
              </a:rPr>
            </a:br>
            <a:r>
              <a:rPr lang="en-GB" sz="3200" dirty="0">
                <a:latin typeface="Garamond" panose="02020404030301010803" pitchFamily="18" charset="0"/>
              </a:rPr>
              <a:t>and its beauty in God’s plan</a:t>
            </a:r>
            <a:r>
              <a:rPr lang="en-GB" sz="3200" dirty="0" smtClean="0">
                <a:latin typeface="Garamond" panose="02020404030301010803" pitchFamily="18" charset="0"/>
              </a:rPr>
              <a:t>.</a:t>
            </a:r>
          </a:p>
          <a:p>
            <a:pPr algn="ctr"/>
            <a:endParaRPr lang="en-GB" sz="2800" dirty="0">
              <a:latin typeface="Garamond" panose="02020404030301010803" pitchFamily="18" charset="0"/>
            </a:endParaRP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– </a:t>
            </a:r>
            <a:r>
              <a:rPr lang="en-GB" sz="2800" dirty="0">
                <a:latin typeface="Garamond" panose="02020404030301010803" pitchFamily="18" charset="0"/>
              </a:rPr>
              <a:t>Pope Francis, </a:t>
            </a:r>
            <a:endParaRPr lang="en-GB" sz="2800" dirty="0" smtClean="0">
              <a:latin typeface="Garamond" panose="02020404030301010803" pitchFamily="18" charset="0"/>
            </a:endParaRPr>
          </a:p>
          <a:p>
            <a:pPr algn="r"/>
            <a:r>
              <a:rPr lang="en-GB" sz="2800" dirty="0" smtClean="0">
                <a:latin typeface="Garamond" panose="02020404030301010803" pitchFamily="18" charset="0"/>
              </a:rPr>
              <a:t>Prayer to the Holy Family – Part 3 </a:t>
            </a:r>
          </a:p>
          <a:p>
            <a:pPr algn="r"/>
            <a:r>
              <a:rPr lang="en-GB" sz="2800" dirty="0" smtClean="0">
                <a:latin typeface="Garamond" panose="02020404030301010803" pitchFamily="18" charset="0"/>
              </a:rPr>
              <a:t>(from </a:t>
            </a:r>
            <a:r>
              <a:rPr lang="en-GB" sz="2800" i="1" dirty="0" err="1" smtClean="0">
                <a:latin typeface="Garamond" panose="02020404030301010803" pitchFamily="18" charset="0"/>
              </a:rPr>
              <a:t>Amoris</a:t>
            </a:r>
            <a:r>
              <a:rPr lang="en-GB" sz="2800" i="1" dirty="0" smtClean="0">
                <a:latin typeface="Garamond" panose="02020404030301010803" pitchFamily="18" charset="0"/>
              </a:rPr>
              <a:t> Laetitia</a:t>
            </a:r>
            <a:r>
              <a:rPr lang="en-GB" sz="3200" dirty="0" smtClean="0">
                <a:latin typeface="Garamond" panose="02020404030301010803" pitchFamily="18" charset="0"/>
              </a:rPr>
              <a:t>)</a:t>
            </a:r>
            <a:endParaRPr lang="en-GB" sz="3200" dirty="0">
              <a:latin typeface="Garamond" panose="02020404030301010803" pitchFamily="18" charset="0"/>
            </a:endParaRPr>
          </a:p>
          <a:p>
            <a:pPr algn="r"/>
            <a:endParaRPr lang="en-GB" sz="20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54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915989"/>
            <a:ext cx="6799262" cy="1303337"/>
          </a:xfrm>
        </p:spPr>
        <p:txBody>
          <a:bodyPr/>
          <a:lstStyle/>
          <a:p>
            <a:pPr eaLnBrk="1" hangingPunct="1"/>
            <a:r>
              <a:rPr lang="en-GB" altLang="en-US" smtClean="0">
                <a:ln>
                  <a:noFill/>
                </a:ln>
              </a:rPr>
              <a:t>The Synoptic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Gospel Reading</a:t>
            </a:r>
            <a:endParaRPr lang="en-GB" sz="60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2074156"/>
            <a:ext cx="7624762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 smtClean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GB" sz="2600" b="1" dirty="0" smtClean="0">
                <a:latin typeface="Garamond" panose="02020404030301010803" pitchFamily="18" charset="0"/>
              </a:rPr>
              <a:t>16</a:t>
            </a:r>
            <a:r>
              <a:rPr lang="en-GB" sz="2600" b="1" baseline="30000" dirty="0" smtClean="0">
                <a:latin typeface="Garamond" panose="02020404030301010803" pitchFamily="18" charset="0"/>
              </a:rPr>
              <a:t>th</a:t>
            </a:r>
            <a:r>
              <a:rPr lang="en-GB" sz="2600" b="1" dirty="0" smtClean="0">
                <a:latin typeface="Garamond" panose="02020404030301010803" pitchFamily="18" charset="0"/>
              </a:rPr>
              <a:t>  May 2021</a:t>
            </a:r>
            <a:r>
              <a:rPr lang="en-GB" sz="2600" dirty="0" smtClean="0">
                <a:latin typeface="Garamond" panose="02020404030301010803" pitchFamily="18" charset="0"/>
              </a:rPr>
              <a:t> :</a:t>
            </a:r>
          </a:p>
          <a:p>
            <a:pPr algn="ctr"/>
            <a:endParaRPr lang="en-GB" sz="500" dirty="0">
              <a:latin typeface="Garamond" panose="02020404030301010803" pitchFamily="18" charset="0"/>
            </a:endParaRP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In the Gospel of Mark </a:t>
            </a: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Jesus says :</a:t>
            </a:r>
            <a:endParaRPr lang="en-GB" sz="2800" dirty="0">
              <a:latin typeface="Garamond" panose="02020404030301010803" pitchFamily="18" charset="0"/>
            </a:endParaRPr>
          </a:p>
          <a:p>
            <a:pPr algn="ctr"/>
            <a:endParaRPr lang="en-GB" sz="400" dirty="0">
              <a:latin typeface="Garamond" panose="02020404030301010803" pitchFamily="18" charset="0"/>
            </a:endParaRPr>
          </a:p>
          <a:p>
            <a:pPr algn="ctr"/>
            <a:r>
              <a:rPr lang="en-GB" sz="5000" dirty="0" smtClean="0">
                <a:latin typeface="Garamond" panose="02020404030301010803" pitchFamily="18" charset="0"/>
              </a:rPr>
              <a:t>“Go out and preach the Good News.”</a:t>
            </a:r>
            <a:endParaRPr lang="en-GB" altLang="en-US" sz="50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27" y="228562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5346493" y="221075"/>
            <a:ext cx="6393069" cy="14386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3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 Simon Stock</a:t>
            </a:r>
            <a:br>
              <a:rPr lang="en-GB" altLang="en-US" sz="3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n-GB" altLang="en-US" sz="3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Feast Day : 16</a:t>
            </a:r>
            <a:r>
              <a:rPr lang="en-GB" altLang="en-US" sz="36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altLang="en-US" sz="3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May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6493" y="1659698"/>
            <a:ext cx="63930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latin typeface="Garamond" panose="02020404030301010803" pitchFamily="18" charset="0"/>
              </a:rPr>
              <a:t>Saint Simon Stock was an</a:t>
            </a:r>
            <a:r>
              <a:rPr lang="en-GB" sz="2000" dirty="0">
                <a:latin typeface="Garamond" panose="02020404030301010803" pitchFamily="18" charset="0"/>
              </a:rPr>
              <a:t> </a:t>
            </a:r>
            <a:r>
              <a:rPr lang="en-GB" sz="2000" dirty="0" smtClean="0">
                <a:latin typeface="Garamond" panose="02020404030301010803" pitchFamily="18" charset="0"/>
              </a:rPr>
              <a:t>Englishman who </a:t>
            </a:r>
            <a:r>
              <a:rPr lang="en-GB" sz="2000" dirty="0">
                <a:latin typeface="Garamond" panose="02020404030301010803" pitchFamily="18" charset="0"/>
              </a:rPr>
              <a:t>lived in the 13th </a:t>
            </a:r>
            <a:r>
              <a:rPr lang="en-GB" sz="2000" dirty="0" smtClean="0">
                <a:latin typeface="Garamond" panose="02020404030301010803" pitchFamily="18" charset="0"/>
              </a:rPr>
              <a:t>century. He was </a:t>
            </a:r>
            <a:r>
              <a:rPr lang="en-GB" sz="2000" dirty="0">
                <a:latin typeface="Garamond" panose="02020404030301010803" pitchFamily="18" charset="0"/>
              </a:rPr>
              <a:t>an early Prior </a:t>
            </a:r>
            <a:r>
              <a:rPr lang="en-GB" sz="2000" dirty="0" smtClean="0">
                <a:latin typeface="Garamond" panose="02020404030301010803" pitchFamily="18" charset="0"/>
              </a:rPr>
              <a:t>or leader of the</a:t>
            </a:r>
            <a:r>
              <a:rPr lang="en-GB" sz="2000" dirty="0">
                <a:latin typeface="Garamond" panose="02020404030301010803" pitchFamily="18" charset="0"/>
              </a:rPr>
              <a:t> Carmelite religious order. </a:t>
            </a:r>
            <a:r>
              <a:rPr lang="en-GB" sz="2000" dirty="0" smtClean="0">
                <a:latin typeface="Garamond" panose="02020404030301010803" pitchFamily="18" charset="0"/>
              </a:rPr>
              <a:t>We do not have a lot of information about him but it is said that the</a:t>
            </a:r>
            <a:r>
              <a:rPr lang="en-GB" sz="2000" dirty="0">
                <a:latin typeface="Garamond" panose="02020404030301010803" pitchFamily="18" charset="0"/>
              </a:rPr>
              <a:t> Blessed Virgin Mary </a:t>
            </a:r>
            <a:r>
              <a:rPr lang="en-GB" sz="2000" dirty="0" smtClean="0">
                <a:latin typeface="Garamond" panose="02020404030301010803" pitchFamily="18" charset="0"/>
              </a:rPr>
              <a:t>appeared </a:t>
            </a:r>
            <a:r>
              <a:rPr lang="en-GB" sz="2000" dirty="0">
                <a:latin typeface="Garamond" panose="02020404030301010803" pitchFamily="18" charset="0"/>
              </a:rPr>
              <a:t>to </a:t>
            </a:r>
            <a:r>
              <a:rPr lang="en-GB" sz="2000" dirty="0" smtClean="0">
                <a:latin typeface="Garamond" panose="02020404030301010803" pitchFamily="18" charset="0"/>
              </a:rPr>
              <a:t>him and gave </a:t>
            </a:r>
            <a:r>
              <a:rPr lang="en-GB" sz="2000" dirty="0">
                <a:latin typeface="Garamond" panose="02020404030301010803" pitchFamily="18" charset="0"/>
              </a:rPr>
              <a:t>him the Carmelite </a:t>
            </a:r>
            <a:r>
              <a:rPr lang="en-GB" sz="2000" dirty="0" smtClean="0">
                <a:latin typeface="Garamond" panose="02020404030301010803" pitchFamily="18" charset="0"/>
              </a:rPr>
              <a:t>habit. This is still worn and includes the Brown Scapular which is the piece of cloth that is worn over the habit. </a:t>
            </a:r>
          </a:p>
          <a:p>
            <a:pPr algn="just"/>
            <a:r>
              <a:rPr lang="en-GB" sz="2000" dirty="0" smtClean="0">
                <a:latin typeface="Garamond" panose="02020404030301010803" pitchFamily="18" charset="0"/>
              </a:rPr>
              <a:t>Tradition states </a:t>
            </a:r>
            <a:r>
              <a:rPr lang="en-GB" sz="2000" dirty="0">
                <a:latin typeface="Garamond" panose="02020404030301010803" pitchFamily="18" charset="0"/>
              </a:rPr>
              <a:t>that </a:t>
            </a:r>
            <a:r>
              <a:rPr lang="en-GB" sz="2000" dirty="0" smtClean="0">
                <a:latin typeface="Garamond" panose="02020404030301010803" pitchFamily="18" charset="0"/>
              </a:rPr>
              <a:t>“He was </a:t>
            </a:r>
            <a:r>
              <a:rPr lang="en-GB" sz="2000" dirty="0">
                <a:latin typeface="Garamond" panose="02020404030301010803" pitchFamily="18" charset="0"/>
              </a:rPr>
              <a:t>a man of great holiness and devotion, who always in his prayers asked the Virgin to </a:t>
            </a:r>
            <a:r>
              <a:rPr lang="en-GB" sz="2000" dirty="0" smtClean="0">
                <a:latin typeface="Garamond" panose="02020404030301010803" pitchFamily="18" charset="0"/>
              </a:rPr>
              <a:t>favour </a:t>
            </a:r>
            <a:r>
              <a:rPr lang="en-GB" sz="2000" dirty="0">
                <a:latin typeface="Garamond" panose="02020404030301010803" pitchFamily="18" charset="0"/>
              </a:rPr>
              <a:t>his Order with some singular privilege. </a:t>
            </a:r>
            <a:r>
              <a:rPr lang="en-GB" sz="2000" dirty="0" smtClean="0">
                <a:latin typeface="Garamond" panose="02020404030301010803" pitchFamily="18" charset="0"/>
              </a:rPr>
              <a:t>The </a:t>
            </a:r>
            <a:r>
              <a:rPr lang="en-GB" sz="2000" dirty="0">
                <a:latin typeface="Garamond" panose="02020404030301010803" pitchFamily="18" charset="0"/>
              </a:rPr>
              <a:t>Virgin appeared to him holding the Scapular in her hand saying, 'This is for you and yours a privilege; the one who dies in it will be saved</a:t>
            </a:r>
            <a:r>
              <a:rPr lang="en-GB" sz="2000" dirty="0" smtClean="0">
                <a:latin typeface="Garamond" panose="02020404030301010803" pitchFamily="18" charset="0"/>
              </a:rPr>
              <a:t>.'“</a:t>
            </a:r>
          </a:p>
          <a:p>
            <a:pPr algn="just"/>
            <a:r>
              <a:rPr lang="en-GB" sz="2000" dirty="0" smtClean="0">
                <a:latin typeface="Garamond" panose="02020404030301010803" pitchFamily="18" charset="0"/>
              </a:rPr>
              <a:t>Devotion </a:t>
            </a:r>
            <a:r>
              <a:rPr lang="en-GB" sz="2000" dirty="0">
                <a:latin typeface="Garamond" panose="02020404030301010803" pitchFamily="18" charset="0"/>
              </a:rPr>
              <a:t>to Simon Stock is usually associated with devotion to Our Lady of Mount Carmel</a:t>
            </a:r>
            <a:r>
              <a:rPr lang="en-GB" sz="2000" dirty="0" smtClean="0">
                <a:latin typeface="Garamond" panose="02020404030301010803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63" y="236256"/>
            <a:ext cx="4118193" cy="62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4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339259" y="359814"/>
            <a:ext cx="4628778" cy="1910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5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Pilgrimage: Carmelites in Ipswich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00791" y="5934100"/>
            <a:ext cx="4201907" cy="744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005" y="2409049"/>
            <a:ext cx="55302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GB" dirty="0" smtClean="0">
                <a:latin typeface="Garamond" panose="02020404030301010803" pitchFamily="18" charset="0"/>
              </a:rPr>
              <a:t>Close by </a:t>
            </a:r>
            <a:r>
              <a:rPr lang="en-GB" dirty="0">
                <a:latin typeface="Garamond" panose="02020404030301010803" pitchFamily="18" charset="0"/>
              </a:rPr>
              <a:t>the tree-lined River Medway near Aylesford is the principal house of the Carmelite religious order that came to Kent in 1242</a:t>
            </a:r>
            <a:r>
              <a:rPr lang="en-GB" dirty="0" smtClean="0">
                <a:latin typeface="Garamond" panose="02020404030301010803" pitchFamily="18" charset="0"/>
              </a:rPr>
              <a:t>.</a:t>
            </a:r>
          </a:p>
          <a:p>
            <a:pPr algn="just" fontAlgn="base"/>
            <a:r>
              <a:rPr lang="en-GB" dirty="0" smtClean="0">
                <a:latin typeface="Garamond" panose="02020404030301010803" pitchFamily="18" charset="0"/>
              </a:rPr>
              <a:t>The area houses one </a:t>
            </a:r>
            <a:r>
              <a:rPr lang="en-GB" dirty="0">
                <a:latin typeface="Garamond" panose="02020404030301010803" pitchFamily="18" charset="0"/>
              </a:rPr>
              <a:t>of the finest intact medieval courtyards in England, 17th-century thatched barns and a hostelry for pilgrims dating to the late 1200s.</a:t>
            </a:r>
          </a:p>
          <a:p>
            <a:pPr algn="just" fontAlgn="base"/>
            <a:r>
              <a:rPr lang="en-GB" dirty="0">
                <a:latin typeface="Garamond" panose="02020404030301010803" pitchFamily="18" charset="0"/>
              </a:rPr>
              <a:t>In its 750-year history, this </a:t>
            </a:r>
            <a:r>
              <a:rPr lang="en-GB" dirty="0" smtClean="0">
                <a:latin typeface="Garamond" panose="02020404030301010803" pitchFamily="18" charset="0"/>
              </a:rPr>
              <a:t>has </a:t>
            </a:r>
            <a:r>
              <a:rPr lang="en-GB" dirty="0">
                <a:latin typeface="Garamond" panose="02020404030301010803" pitchFamily="18" charset="0"/>
              </a:rPr>
              <a:t>changed use many times.  </a:t>
            </a:r>
          </a:p>
          <a:p>
            <a:pPr algn="just" fontAlgn="base"/>
            <a:r>
              <a:rPr lang="en-GB" dirty="0">
                <a:latin typeface="Garamond" panose="02020404030301010803" pitchFamily="18" charset="0"/>
              </a:rPr>
              <a:t>When the Carmelite family returned in the </a:t>
            </a:r>
            <a:r>
              <a:rPr lang="en-GB" dirty="0" smtClean="0">
                <a:latin typeface="Garamond" panose="02020404030301010803" pitchFamily="18" charset="0"/>
              </a:rPr>
              <a:t>1949, </a:t>
            </a:r>
            <a:r>
              <a:rPr lang="en-GB" dirty="0">
                <a:latin typeface="Garamond" panose="02020404030301010803" pitchFamily="18" charset="0"/>
              </a:rPr>
              <a:t>they restored the tranquil gardens, built chapels and adorned them with distinguished ceramic artworks. Father Malachy Lynch who spearheaded the reconstruction, memorably described the Friars as a “prayer in stone</a:t>
            </a:r>
            <a:r>
              <a:rPr lang="en-GB" dirty="0" smtClean="0">
                <a:latin typeface="Garamond" panose="02020404030301010803" pitchFamily="18" charset="0"/>
              </a:rPr>
              <a:t>”. </a:t>
            </a:r>
            <a:r>
              <a:rPr lang="en-GB" dirty="0">
                <a:latin typeface="Garamond" panose="02020404030301010803" pitchFamily="18" charset="0"/>
              </a:rPr>
              <a:t>it now serves as a centre of prayer for all Christians in Kent and a place of peace for those who search for meaning in their lives.</a:t>
            </a:r>
          </a:p>
          <a:p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3825" y="394023"/>
            <a:ext cx="4628778" cy="1910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5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Pilgrimage: Carmelites at Aylesford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58650" y="51781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u="sng" dirty="0">
                <a:hlinkClick r:id="rId3"/>
              </a:rPr>
              <a:t>https://www.dioceseofbrentwood.net/departments/education/resources/religious-education-resources/looking-forward-series/</a:t>
            </a:r>
            <a:endParaRPr lang="en-GB" sz="2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844" y="2342822"/>
            <a:ext cx="3933608" cy="276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4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75578" y="2113470"/>
            <a:ext cx="11311544" cy="5262979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endParaRPr lang="en-GB" sz="16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The term means one who is sent out</a:t>
            </a: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How can you do to the work of Jesus using the fruits of the Spirit? </a:t>
            </a: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Think about how you can show</a:t>
            </a: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Faith, </a:t>
            </a:r>
            <a:endParaRPr lang="en-GB" sz="2400" dirty="0">
              <a:latin typeface="Garamond" panose="02020404030301010803" pitchFamily="18" charset="0"/>
            </a:endParaRP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Charity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endParaRPr lang="en-GB" sz="24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J</a:t>
            </a:r>
            <a:r>
              <a:rPr lang="en-GB" sz="2400" dirty="0" smtClean="0">
                <a:latin typeface="Garamond" panose="02020404030301010803" pitchFamily="18" charset="0"/>
              </a:rPr>
              <a:t>oy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endParaRPr lang="en-GB" sz="24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P</a:t>
            </a:r>
            <a:r>
              <a:rPr lang="en-GB" sz="2400" dirty="0" smtClean="0">
                <a:latin typeface="Garamond" panose="02020404030301010803" pitchFamily="18" charset="0"/>
              </a:rPr>
              <a:t>eace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endParaRPr lang="en-GB" sz="24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P</a:t>
            </a:r>
            <a:r>
              <a:rPr lang="en-GB" sz="2400" dirty="0" smtClean="0">
                <a:latin typeface="Garamond" panose="02020404030301010803" pitchFamily="18" charset="0"/>
              </a:rPr>
              <a:t>atience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endParaRPr lang="en-GB" sz="24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K</a:t>
            </a:r>
            <a:r>
              <a:rPr lang="en-GB" sz="2400" dirty="0" smtClean="0">
                <a:latin typeface="Garamond" panose="02020404030301010803" pitchFamily="18" charset="0"/>
              </a:rPr>
              <a:t>indness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endParaRPr lang="en-GB" sz="24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G</a:t>
            </a:r>
            <a:r>
              <a:rPr lang="en-GB" sz="2400" dirty="0" smtClean="0">
                <a:latin typeface="Garamond" panose="02020404030301010803" pitchFamily="18" charset="0"/>
              </a:rPr>
              <a:t>oodness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endParaRPr lang="en-GB" sz="24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G</a:t>
            </a:r>
            <a:r>
              <a:rPr lang="en-GB" sz="2400" dirty="0" smtClean="0">
                <a:latin typeface="Garamond" panose="02020404030301010803" pitchFamily="18" charset="0"/>
              </a:rPr>
              <a:t>entleness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endParaRPr lang="en-GB" sz="24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and Self-control </a:t>
            </a:r>
            <a:endParaRPr lang="en-GB" sz="2400" dirty="0">
              <a:latin typeface="Garamond" panose="02020404030301010803" pitchFamily="18" charset="0"/>
            </a:endParaRPr>
          </a:p>
          <a:p>
            <a:pPr algn="ctr"/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5578" y="255934"/>
            <a:ext cx="11299080" cy="1789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How can you be an Apostle?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88" y="3669230"/>
            <a:ext cx="4145846" cy="23810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721" y="3669230"/>
            <a:ext cx="4438016" cy="249360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87695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10004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17</a:t>
            </a:r>
            <a:r>
              <a:rPr lang="en-GB" sz="28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May 2021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24446" y="4761541"/>
            <a:ext cx="87608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>
                <a:latin typeface="Garamond" panose="02020404030301010803" pitchFamily="18" charset="0"/>
              </a:rPr>
              <a:t>~ “We are an Easter people ” ~</a:t>
            </a:r>
            <a:endParaRPr lang="en-GB" sz="4400" dirty="0">
              <a:latin typeface="Garamond" panose="02020404030301010803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  <a:endParaRPr lang="en-GB" sz="9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644299" y="1950624"/>
            <a:ext cx="2360295" cy="2402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582" r="6987" b="8704"/>
          <a:stretch/>
        </p:blipFill>
        <p:spPr>
          <a:xfrm>
            <a:off x="3388290" y="1791222"/>
            <a:ext cx="6576165" cy="29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39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577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The Synoptic Problem</vt:lpstr>
      <vt:lpstr>St Simon Stock Feast Day : 16th May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Lisa Gunther</cp:lastModifiedBy>
  <cp:revision>161</cp:revision>
  <dcterms:created xsi:type="dcterms:W3CDTF">2019-09-06T14:56:38Z</dcterms:created>
  <dcterms:modified xsi:type="dcterms:W3CDTF">2021-05-13T09:24:39Z</dcterms:modified>
</cp:coreProperties>
</file>