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7" r:id="rId4"/>
    <p:sldId id="317" r:id="rId5"/>
    <p:sldId id="315" r:id="rId6"/>
    <p:sldId id="319" r:id="rId7"/>
    <p:sldId id="258" r:id="rId8"/>
    <p:sldId id="272" r:id="rId9"/>
    <p:sldId id="304" r:id="rId10"/>
    <p:sldId id="31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napToGrid="0">
      <p:cViewPr varScale="1">
        <p:scale>
          <a:sx n="66" d="100"/>
          <a:sy n="66" d="100"/>
        </p:scale>
        <p:origin x="547"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18/05/2021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18/05/2021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18/05/2021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18/05/2021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18/05/2021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18/05/2021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18/05/2021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18/05/2021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816600"/>
            <a:ext cx="9144000" cy="1655762"/>
          </a:xfrm>
        </p:spPr>
        <p:txBody>
          <a:bodyPr>
            <a:normAutofit/>
          </a:bodyPr>
          <a:lstStyle/>
          <a:p>
            <a:r>
              <a:rPr lang="en-GB" sz="2800" dirty="0">
                <a:solidFill>
                  <a:schemeClr val="accent4">
                    <a:lumMod val="75000"/>
                  </a:schemeClr>
                </a:solidFill>
                <a:latin typeface="Garamond" panose="02020404030301010803" pitchFamily="18" charset="0"/>
              </a:rPr>
              <a:t>Monday </a:t>
            </a:r>
            <a:r>
              <a:rPr lang="en-GB" sz="2800" dirty="0" smtClean="0">
                <a:solidFill>
                  <a:schemeClr val="accent4">
                    <a:lumMod val="75000"/>
                  </a:schemeClr>
                </a:solidFill>
                <a:latin typeface="Garamond" panose="02020404030301010803" pitchFamily="18" charset="0"/>
              </a:rPr>
              <a:t>24</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May </a:t>
            </a:r>
            <a:r>
              <a:rPr lang="en-GB" sz="2800" dirty="0">
                <a:solidFill>
                  <a:schemeClr val="accent4">
                    <a:lumMod val="75000"/>
                  </a:schemeClr>
                </a:solidFill>
                <a:latin typeface="Garamond" panose="02020404030301010803" pitchFamily="18" charset="0"/>
              </a:rPr>
              <a:t>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9" name="Subtitle 2"/>
          <p:cNvSpPr txBox="1">
            <a:spLocks/>
          </p:cNvSpPr>
          <p:nvPr/>
        </p:nvSpPr>
        <p:spPr>
          <a:xfrm>
            <a:off x="1715589" y="5125008"/>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t>
            </a:r>
            <a:r>
              <a:rPr lang="en-GB" sz="4400" dirty="0" smtClean="0">
                <a:latin typeface="Garamond" panose="02020404030301010803" pitchFamily="18" charset="0"/>
              </a:rPr>
              <a:t>We are His People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pic>
        <p:nvPicPr>
          <p:cNvPr id="2" name="Picture 2" descr="https://www.wordonfire.org/wp-content/media/brpentecost-copy-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912" y="1919537"/>
            <a:ext cx="6776708" cy="3051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006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816600"/>
            <a:ext cx="9144000" cy="1655762"/>
          </a:xfrm>
        </p:spPr>
        <p:txBody>
          <a:bodyPr>
            <a:normAutofit/>
          </a:bodyPr>
          <a:lstStyle/>
          <a:p>
            <a:r>
              <a:rPr lang="en-GB" sz="2800" dirty="0">
                <a:solidFill>
                  <a:schemeClr val="accent4">
                    <a:lumMod val="75000"/>
                  </a:schemeClr>
                </a:solidFill>
                <a:latin typeface="Garamond" panose="02020404030301010803" pitchFamily="18" charset="0"/>
              </a:rPr>
              <a:t>Monday </a:t>
            </a:r>
            <a:r>
              <a:rPr lang="en-GB" sz="2800" dirty="0" smtClean="0">
                <a:solidFill>
                  <a:schemeClr val="accent4">
                    <a:lumMod val="75000"/>
                  </a:schemeClr>
                </a:solidFill>
                <a:latin typeface="Garamond" panose="02020404030301010803" pitchFamily="18" charset="0"/>
              </a:rPr>
              <a:t>24</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May </a:t>
            </a:r>
            <a:r>
              <a:rPr lang="en-GB" sz="2800" dirty="0">
                <a:solidFill>
                  <a:schemeClr val="accent4">
                    <a:lumMod val="75000"/>
                  </a:schemeClr>
                </a:solidFill>
                <a:latin typeface="Garamond" panose="02020404030301010803" pitchFamily="18" charset="0"/>
              </a:rPr>
              <a:t>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9" name="Subtitle 2"/>
          <p:cNvSpPr txBox="1">
            <a:spLocks/>
          </p:cNvSpPr>
          <p:nvPr/>
        </p:nvSpPr>
        <p:spPr>
          <a:xfrm>
            <a:off x="1715589" y="5125008"/>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t>
            </a:r>
            <a:r>
              <a:rPr lang="en-GB" sz="4400" dirty="0" smtClean="0">
                <a:latin typeface="Garamond" panose="02020404030301010803" pitchFamily="18" charset="0"/>
              </a:rPr>
              <a:t>We are His People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pic>
        <p:nvPicPr>
          <p:cNvPr id="2" name="Picture 2" descr="https://www.wordonfire.org/wp-content/media/brpentecost-copy-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912" y="1919537"/>
            <a:ext cx="6776708" cy="3051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60293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444137" y="1975318"/>
            <a:ext cx="10972416" cy="47937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dirty="0" smtClean="0">
                <a:latin typeface="Garamond" panose="02020404030301010803" pitchFamily="18" charset="0"/>
              </a:rPr>
              <a:t>Holy </a:t>
            </a:r>
            <a:r>
              <a:rPr lang="en-GB" sz="2400" dirty="0">
                <a:latin typeface="Garamond" panose="02020404030301010803" pitchFamily="18" charset="0"/>
              </a:rPr>
              <a:t>Spirit, memory of God, revive in us the memory of the gift received. </a:t>
            </a:r>
            <a:endParaRPr lang="en-GB" sz="2400" dirty="0" smtClean="0">
              <a:latin typeface="Garamond" panose="02020404030301010803" pitchFamily="18" charset="0"/>
            </a:endParaRPr>
          </a:p>
          <a:p>
            <a:pPr algn="ctr"/>
            <a:r>
              <a:rPr lang="en-GB" sz="2400" dirty="0" smtClean="0">
                <a:latin typeface="Garamond" panose="02020404030301010803" pitchFamily="18" charset="0"/>
              </a:rPr>
              <a:t>Free </a:t>
            </a:r>
            <a:r>
              <a:rPr lang="en-GB" sz="2400" dirty="0">
                <a:latin typeface="Garamond" panose="02020404030301010803" pitchFamily="18" charset="0"/>
              </a:rPr>
              <a:t>us from the paralysis of selfishness and awaken in us the desire to serve, to do good. Even worse than this crisis is the tragedy of squandering it by closing in on ourselves. Come, Holy Spirit: you are harmony; make us builders of unity. </a:t>
            </a:r>
            <a:endParaRPr lang="en-GB" sz="2400" dirty="0" smtClean="0">
              <a:latin typeface="Garamond" panose="02020404030301010803" pitchFamily="18" charset="0"/>
            </a:endParaRPr>
          </a:p>
          <a:p>
            <a:pPr algn="ctr"/>
            <a:r>
              <a:rPr lang="en-GB" sz="2400" dirty="0" smtClean="0">
                <a:latin typeface="Garamond" panose="02020404030301010803" pitchFamily="18" charset="0"/>
              </a:rPr>
              <a:t>You </a:t>
            </a:r>
            <a:r>
              <a:rPr lang="en-GB" sz="2400" dirty="0">
                <a:latin typeface="Garamond" panose="02020404030301010803" pitchFamily="18" charset="0"/>
              </a:rPr>
              <a:t>always give yourself; grant us the courage </a:t>
            </a:r>
            <a:endParaRPr lang="en-GB" sz="2400" dirty="0" smtClean="0">
              <a:latin typeface="Garamond" panose="02020404030301010803" pitchFamily="18" charset="0"/>
            </a:endParaRPr>
          </a:p>
          <a:p>
            <a:pPr algn="ctr"/>
            <a:r>
              <a:rPr lang="en-GB" sz="2400" dirty="0" smtClean="0">
                <a:latin typeface="Garamond" panose="02020404030301010803" pitchFamily="18" charset="0"/>
              </a:rPr>
              <a:t>to </a:t>
            </a:r>
            <a:r>
              <a:rPr lang="en-GB" sz="2400" dirty="0">
                <a:latin typeface="Garamond" panose="02020404030301010803" pitchFamily="18" charset="0"/>
              </a:rPr>
              <a:t>go out of ourselves, to love and help each other, </a:t>
            </a:r>
            <a:endParaRPr lang="en-GB" sz="2400" dirty="0" smtClean="0">
              <a:latin typeface="Garamond" panose="02020404030301010803" pitchFamily="18" charset="0"/>
            </a:endParaRPr>
          </a:p>
          <a:p>
            <a:pPr algn="ctr"/>
            <a:r>
              <a:rPr lang="en-GB" sz="2400" dirty="0" smtClean="0">
                <a:latin typeface="Garamond" panose="02020404030301010803" pitchFamily="18" charset="0"/>
              </a:rPr>
              <a:t>in </a:t>
            </a:r>
            <a:r>
              <a:rPr lang="en-GB" sz="2400" dirty="0">
                <a:latin typeface="Garamond" panose="02020404030301010803" pitchFamily="18" charset="0"/>
              </a:rPr>
              <a:t>order to become one family</a:t>
            </a:r>
            <a:r>
              <a:rPr lang="en-GB" sz="2400" dirty="0" smtClean="0">
                <a:latin typeface="Garamond" panose="02020404030301010803" pitchFamily="18" charset="0"/>
              </a:rPr>
              <a:t>.</a:t>
            </a:r>
          </a:p>
          <a:p>
            <a:pPr algn="ctr"/>
            <a:r>
              <a:rPr lang="en-GB" sz="2400" dirty="0" smtClean="0">
                <a:latin typeface="Garamond" panose="02020404030301010803" pitchFamily="18" charset="0"/>
              </a:rPr>
              <a:t> </a:t>
            </a:r>
            <a:r>
              <a:rPr lang="en-GB" sz="2400" dirty="0" smtClean="0">
                <a:solidFill>
                  <a:schemeClr val="bg1"/>
                </a:solidFill>
                <a:latin typeface="Garamond" panose="02020404030301010803" pitchFamily="18" charset="0"/>
              </a:rPr>
              <a:t>xxxxxxxxxxxxxxxxxxxxxxxxxxxxxxxxx</a:t>
            </a:r>
            <a:r>
              <a:rPr lang="en-GB" sz="2400" dirty="0" smtClean="0">
                <a:latin typeface="Garamond" panose="02020404030301010803" pitchFamily="18" charset="0"/>
              </a:rPr>
              <a:t> Amen.        – Pope Francis, Pentecost Sunday 2020</a:t>
            </a:r>
          </a:p>
          <a:p>
            <a:pPr algn="ctr"/>
            <a:r>
              <a:rPr lang="en-GB" sz="1100" dirty="0" smtClean="0">
                <a:latin typeface="Garamond" panose="02020404030301010803" pitchFamily="18" charset="0"/>
              </a:rPr>
              <a:t>_____________________________________________________________________________________________________________________________________________ </a:t>
            </a:r>
          </a:p>
          <a:p>
            <a:pPr algn="ctr"/>
            <a:r>
              <a:rPr lang="en-GB" sz="3600" dirty="0" smtClean="0">
                <a:latin typeface="Garamond" panose="02020404030301010803" pitchFamily="18" charset="0"/>
              </a:rPr>
              <a:t>Like the apostles at Pentecost,</a:t>
            </a:r>
          </a:p>
          <a:p>
            <a:pPr algn="ctr"/>
            <a:r>
              <a:rPr lang="en-GB" sz="3600" dirty="0" smtClean="0">
                <a:latin typeface="Garamond" panose="02020404030301010803" pitchFamily="18" charset="0"/>
              </a:rPr>
              <a:t>let us look forward and outward                                 without fear.   </a:t>
            </a:r>
            <a:endParaRPr lang="en-GB" sz="36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3424" y="5854699"/>
            <a:ext cx="771525" cy="914400"/>
          </a:xfrm>
          <a:prstGeom prst="rect">
            <a:avLst/>
          </a:prstGeom>
        </p:spPr>
      </p:pic>
      <p:sp>
        <p:nvSpPr>
          <p:cNvPr id="11" name="Text Box 2"/>
          <p:cNvSpPr txBox="1">
            <a:spLocks noChangeArrowheads="1"/>
          </p:cNvSpPr>
          <p:nvPr/>
        </p:nvSpPr>
        <p:spPr bwMode="auto">
          <a:xfrm>
            <a:off x="838199" y="24417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We are His People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a:t>
            </a:r>
            <a:r>
              <a:rPr lang="en-GB" sz="3600" dirty="0" smtClean="0">
                <a:effectLst/>
                <a:latin typeface="Garamond" panose="02020404030301010803" pitchFamily="18" charset="0"/>
                <a:ea typeface="Calibri" panose="020F0502020204030204" pitchFamily="34" charset="0"/>
                <a:cs typeface="Times New Roman" panose="02020603050405020304" pitchFamily="18" charset="0"/>
              </a:rPr>
              <a:t>In the </a:t>
            </a:r>
            <a:r>
              <a:rPr lang="en-GB" sz="3600" dirty="0">
                <a:effectLst/>
                <a:latin typeface="Garamond" panose="02020404030301010803" pitchFamily="18" charset="0"/>
                <a:ea typeface="Calibri" panose="020F0502020204030204" pitchFamily="34" charset="0"/>
                <a:cs typeface="Times New Roman" panose="02020603050405020304" pitchFamily="18" charset="0"/>
              </a:rPr>
              <a:t>Year of St Joseph </a:t>
            </a:r>
            <a:r>
              <a:rPr lang="en-GB" sz="3600" dirty="0" smtClean="0">
                <a:effectLst/>
                <a:latin typeface="Garamond" panose="02020404030301010803" pitchFamily="18" charset="0"/>
                <a:ea typeface="Calibri" panose="020F0502020204030204" pitchFamily="34" charset="0"/>
                <a:cs typeface="Times New Roman" panose="02020603050405020304" pitchFamily="18" charset="0"/>
              </a:rPr>
              <a:t>~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a:t>
            </a:r>
            <a:r>
              <a:rPr lang="en-GB" sz="3600" dirty="0" smtClean="0">
                <a:latin typeface="Garamond" panose="02020404030301010803" pitchFamily="18" charset="0"/>
                <a:ea typeface="Calibri" panose="020F0502020204030204" pitchFamily="34" charset="0"/>
                <a:cs typeface="Times New Roman" panose="02020603050405020304" pitchFamily="18" charset="0"/>
              </a:rPr>
              <a:t>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57143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In Sunday’s Gospel Reading  …</a:t>
            </a:r>
            <a:endParaRPr lang="en-GB" sz="6000" dirty="0">
              <a:solidFill>
                <a:schemeClr val="accent4">
                  <a:lumMod val="75000"/>
                </a:schemeClr>
              </a:solidFill>
              <a:latin typeface="Garamond" panose="02020404030301010803" pitchFamily="18" charset="0"/>
            </a:endParaRPr>
          </a:p>
        </p:txBody>
      </p:sp>
      <p:sp>
        <p:nvSpPr>
          <p:cNvPr id="3" name="Rectangle 2"/>
          <p:cNvSpPr/>
          <p:nvPr/>
        </p:nvSpPr>
        <p:spPr>
          <a:xfrm>
            <a:off x="7893423" y="2507924"/>
            <a:ext cx="3711389" cy="3693319"/>
          </a:xfrm>
          <a:prstGeom prst="rect">
            <a:avLst/>
          </a:prstGeom>
        </p:spPr>
        <p:txBody>
          <a:bodyPr wrap="square">
            <a:spAutoFit/>
          </a:bodyPr>
          <a:lstStyle/>
          <a:p>
            <a:pPr algn="ctr"/>
            <a:r>
              <a:rPr lang="en-GB" sz="2600" b="1" dirty="0">
                <a:latin typeface="Garamond" panose="02020404030301010803" pitchFamily="18" charset="0"/>
              </a:rPr>
              <a:t> </a:t>
            </a:r>
            <a:r>
              <a:rPr lang="en-GB" sz="2600" b="1" dirty="0" smtClean="0">
                <a:latin typeface="Garamond" panose="02020404030301010803" pitchFamily="18" charset="0"/>
              </a:rPr>
              <a:t>23</a:t>
            </a:r>
            <a:r>
              <a:rPr lang="en-GB" sz="2600" b="1" baseline="30000" dirty="0" smtClean="0">
                <a:latin typeface="Garamond" panose="02020404030301010803" pitchFamily="18" charset="0"/>
              </a:rPr>
              <a:t>rd</a:t>
            </a:r>
            <a:r>
              <a:rPr lang="en-GB" sz="2600" b="1" dirty="0" smtClean="0">
                <a:latin typeface="Garamond" panose="02020404030301010803" pitchFamily="18" charset="0"/>
              </a:rPr>
              <a:t> May </a:t>
            </a:r>
            <a:r>
              <a:rPr lang="en-GB" sz="2600" b="1" dirty="0">
                <a:latin typeface="Garamond" panose="02020404030301010803" pitchFamily="18" charset="0"/>
              </a:rPr>
              <a:t>2021</a:t>
            </a:r>
            <a:r>
              <a:rPr lang="en-GB" sz="2600" dirty="0">
                <a:latin typeface="Garamond" panose="02020404030301010803" pitchFamily="18" charset="0"/>
              </a:rPr>
              <a:t> :</a:t>
            </a:r>
            <a:r>
              <a:rPr lang="en-GB" dirty="0">
                <a:latin typeface="Garamond" panose="02020404030301010803" pitchFamily="18" charset="0"/>
              </a:rPr>
              <a:t>  </a:t>
            </a:r>
            <a:r>
              <a:rPr lang="en-GB" dirty="0" smtClean="0">
                <a:latin typeface="Garamond" panose="02020404030301010803" pitchFamily="18" charset="0"/>
              </a:rPr>
              <a:t>                                                         </a:t>
            </a:r>
          </a:p>
          <a:p>
            <a:pPr algn="ctr"/>
            <a:endParaRPr lang="en-GB" sz="1200" dirty="0">
              <a:latin typeface="Garamond" panose="02020404030301010803" pitchFamily="18" charset="0"/>
            </a:endParaRPr>
          </a:p>
          <a:p>
            <a:pPr algn="ctr"/>
            <a:r>
              <a:rPr lang="en-GB" sz="2400" dirty="0" smtClean="0">
                <a:latin typeface="Garamond" panose="02020404030301010803" pitchFamily="18" charset="0"/>
              </a:rPr>
              <a:t>Pentecost Sunday</a:t>
            </a:r>
            <a:endParaRPr lang="en-GB" sz="1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4000" dirty="0" smtClean="0">
                <a:latin typeface="Garamond" panose="02020404030301010803" pitchFamily="18" charset="0"/>
              </a:rPr>
              <a:t>“Receive          the                Holy           Spirit.”</a:t>
            </a:r>
            <a:endParaRPr lang="en-GB" sz="4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 name="Picture 2" descr="https://bicolperyodiko.com/wp-content/uploads/Jesus-Appears-To-The-Disciples-696x3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55" y="2384343"/>
            <a:ext cx="7270418" cy="409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466397"/>
            <a:ext cx="7432767"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chemeClr val="accent4">
                    <a:lumMod val="75000"/>
                  </a:schemeClr>
                </a:solidFill>
                <a:latin typeface="Garamond" panose="02020404030301010803" pitchFamily="18" charset="0"/>
              </a:rPr>
              <a:t>PSALM 95</a:t>
            </a:r>
            <a:endParaRPr lang="en-GB" sz="6000" b="1" dirty="0">
              <a:solidFill>
                <a:schemeClr val="accent4">
                  <a:lumMod val="75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4" name="Content Placeholder 3"/>
          <p:cNvSpPr>
            <a:spLocks noGrp="1"/>
          </p:cNvSpPr>
          <p:nvPr>
            <p:ph sz="half" idx="2"/>
          </p:nvPr>
        </p:nvSpPr>
        <p:spPr>
          <a:xfrm>
            <a:off x="313507" y="2306081"/>
            <a:ext cx="5385835" cy="3686618"/>
          </a:xfrm>
          <a:ln>
            <a:solidFill>
              <a:schemeClr val="tx1"/>
            </a:solidFill>
          </a:ln>
        </p:spPr>
        <p:txBody>
          <a:bodyPr>
            <a:noAutofit/>
          </a:bodyPr>
          <a:lstStyle/>
          <a:p>
            <a:pPr marL="0" indent="0" algn="ctr">
              <a:buNone/>
            </a:pPr>
            <a:endParaRPr lang="en-US" sz="2400" b="1" i="1" dirty="0">
              <a:solidFill>
                <a:srgbClr val="000000"/>
              </a:solidFill>
              <a:effectLst/>
              <a:latin typeface="Garamond" panose="02020404030301010803" pitchFamily="18" charset="0"/>
            </a:endParaRPr>
          </a:p>
          <a:p>
            <a:pPr marL="0" indent="0" algn="ctr">
              <a:buNone/>
            </a:pPr>
            <a:endParaRPr lang="en-US" sz="2400" b="1" i="1" dirty="0">
              <a:solidFill>
                <a:srgbClr val="000000"/>
              </a:solidFill>
              <a:latin typeface="Garamond" panose="02020404030301010803" pitchFamily="18" charset="0"/>
            </a:endParaRPr>
          </a:p>
          <a:p>
            <a:pPr marL="0" indent="0" algn="ctr">
              <a:buNone/>
            </a:pPr>
            <a:r>
              <a:rPr lang="en-US" sz="2400" b="1" i="1" dirty="0">
                <a:effectLst/>
                <a:latin typeface="Garamond" panose="02020404030301010803" pitchFamily="18" charset="0"/>
              </a:rPr>
              <a:t>Come, let us sing joyfully to the </a:t>
            </a:r>
            <a:r>
              <a:rPr lang="en-US" sz="2400" b="1" i="1" dirty="0" smtClean="0">
                <a:effectLst/>
                <a:latin typeface="Garamond" panose="02020404030301010803" pitchFamily="18" charset="0"/>
              </a:rPr>
              <a:t>Lord;</a:t>
            </a:r>
            <a:r>
              <a:rPr lang="en-US" sz="2400" b="1" i="1" dirty="0">
                <a:latin typeface="Garamond" panose="02020404030301010803" pitchFamily="18" charset="0"/>
              </a:rPr>
              <a:t/>
            </a:r>
            <a:br>
              <a:rPr lang="en-US" sz="2400" b="1" i="1" dirty="0">
                <a:latin typeface="Garamond" panose="02020404030301010803" pitchFamily="18" charset="0"/>
              </a:rPr>
            </a:br>
            <a:r>
              <a:rPr lang="en-US" sz="2400" b="1" i="1" dirty="0">
                <a:effectLst/>
                <a:latin typeface="Garamond" panose="02020404030301010803" pitchFamily="18" charset="0"/>
              </a:rPr>
              <a:t>let us acclaim the </a:t>
            </a:r>
            <a:r>
              <a:rPr lang="en-US" sz="2400" b="1" i="1" dirty="0" smtClean="0">
                <a:effectLst/>
                <a:latin typeface="Garamond" panose="02020404030301010803" pitchFamily="18" charset="0"/>
              </a:rPr>
              <a:t>rock </a:t>
            </a:r>
            <a:r>
              <a:rPr lang="en-US" sz="2400" b="1" i="1" dirty="0">
                <a:effectLst/>
                <a:latin typeface="Garamond" panose="02020404030301010803" pitchFamily="18" charset="0"/>
              </a:rPr>
              <a:t>of our salvation.</a:t>
            </a:r>
            <a:r>
              <a:rPr lang="en-US" sz="2400" b="1" i="1" dirty="0">
                <a:latin typeface="Garamond" panose="02020404030301010803" pitchFamily="18" charset="0"/>
              </a:rPr>
              <a:t/>
            </a:r>
            <a:br>
              <a:rPr lang="en-US" sz="2400" b="1" i="1" dirty="0">
                <a:latin typeface="Garamond" panose="02020404030301010803" pitchFamily="18" charset="0"/>
              </a:rPr>
            </a:br>
            <a:r>
              <a:rPr lang="en-US" sz="2400" b="1" i="1" dirty="0">
                <a:effectLst/>
                <a:latin typeface="Garamond" panose="02020404030301010803" pitchFamily="18" charset="0"/>
              </a:rPr>
              <a:t>Let us come into </a:t>
            </a:r>
            <a:r>
              <a:rPr lang="en-US" sz="2400" b="1" i="1" dirty="0" smtClean="0">
                <a:effectLst/>
                <a:latin typeface="Garamond" panose="02020404030301010803" pitchFamily="18" charset="0"/>
              </a:rPr>
              <a:t>His </a:t>
            </a:r>
            <a:r>
              <a:rPr lang="en-US" sz="2400" b="1" i="1" dirty="0">
                <a:effectLst/>
                <a:latin typeface="Garamond" panose="02020404030301010803" pitchFamily="18" charset="0"/>
              </a:rPr>
              <a:t>presence with thanksgiving;</a:t>
            </a:r>
            <a:r>
              <a:rPr lang="en-US" sz="2400" b="1" i="1" dirty="0">
                <a:latin typeface="Garamond" panose="02020404030301010803" pitchFamily="18" charset="0"/>
              </a:rPr>
              <a:t/>
            </a:r>
            <a:br>
              <a:rPr lang="en-US" sz="2400" b="1" i="1" dirty="0">
                <a:latin typeface="Garamond" panose="02020404030301010803" pitchFamily="18" charset="0"/>
              </a:rPr>
            </a:br>
            <a:r>
              <a:rPr lang="en-US" sz="2400" b="1" i="1" dirty="0">
                <a:effectLst/>
                <a:latin typeface="Garamond" panose="02020404030301010803" pitchFamily="18" charset="0"/>
              </a:rPr>
              <a:t>let us joyfully sing psalms to </a:t>
            </a:r>
            <a:r>
              <a:rPr lang="en-US" sz="2400" b="1" i="1" dirty="0" smtClean="0">
                <a:effectLst/>
                <a:latin typeface="Garamond" panose="02020404030301010803" pitchFamily="18" charset="0"/>
              </a:rPr>
              <a:t>Him</a:t>
            </a:r>
            <a:r>
              <a:rPr lang="en-US" sz="2400" b="1" i="1" dirty="0">
                <a:effectLst/>
                <a:latin typeface="Garamond" panose="02020404030301010803" pitchFamily="18" charset="0"/>
              </a:rPr>
              <a:t>.</a:t>
            </a:r>
            <a:endParaRPr lang="en-GB" sz="2400" b="1" i="1" dirty="0">
              <a:effectLst/>
              <a:latin typeface="Garamond" panose="02020404030301010803" pitchFamily="18"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en-GB" sz="22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Content Placeholder 3"/>
          <p:cNvSpPr txBox="1">
            <a:spLocks/>
          </p:cNvSpPr>
          <p:nvPr/>
        </p:nvSpPr>
        <p:spPr>
          <a:xfrm>
            <a:off x="5874707" y="2306081"/>
            <a:ext cx="6012493" cy="3686618"/>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0" i="0" dirty="0">
              <a:solidFill>
                <a:srgbClr val="000000"/>
              </a:solidFill>
              <a:effectLst/>
              <a:latin typeface="Garamond" panose="02020404030301010803" pitchFamily="18" charset="0"/>
            </a:endParaRPr>
          </a:p>
          <a:p>
            <a:pPr marL="0" indent="0">
              <a:buNone/>
            </a:pPr>
            <a:endParaRPr lang="en-US" sz="2400" dirty="0">
              <a:solidFill>
                <a:srgbClr val="000000"/>
              </a:solidFill>
              <a:latin typeface="Garamond" panose="02020404030301010803" pitchFamily="18" charset="0"/>
            </a:endParaRPr>
          </a:p>
          <a:p>
            <a:pPr marL="0" indent="0" algn="ctr">
              <a:buNone/>
            </a:pPr>
            <a:r>
              <a:rPr lang="en-US" sz="2400" b="1" i="1" dirty="0">
                <a:effectLst/>
                <a:latin typeface="Garamond" panose="02020404030301010803" pitchFamily="18" charset="0"/>
              </a:rPr>
              <a:t>Come, let us bow down in worship;</a:t>
            </a:r>
            <a:r>
              <a:rPr lang="en-US" sz="2400" b="1" i="1" dirty="0">
                <a:latin typeface="Garamond" panose="02020404030301010803" pitchFamily="18" charset="0"/>
              </a:rPr>
              <a:t/>
            </a:r>
            <a:br>
              <a:rPr lang="en-US" sz="2400" b="1" i="1" dirty="0">
                <a:latin typeface="Garamond" panose="02020404030301010803" pitchFamily="18" charset="0"/>
              </a:rPr>
            </a:br>
            <a:r>
              <a:rPr lang="en-US" sz="2400" b="1" i="1" dirty="0">
                <a:effectLst/>
                <a:latin typeface="Garamond" panose="02020404030301010803" pitchFamily="18" charset="0"/>
              </a:rPr>
              <a:t>let us kneel before the </a:t>
            </a:r>
            <a:r>
              <a:rPr lang="en-US" sz="2400" b="1" i="1" dirty="0" smtClean="0">
                <a:effectLst/>
                <a:latin typeface="Garamond" panose="02020404030301010803" pitchFamily="18" charset="0"/>
              </a:rPr>
              <a:t>Lord </a:t>
            </a:r>
            <a:r>
              <a:rPr lang="en-US" sz="2400" b="1" i="1" dirty="0">
                <a:effectLst/>
                <a:latin typeface="Garamond" panose="02020404030301010803" pitchFamily="18" charset="0"/>
              </a:rPr>
              <a:t>who made us.</a:t>
            </a:r>
            <a:r>
              <a:rPr lang="en-US" sz="2400" b="1" i="1" dirty="0">
                <a:latin typeface="Garamond" panose="02020404030301010803" pitchFamily="18" charset="0"/>
              </a:rPr>
              <a:t/>
            </a:r>
            <a:br>
              <a:rPr lang="en-US" sz="2400" b="1" i="1" dirty="0">
                <a:latin typeface="Garamond" panose="02020404030301010803" pitchFamily="18" charset="0"/>
              </a:rPr>
            </a:br>
            <a:r>
              <a:rPr lang="en-US" sz="2400" b="1" i="1" dirty="0">
                <a:effectLst/>
                <a:latin typeface="Garamond" panose="02020404030301010803" pitchFamily="18" charset="0"/>
              </a:rPr>
              <a:t>For </a:t>
            </a:r>
            <a:r>
              <a:rPr lang="en-US" sz="2400" b="1" i="1" dirty="0" smtClean="0">
                <a:effectLst/>
                <a:latin typeface="Garamond" panose="02020404030301010803" pitchFamily="18" charset="0"/>
              </a:rPr>
              <a:t>He </a:t>
            </a:r>
            <a:r>
              <a:rPr lang="en-US" sz="2400" b="1" i="1" dirty="0">
                <a:effectLst/>
                <a:latin typeface="Garamond" panose="02020404030301010803" pitchFamily="18" charset="0"/>
              </a:rPr>
              <a:t>is our God,</a:t>
            </a:r>
            <a:r>
              <a:rPr lang="en-US" sz="2400" b="1" i="1" dirty="0">
                <a:latin typeface="Garamond" panose="02020404030301010803" pitchFamily="18" charset="0"/>
              </a:rPr>
              <a:t/>
            </a:r>
            <a:br>
              <a:rPr lang="en-US" sz="2400" b="1" i="1" dirty="0">
                <a:latin typeface="Garamond" panose="02020404030301010803" pitchFamily="18" charset="0"/>
              </a:rPr>
            </a:br>
            <a:r>
              <a:rPr lang="en-US" sz="2400" b="1" i="1" dirty="0">
                <a:effectLst/>
                <a:latin typeface="Garamond" panose="02020404030301010803" pitchFamily="18" charset="0"/>
              </a:rPr>
              <a:t>and we are the people </a:t>
            </a:r>
            <a:r>
              <a:rPr lang="en-US" sz="2400" b="1" i="1" dirty="0" smtClean="0">
                <a:effectLst/>
                <a:latin typeface="Garamond" panose="02020404030301010803" pitchFamily="18" charset="0"/>
              </a:rPr>
              <a:t>He </a:t>
            </a:r>
            <a:r>
              <a:rPr lang="en-US" sz="2400" b="1" i="1" dirty="0">
                <a:effectLst/>
                <a:latin typeface="Garamond" panose="02020404030301010803" pitchFamily="18" charset="0"/>
              </a:rPr>
              <a:t>shepherds, the flock </a:t>
            </a:r>
            <a:r>
              <a:rPr lang="en-US" sz="2400" b="1" i="1" dirty="0" smtClean="0">
                <a:effectLst/>
                <a:latin typeface="Garamond" panose="02020404030301010803" pitchFamily="18" charset="0"/>
              </a:rPr>
              <a:t>He </a:t>
            </a:r>
            <a:r>
              <a:rPr lang="en-US" sz="2400" b="1" i="1" dirty="0">
                <a:effectLst/>
                <a:latin typeface="Garamond" panose="02020404030301010803" pitchFamily="18" charset="0"/>
              </a:rPr>
              <a:t>guides</a:t>
            </a:r>
            <a:r>
              <a:rPr lang="en-US" sz="1600" b="1" i="1" dirty="0">
                <a:effectLst/>
                <a:latin typeface="Open Sans"/>
              </a:rPr>
              <a:t>.</a:t>
            </a:r>
            <a:endParaRPr lang="en-GB" sz="2200" b="1" i="1" dirty="0">
              <a:effectLst/>
              <a:latin typeface="Garamond" panose="02020404030301010803" pitchFamily="18"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en-GB" sz="2200"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119557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2008460" y="272234"/>
            <a:ext cx="7935639"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Pentecost </a:t>
            </a:r>
            <a:endParaRPr lang="en-GB" sz="6000" dirty="0">
              <a:solidFill>
                <a:schemeClr val="accent4">
                  <a:lumMod val="75000"/>
                </a:schemeClr>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2" name="TextBox 1"/>
          <p:cNvSpPr txBox="1"/>
          <p:nvPr/>
        </p:nvSpPr>
        <p:spPr>
          <a:xfrm>
            <a:off x="7406639" y="2161381"/>
            <a:ext cx="4585063" cy="3877985"/>
          </a:xfrm>
          <a:prstGeom prst="rect">
            <a:avLst/>
          </a:prstGeom>
          <a:noFill/>
        </p:spPr>
        <p:txBody>
          <a:bodyPr wrap="square" rtlCol="0">
            <a:spAutoFit/>
          </a:bodyPr>
          <a:lstStyle/>
          <a:p>
            <a:pPr algn="just"/>
            <a:r>
              <a:rPr lang="en-GB" sz="2000" dirty="0">
                <a:latin typeface="Garamond" panose="02020404030301010803" pitchFamily="18" charset="0"/>
              </a:rPr>
              <a:t>When the day of Pentecost came, they were all together in one place. </a:t>
            </a:r>
            <a:r>
              <a:rPr lang="en-GB" sz="2000" dirty="0" smtClean="0">
                <a:latin typeface="Garamond" panose="02020404030301010803" pitchFamily="18" charset="0"/>
              </a:rPr>
              <a:t>Suddenly </a:t>
            </a:r>
            <a:r>
              <a:rPr lang="en-GB" sz="2000" dirty="0">
                <a:latin typeface="Garamond" panose="02020404030301010803" pitchFamily="18" charset="0"/>
              </a:rPr>
              <a:t>a sound like the blowing of a violent wind came from heaven and filled the whole house where they were sitting. </a:t>
            </a:r>
            <a:r>
              <a:rPr lang="en-GB" sz="2000" dirty="0" smtClean="0">
                <a:latin typeface="Garamond" panose="02020404030301010803" pitchFamily="18" charset="0"/>
              </a:rPr>
              <a:t>They </a:t>
            </a:r>
            <a:r>
              <a:rPr lang="en-GB" sz="2000" dirty="0">
                <a:latin typeface="Garamond" panose="02020404030301010803" pitchFamily="18" charset="0"/>
              </a:rPr>
              <a:t>saw what seemed to be tongues of fire that separated and came to rest on each of them. </a:t>
            </a:r>
            <a:r>
              <a:rPr lang="en-GB" sz="2000" dirty="0" smtClean="0">
                <a:latin typeface="Garamond" panose="02020404030301010803" pitchFamily="18" charset="0"/>
              </a:rPr>
              <a:t>All </a:t>
            </a:r>
            <a:r>
              <a:rPr lang="en-GB" sz="2000" dirty="0">
                <a:latin typeface="Garamond" panose="02020404030301010803" pitchFamily="18" charset="0"/>
              </a:rPr>
              <a:t>of them were filled with the Holy Spirit and began to speak in </a:t>
            </a:r>
            <a:r>
              <a:rPr lang="en-GB" sz="2000" dirty="0" smtClean="0">
                <a:latin typeface="Garamond" panose="02020404030301010803" pitchFamily="18" charset="0"/>
              </a:rPr>
              <a:t>other tongues as the Spirit enabled them.             </a:t>
            </a:r>
            <a:r>
              <a:rPr lang="en-GB" dirty="0" smtClean="0">
                <a:solidFill>
                  <a:schemeClr val="bg1"/>
                </a:solidFill>
                <a:latin typeface="Garamond" panose="02020404030301010803" pitchFamily="18" charset="0"/>
              </a:rPr>
              <a:t>em.</a:t>
            </a:r>
            <a:r>
              <a:rPr lang="en-GB" sz="2400" b="1" dirty="0">
                <a:latin typeface="Garamond" panose="02020404030301010803" pitchFamily="18" charset="0"/>
              </a:rPr>
              <a:t>		</a:t>
            </a:r>
          </a:p>
          <a:p>
            <a:pPr algn="ctr"/>
            <a:r>
              <a:rPr lang="en-GB" sz="2400" b="1" dirty="0" smtClean="0">
                <a:latin typeface="Garamond" panose="02020404030301010803" pitchFamily="18" charset="0"/>
              </a:rPr>
              <a:t>(Acts of the Apostles 2 : 1-4)</a:t>
            </a:r>
            <a:endParaRPr lang="en-GB" sz="2400" b="1" dirty="0">
              <a:latin typeface="Garamond" panose="02020404030301010803" pitchFamily="18" charset="0"/>
            </a:endParaRPr>
          </a:p>
          <a:p>
            <a:endParaRPr lang="en-GB" dirty="0"/>
          </a:p>
        </p:txBody>
      </p:sp>
      <p:pic>
        <p:nvPicPr>
          <p:cNvPr id="6148" name="Picture 4" descr="Homily - Pentecost Sunday-2019 — Christ the King Pri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90096"/>
            <a:ext cx="7179418" cy="431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6664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2008460" y="272234"/>
            <a:ext cx="7935639"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Reflection</a:t>
            </a:r>
            <a:endParaRPr lang="en-GB" sz="6000" dirty="0">
              <a:solidFill>
                <a:schemeClr val="accent4">
                  <a:lumMod val="75000"/>
                </a:schemeClr>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2" name="TextBox 1"/>
          <p:cNvSpPr txBox="1"/>
          <p:nvPr/>
        </p:nvSpPr>
        <p:spPr>
          <a:xfrm>
            <a:off x="587828" y="2991852"/>
            <a:ext cx="11247119" cy="1446550"/>
          </a:xfrm>
          <a:prstGeom prst="rect">
            <a:avLst/>
          </a:prstGeom>
          <a:noFill/>
        </p:spPr>
        <p:txBody>
          <a:bodyPr wrap="square" rtlCol="0">
            <a:spAutoFit/>
          </a:bodyPr>
          <a:lstStyle/>
          <a:p>
            <a:pPr algn="ctr"/>
            <a:r>
              <a:rPr lang="en-GB" sz="4400" dirty="0">
                <a:latin typeface="Garamond" panose="02020404030301010803" pitchFamily="18" charset="0"/>
              </a:rPr>
              <a:t>Come, Holy Spirit, fill the hearts of your faithful</a:t>
            </a:r>
            <a:br>
              <a:rPr lang="en-GB" sz="4400" dirty="0">
                <a:latin typeface="Garamond" panose="02020404030301010803" pitchFamily="18" charset="0"/>
              </a:rPr>
            </a:br>
            <a:r>
              <a:rPr lang="en-GB" sz="4400" dirty="0">
                <a:latin typeface="Garamond" panose="02020404030301010803" pitchFamily="18" charset="0"/>
              </a:rPr>
              <a:t>and kindle in them the fire of your love.</a:t>
            </a:r>
          </a:p>
        </p:txBody>
      </p:sp>
    </p:spTree>
    <p:extLst>
      <p:ext uri="{BB962C8B-B14F-4D97-AF65-F5344CB8AC3E}">
        <p14:creationId xmlns:p14="http://schemas.microsoft.com/office/powerpoint/2010/main" val="306614975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4940300" y="1859184"/>
            <a:ext cx="6799262" cy="3824468"/>
          </a:xfrm>
        </p:spPr>
        <p:txBody>
          <a:bodyPr>
            <a:normAutofit/>
          </a:bodyPr>
          <a:lstStyle/>
          <a:p>
            <a:pPr marL="0" indent="0" eaLnBrk="1" hangingPunct="1">
              <a:buNone/>
            </a:pPr>
            <a:endParaRPr lang="en-GB" altLang="en-US" dirty="0">
              <a:latin typeface="Garamond" panose="02020404030301010803" pitchFamily="18" charset="0"/>
            </a:endParaRPr>
          </a:p>
          <a:p>
            <a:pPr marL="0" indent="0" eaLnBrk="1" hangingPunct="1">
              <a:buNone/>
            </a:pPr>
            <a:endParaRPr lang="en-GB" altLang="en-US" dirty="0">
              <a:latin typeface="Garamond" panose="02020404030301010803" pitchFamily="18" charset="0"/>
            </a:endParaRPr>
          </a:p>
        </p:txBody>
      </p:sp>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t>
            </a:r>
            <a:r>
              <a:rPr lang="en-GB" altLang="en-US" dirty="0" smtClean="0">
                <a:solidFill>
                  <a:schemeClr val="accent4">
                    <a:lumMod val="75000"/>
                  </a:schemeClr>
                </a:solidFill>
                <a:latin typeface="Garamond" panose="02020404030301010803" pitchFamily="18" charset="0"/>
              </a:rPr>
              <a:t>with our families for </a:t>
            </a:r>
            <a:r>
              <a:rPr lang="en-GB" altLang="en-US" dirty="0">
                <a:solidFill>
                  <a:schemeClr val="accent4">
                    <a:lumMod val="75000"/>
                  </a:schemeClr>
                </a:solidFill>
                <a:latin typeface="Garamond" panose="02020404030301010803" pitchFamily="18" charset="0"/>
              </a:rPr>
              <a:t>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232366" y="2578784"/>
            <a:ext cx="7121433" cy="2446824"/>
          </a:xfrm>
          <a:prstGeom prst="rect">
            <a:avLst/>
          </a:prstGeom>
          <a:noFill/>
        </p:spPr>
        <p:txBody>
          <a:bodyPr wrap="square" rtlCol="0">
            <a:spAutoFit/>
          </a:bodyPr>
          <a:lstStyle/>
          <a:p>
            <a:r>
              <a:rPr lang="en-GB" sz="4800" dirty="0" smtClean="0">
                <a:latin typeface="Garamond" panose="02020404030301010803" pitchFamily="18" charset="0"/>
              </a:rPr>
              <a:t>“</a:t>
            </a:r>
            <a:r>
              <a:rPr lang="en-GB" sz="4800" dirty="0">
                <a:latin typeface="Garamond" panose="02020404030301010803" pitchFamily="18" charset="0"/>
              </a:rPr>
              <a:t>Love needs time and space; </a:t>
            </a:r>
            <a:r>
              <a:rPr lang="en-GB" sz="4800" dirty="0" smtClean="0">
                <a:latin typeface="Garamond" panose="02020404030301010803" pitchFamily="18" charset="0"/>
              </a:rPr>
              <a:t>     everything </a:t>
            </a:r>
            <a:r>
              <a:rPr lang="en-GB" sz="4800" dirty="0">
                <a:latin typeface="Garamond" panose="02020404030301010803" pitchFamily="18" charset="0"/>
              </a:rPr>
              <a:t>else is secondary.” </a:t>
            </a:r>
            <a:endParaRPr lang="en-GB" sz="4800" dirty="0" smtClean="0">
              <a:latin typeface="Garamond" panose="02020404030301010803" pitchFamily="18" charset="0"/>
            </a:endParaRPr>
          </a:p>
          <a:p>
            <a:pPr algn="just"/>
            <a:endParaRPr lang="en-GB" sz="3200" dirty="0">
              <a:latin typeface="Garamond" panose="02020404030301010803" pitchFamily="18" charset="0"/>
            </a:endParaRPr>
          </a:p>
          <a:p>
            <a:pPr algn="r"/>
            <a:endParaRPr lang="en-GB" sz="100" dirty="0">
              <a:latin typeface="Garamond" panose="02020404030301010803" pitchFamily="18" charset="0"/>
            </a:endParaRPr>
          </a:p>
          <a:p>
            <a:pPr algn="r"/>
            <a:r>
              <a:rPr lang="en-GB" sz="2400" dirty="0">
                <a:latin typeface="Garamond" panose="02020404030301010803" pitchFamily="18" charset="0"/>
              </a:rPr>
              <a:t>- Pope </a:t>
            </a:r>
            <a:r>
              <a:rPr lang="en-GB" sz="2400" dirty="0" smtClean="0">
                <a:latin typeface="Garamond" panose="02020404030301010803" pitchFamily="18" charset="0"/>
              </a:rPr>
              <a:t>Francis, </a:t>
            </a:r>
            <a:r>
              <a:rPr lang="en-GB" sz="2400" i="1" dirty="0" smtClean="0">
                <a:latin typeface="Garamond" panose="02020404030301010803" pitchFamily="18" charset="0"/>
              </a:rPr>
              <a:t>Amoris Laetitia </a:t>
            </a:r>
            <a:r>
              <a:rPr lang="en-GB" sz="2400" dirty="0" smtClean="0">
                <a:latin typeface="Garamond" panose="02020404030301010803" pitchFamily="18" charset="0"/>
              </a:rPr>
              <a:t>224</a:t>
            </a:r>
            <a:endParaRPr lang="en-GB" sz="24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4855135" y="281396"/>
            <a:ext cx="6770808"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smtClean="0">
                <a:solidFill>
                  <a:schemeClr val="accent4">
                    <a:lumMod val="75000"/>
                  </a:schemeClr>
                </a:solidFill>
                <a:latin typeface="Garamond" panose="02020404030301010803" pitchFamily="18" charset="0"/>
              </a:rPr>
              <a:t>Blessed       Margaret Pole</a:t>
            </a:r>
            <a:endParaRPr lang="en-GB" altLang="en-US" sz="6600" dirty="0">
              <a:solidFill>
                <a:schemeClr val="accent4">
                  <a:lumMod val="75000"/>
                </a:schemeClr>
              </a:solidFill>
              <a:latin typeface="Garamond" panose="02020404030301010803" pitchFamily="18" charset="0"/>
            </a:endParaRPr>
          </a:p>
          <a:p>
            <a:pPr algn="ct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Feast day </a:t>
            </a:r>
            <a:r>
              <a:rPr lang="en-GB" altLang="en-US" sz="6600" dirty="0" smtClean="0">
                <a:solidFill>
                  <a:schemeClr val="accent4">
                    <a:lumMod val="75000"/>
                  </a:schemeClr>
                </a:solidFill>
                <a:latin typeface="Garamond" panose="02020404030301010803" pitchFamily="18" charset="0"/>
              </a:rPr>
              <a:t>: 28</a:t>
            </a:r>
            <a:r>
              <a:rPr lang="en-GB" altLang="en-US" sz="6600" baseline="30000" dirty="0" smtClean="0">
                <a:solidFill>
                  <a:schemeClr val="accent4">
                    <a:lumMod val="75000"/>
                  </a:schemeClr>
                </a:solidFill>
                <a:latin typeface="Garamond" panose="02020404030301010803" pitchFamily="18" charset="0"/>
              </a:rPr>
              <a:t>th</a:t>
            </a:r>
            <a:r>
              <a:rPr lang="en-GB" altLang="en-US" sz="6600" dirty="0" smtClean="0">
                <a:solidFill>
                  <a:schemeClr val="accent4">
                    <a:lumMod val="75000"/>
                  </a:schemeClr>
                </a:solidFill>
                <a:latin typeface="Garamond" panose="02020404030301010803" pitchFamily="18" charset="0"/>
              </a:rPr>
              <a:t> May </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4855135" y="3057375"/>
            <a:ext cx="6770808" cy="3816429"/>
          </a:xfrm>
          <a:prstGeom prst="rect">
            <a:avLst/>
          </a:prstGeom>
          <a:noFill/>
        </p:spPr>
        <p:txBody>
          <a:bodyPr wrap="square" rtlCol="0">
            <a:spAutoFit/>
          </a:bodyPr>
          <a:lstStyle/>
          <a:p>
            <a:pPr algn="just"/>
            <a:r>
              <a:rPr lang="en-GB" sz="2200" dirty="0" smtClean="0">
                <a:latin typeface="Garamond" panose="02020404030301010803" pitchFamily="18" charset="0"/>
              </a:rPr>
              <a:t>Margaret Plantagenet, Countess of Salisbury, was the </a:t>
            </a:r>
            <a:r>
              <a:rPr lang="en-GB" sz="2200" dirty="0">
                <a:latin typeface="Garamond" panose="02020404030301010803" pitchFamily="18" charset="0"/>
              </a:rPr>
              <a:t>niece of </a:t>
            </a:r>
            <a:r>
              <a:rPr lang="en-GB" sz="2200" dirty="0" smtClean="0">
                <a:latin typeface="Garamond" panose="02020404030301010803" pitchFamily="18" charset="0"/>
              </a:rPr>
              <a:t>kings Edward </a:t>
            </a:r>
            <a:r>
              <a:rPr lang="en-GB" sz="2200" dirty="0">
                <a:latin typeface="Garamond" panose="02020404030301010803" pitchFamily="18" charset="0"/>
              </a:rPr>
              <a:t>IV and Rich­ard III. </a:t>
            </a:r>
            <a:r>
              <a:rPr lang="en-GB" sz="2200" dirty="0" smtClean="0">
                <a:latin typeface="Garamond" panose="02020404030301010803" pitchFamily="18" charset="0"/>
              </a:rPr>
              <a:t>Widow of Sir Reginald Pole, she </a:t>
            </a:r>
            <a:r>
              <a:rPr lang="en-GB" sz="2200" dirty="0">
                <a:latin typeface="Garamond" panose="02020404030301010803" pitchFamily="18" charset="0"/>
              </a:rPr>
              <a:t>was </a:t>
            </a:r>
            <a:r>
              <a:rPr lang="en-GB" sz="2200" dirty="0" smtClean="0">
                <a:latin typeface="Garamond" panose="02020404030301010803" pitchFamily="18" charset="0"/>
              </a:rPr>
              <a:t>appointed </a:t>
            </a:r>
            <a:r>
              <a:rPr lang="en-GB" sz="2200" dirty="0">
                <a:latin typeface="Garamond" panose="02020404030301010803" pitchFamily="18" charset="0"/>
              </a:rPr>
              <a:t>governess to Princess Mary, daughter of </a:t>
            </a:r>
            <a:r>
              <a:rPr lang="en-GB" sz="2200" dirty="0" smtClean="0">
                <a:latin typeface="Garamond" panose="02020404030301010803" pitchFamily="18" charset="0"/>
              </a:rPr>
              <a:t>Henry VIII. When she </a:t>
            </a:r>
            <a:r>
              <a:rPr lang="en-GB" sz="2200" dirty="0">
                <a:latin typeface="Garamond" panose="02020404030301010803" pitchFamily="18" charset="0"/>
              </a:rPr>
              <a:t>opposed Henry's </a:t>
            </a:r>
            <a:r>
              <a:rPr lang="en-GB" sz="2200" dirty="0" smtClean="0">
                <a:latin typeface="Garamond" panose="02020404030301010803" pitchFamily="18" charset="0"/>
              </a:rPr>
              <a:t>marriage </a:t>
            </a:r>
            <a:r>
              <a:rPr lang="en-GB" sz="2200" dirty="0">
                <a:latin typeface="Garamond" panose="02020404030301010803" pitchFamily="18" charset="0"/>
              </a:rPr>
              <a:t>to Anne Boleyn, </a:t>
            </a:r>
            <a:r>
              <a:rPr lang="en-GB" sz="2200" dirty="0" smtClean="0">
                <a:latin typeface="Garamond" panose="02020404030301010803" pitchFamily="18" charset="0"/>
              </a:rPr>
              <a:t>the </a:t>
            </a:r>
            <a:r>
              <a:rPr lang="en-GB" sz="2200" dirty="0">
                <a:latin typeface="Garamond" panose="02020404030301010803" pitchFamily="18" charset="0"/>
              </a:rPr>
              <a:t>king exiled her from court, although he called her </a:t>
            </a:r>
            <a:r>
              <a:rPr lang="en-GB" sz="2200" dirty="0" smtClean="0">
                <a:latin typeface="Garamond" panose="02020404030301010803" pitchFamily="18" charset="0"/>
              </a:rPr>
              <a:t>“the holiest woman</a:t>
            </a:r>
            <a:r>
              <a:rPr lang="en-GB" sz="2200" dirty="0">
                <a:latin typeface="Garamond" panose="02020404030301010803" pitchFamily="18" charset="0"/>
              </a:rPr>
              <a:t> in England</a:t>
            </a:r>
            <a:r>
              <a:rPr lang="en-GB" sz="2200" dirty="0" smtClean="0">
                <a:latin typeface="Garamond" panose="02020404030301010803" pitchFamily="18" charset="0"/>
              </a:rPr>
              <a:t>.” </a:t>
            </a:r>
            <a:r>
              <a:rPr lang="en-GB" sz="2200" dirty="0">
                <a:latin typeface="Garamond" panose="02020404030301010803" pitchFamily="18" charset="0"/>
              </a:rPr>
              <a:t>When her son</a:t>
            </a:r>
            <a:r>
              <a:rPr lang="en-GB" sz="2200" dirty="0" smtClean="0">
                <a:latin typeface="Garamond" panose="02020404030301010803" pitchFamily="18" charset="0"/>
              </a:rPr>
              <a:t>, Cardinal Pole</a:t>
            </a:r>
            <a:r>
              <a:rPr lang="en-GB" sz="2200" dirty="0">
                <a:latin typeface="Garamond" panose="02020404030301010803" pitchFamily="18" charset="0"/>
              </a:rPr>
              <a:t>, denied Henry's Act of Supremacy, the king imprisoned Margaret in the Tower of London for two years and then beheaded her on May </a:t>
            </a:r>
            <a:r>
              <a:rPr lang="en-GB" sz="2200" dirty="0" smtClean="0">
                <a:latin typeface="Garamond" panose="02020404030301010803" pitchFamily="18" charset="0"/>
              </a:rPr>
              <a:t>28</a:t>
            </a:r>
            <a:r>
              <a:rPr lang="en-GB" sz="2200" baseline="30000" dirty="0" smtClean="0">
                <a:latin typeface="Garamond" panose="02020404030301010803" pitchFamily="18" charset="0"/>
              </a:rPr>
              <a:t>th</a:t>
            </a:r>
            <a:r>
              <a:rPr lang="en-GB" sz="2200" baseline="30000" dirty="0" smtClean="0">
                <a:solidFill>
                  <a:schemeClr val="bg1"/>
                </a:solidFill>
                <a:latin typeface="Garamond" panose="02020404030301010803" pitchFamily="18" charset="0"/>
              </a:rPr>
              <a:t>xxx </a:t>
            </a:r>
            <a:r>
              <a:rPr lang="en-GB" sz="2200" baseline="30000" dirty="0" smtClean="0">
                <a:latin typeface="Garamond" panose="02020404030301010803" pitchFamily="18" charset="0"/>
              </a:rPr>
              <a:t>   </a:t>
            </a:r>
            <a:r>
              <a:rPr lang="en-GB" sz="2200" dirty="0" smtClean="0">
                <a:latin typeface="Garamond" panose="02020404030301010803" pitchFamily="18" charset="0"/>
              </a:rPr>
              <a:t>1541 without a legal trial. She </a:t>
            </a:r>
            <a:r>
              <a:rPr lang="en-GB" sz="2200" dirty="0">
                <a:latin typeface="Garamond" panose="02020404030301010803" pitchFamily="18" charset="0"/>
              </a:rPr>
              <a:t>was seventy when </a:t>
            </a:r>
            <a:r>
              <a:rPr lang="en-GB" sz="2200" dirty="0" smtClean="0">
                <a:latin typeface="Garamond" panose="02020404030301010803" pitchFamily="18" charset="0"/>
              </a:rPr>
              <a:t>she</a:t>
            </a:r>
            <a:r>
              <a:rPr lang="en-GB" sz="2200" dirty="0" smtClean="0">
                <a:solidFill>
                  <a:schemeClr val="bg1"/>
                </a:solidFill>
                <a:latin typeface="Garamond" panose="02020404030301010803" pitchFamily="18" charset="0"/>
              </a:rPr>
              <a:t>-</a:t>
            </a:r>
            <a:r>
              <a:rPr lang="en-GB" sz="2200" dirty="0" smtClean="0">
                <a:latin typeface="Garamond" panose="02020404030301010803" pitchFamily="18" charset="0"/>
              </a:rPr>
              <a:t>was </a:t>
            </a:r>
            <a:r>
              <a:rPr lang="en-GB" sz="2200" dirty="0" smtClean="0">
                <a:solidFill>
                  <a:schemeClr val="bg1"/>
                </a:solidFill>
                <a:latin typeface="Garamond" panose="02020404030301010803" pitchFamily="18" charset="0"/>
              </a:rPr>
              <a:t>---</a:t>
            </a:r>
            <a:r>
              <a:rPr lang="en-GB" sz="2200" dirty="0" smtClean="0">
                <a:latin typeface="Garamond" panose="02020404030301010803" pitchFamily="18" charset="0"/>
              </a:rPr>
              <a:t> </a:t>
            </a:r>
            <a:r>
              <a:rPr lang="en-GB" sz="2200" dirty="0">
                <a:latin typeface="Garamond" panose="02020404030301010803" pitchFamily="18" charset="0"/>
              </a:rPr>
              <a:t>martyred. </a:t>
            </a:r>
          </a:p>
        </p:txBody>
      </p:sp>
      <p:pic>
        <p:nvPicPr>
          <p:cNvPr id="3074" name="Picture 2" descr="Image of Bl. Margaret P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75" y="281396"/>
            <a:ext cx="4437648" cy="633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52697" y="5126960"/>
            <a:ext cx="11254535" cy="1446550"/>
          </a:xfrm>
          <a:prstGeom prst="rect">
            <a:avLst/>
          </a:prstGeom>
          <a:noFill/>
        </p:spPr>
        <p:txBody>
          <a:bodyPr wrap="square" rtlCol="0">
            <a:spAutoFit/>
          </a:bodyPr>
          <a:lstStyle/>
          <a:p>
            <a:pPr algn="just"/>
            <a:r>
              <a:rPr lang="en-GB" sz="2200" dirty="0" smtClean="0">
                <a:latin typeface="Garamond" panose="02020404030301010803" pitchFamily="18" charset="0"/>
              </a:rPr>
              <a:t>One of the places we will be able to visit again soon is the Tower of London, steeped in history and heritage.  But it has also been a place of suffering and persecution.  In the chapel of St Peter ad Vincula (St Peter in Chains), there is a memorial to, among others, Catholic martyrs who suffered </a:t>
            </a:r>
            <a:r>
              <a:rPr lang="en-GB" sz="2200" dirty="0" smtClean="0">
                <a:solidFill>
                  <a:schemeClr val="bg1"/>
                </a:solidFill>
                <a:latin typeface="Garamond" panose="02020404030301010803" pitchFamily="18" charset="0"/>
              </a:rPr>
              <a:t>  ----</a:t>
            </a:r>
            <a:r>
              <a:rPr lang="en-GB" sz="2200" dirty="0" smtClean="0">
                <a:latin typeface="Garamond" panose="02020404030301010803" pitchFamily="18" charset="0"/>
              </a:rPr>
              <a:t>there :</a:t>
            </a:r>
            <a:r>
              <a:rPr lang="en-GB" sz="2200" dirty="0" smtClean="0">
                <a:solidFill>
                  <a:schemeClr val="bg1"/>
                </a:solidFill>
                <a:latin typeface="Garamond" panose="02020404030301010803" pitchFamily="18" charset="0"/>
              </a:rPr>
              <a:t>:</a:t>
            </a:r>
            <a:r>
              <a:rPr lang="en-GB" sz="2200" dirty="0" smtClean="0">
                <a:latin typeface="Garamond" panose="02020404030301010803" pitchFamily="18" charset="0"/>
              </a:rPr>
              <a:t>St Thomas More, St John Fisher, St Philip Howard and Blessed Margaret Pole.  </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sp>
        <p:nvSpPr>
          <p:cNvPr id="9" name="Rectangle 3"/>
          <p:cNvSpPr txBox="1">
            <a:spLocks noChangeArrowheads="1"/>
          </p:cNvSpPr>
          <p:nvPr/>
        </p:nvSpPr>
        <p:spPr>
          <a:xfrm>
            <a:off x="615655" y="3716338"/>
            <a:ext cx="10991577" cy="2738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altLang="en-US" dirty="0">
              <a:latin typeface="Garamond" panose="02020404030301010803" pitchFamily="18" charset="0"/>
            </a:endParaRPr>
          </a:p>
        </p:txBody>
      </p:sp>
      <p:sp>
        <p:nvSpPr>
          <p:cNvPr id="13" name="Title 1"/>
          <p:cNvSpPr txBox="1">
            <a:spLocks/>
          </p:cNvSpPr>
          <p:nvPr/>
        </p:nvSpPr>
        <p:spPr>
          <a:xfrm>
            <a:off x="95997" y="363879"/>
            <a:ext cx="12030891" cy="127857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7200" dirty="0" smtClean="0">
                <a:solidFill>
                  <a:schemeClr val="accent4">
                    <a:lumMod val="75000"/>
                  </a:schemeClr>
                </a:solidFill>
                <a:latin typeface="Garamond" panose="02020404030301010803" pitchFamily="18" charset="0"/>
              </a:rPr>
              <a:t>Looking forward : Catholic heritage</a:t>
            </a:r>
            <a:endParaRPr lang="en-GB" sz="7200" dirty="0">
              <a:solidFill>
                <a:schemeClr val="accent4">
                  <a:lumMod val="75000"/>
                </a:schemeClr>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6" y="5957548"/>
            <a:ext cx="771525" cy="914400"/>
          </a:xfrm>
          <a:prstGeom prst="rect">
            <a:avLst/>
          </a:prstGeom>
        </p:spPr>
      </p:pic>
      <p:pic>
        <p:nvPicPr>
          <p:cNvPr id="4098" name="Picture 2" descr=" Chapel of St. Peter ad Vincula"/>
          <p:cNvPicPr>
            <a:picLocks noChangeAspect="1" noChangeArrowheads="1"/>
          </p:cNvPicPr>
          <p:nvPr/>
        </p:nvPicPr>
        <p:blipFill rotWithShape="1">
          <a:blip r:embed="rId3">
            <a:extLst>
              <a:ext uri="{28A0092B-C50C-407E-A947-70E740481C1C}">
                <a14:useLocalDpi xmlns:a14="http://schemas.microsoft.com/office/drawing/2010/main" val="0"/>
              </a:ext>
            </a:extLst>
          </a:blip>
          <a:srcRect t="12298" r="1023"/>
          <a:stretch/>
        </p:blipFill>
        <p:spPr bwMode="auto">
          <a:xfrm>
            <a:off x="475502" y="1894114"/>
            <a:ext cx="5298281" cy="32328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iberties of the Tower of London - Wikipedi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865" r="636"/>
          <a:stretch/>
        </p:blipFill>
        <p:spPr bwMode="auto">
          <a:xfrm>
            <a:off x="5969475" y="1903806"/>
            <a:ext cx="5519262" cy="32134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80069" y="1843153"/>
            <a:ext cx="4776395" cy="523220"/>
          </a:xfrm>
          <a:prstGeom prst="rect">
            <a:avLst/>
          </a:prstGeom>
          <a:solidFill>
            <a:srgbClr val="FFC000"/>
          </a:solidFill>
          <a:ln w="38100">
            <a:solidFill>
              <a:schemeClr val="tx1"/>
            </a:solidFill>
          </a:ln>
        </p:spPr>
        <p:txBody>
          <a:bodyPr wrap="square" rtlCol="0">
            <a:spAutoFit/>
          </a:bodyPr>
          <a:lstStyle/>
          <a:p>
            <a:pPr algn="ctr"/>
            <a:r>
              <a:rPr lang="en-GB" sz="2800" b="1" dirty="0" smtClean="0">
                <a:latin typeface="Castellar" panose="020A0402060406010301" pitchFamily="18" charset="0"/>
              </a:rPr>
              <a:t>• TOWER OF LONDON </a:t>
            </a:r>
            <a:r>
              <a:rPr lang="en-GB" sz="2800" b="1" dirty="0">
                <a:latin typeface="Castellar" panose="020A0402060406010301" pitchFamily="18" charset="0"/>
              </a:rPr>
              <a:t>•</a:t>
            </a:r>
          </a:p>
        </p:txBody>
      </p:sp>
    </p:spTree>
    <p:extLst>
      <p:ext uri="{BB962C8B-B14F-4D97-AF65-F5344CB8AC3E}">
        <p14:creationId xmlns:p14="http://schemas.microsoft.com/office/powerpoint/2010/main" val="171961001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2826</TotalTime>
  <Words>650</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Castellar</vt:lpstr>
      <vt:lpstr>Garamond</vt:lpstr>
      <vt:lpstr>Open Sans</vt:lpstr>
      <vt:lpstr>Times New Roman</vt:lpstr>
      <vt:lpstr>Office Theme</vt:lpstr>
      <vt:lpstr>PowerPoint Presentation</vt:lpstr>
      <vt:lpstr>PowerPoint Presentation</vt:lpstr>
      <vt:lpstr>The Synoptic Problem</vt:lpstr>
      <vt:lpstr>PSALM 95</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173</cp:revision>
  <dcterms:created xsi:type="dcterms:W3CDTF">2019-09-06T14:56:38Z</dcterms:created>
  <dcterms:modified xsi:type="dcterms:W3CDTF">2021-05-18T08:19:36Z</dcterms:modified>
</cp:coreProperties>
</file>