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8" r:id="rId4"/>
    <p:sldId id="297" r:id="rId5"/>
    <p:sldId id="304" r:id="rId6"/>
    <p:sldId id="313" r:id="rId7"/>
    <p:sldId id="273" r:id="rId8"/>
    <p:sldId id="31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79" autoAdjust="0"/>
    <p:restoredTop sz="93615" autoAdjust="0"/>
  </p:normalViewPr>
  <p:slideViewPr>
    <p:cSldViewPr snapToGrid="0">
      <p:cViewPr varScale="1">
        <p:scale>
          <a:sx n="61" d="100"/>
          <a:sy n="61" d="100"/>
        </p:scale>
        <p:origin x="60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24/05/2021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24/05/2021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24/05/2021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24/05/2021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24/05/2021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24/05/2021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24/05/2021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742656"/>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7</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June 2021</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6" y="4988719"/>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smtClean="0">
                <a:latin typeface="Garamond" panose="02020404030301010803" pitchFamily="18" charset="0"/>
              </a:rPr>
              <a:t>~ “We are a Community Looking Forward ” ~</a:t>
            </a:r>
            <a:endParaRPr lang="en-GB" sz="36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Looking Forward</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8" y="2151233"/>
            <a:ext cx="2360295" cy="2402205"/>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4"/>
          <a:stretch>
            <a:fillRect/>
          </a:stretch>
        </p:blipFill>
        <p:spPr>
          <a:xfrm>
            <a:off x="4096204" y="1988109"/>
            <a:ext cx="4734451" cy="2864343"/>
          </a:xfrm>
          <a:prstGeom prst="rect">
            <a:avLst/>
          </a:prstGeom>
        </p:spPr>
      </p:pic>
    </p:spTree>
    <p:extLst>
      <p:ext uri="{BB962C8B-B14F-4D97-AF65-F5344CB8AC3E}">
        <p14:creationId xmlns:p14="http://schemas.microsoft.com/office/powerpoint/2010/main" val="1709006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2336" y="2135937"/>
            <a:ext cx="10461171" cy="43189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000" b="1" dirty="0" smtClean="0">
              <a:latin typeface="Garamond" panose="02020404030301010803" pitchFamily="18" charset="0"/>
            </a:endParaRPr>
          </a:p>
          <a:p>
            <a:pPr algn="ctr"/>
            <a:r>
              <a:rPr lang="en-GB" sz="2800" b="1" dirty="0" smtClean="0">
                <a:latin typeface="Garamond" panose="02020404030301010803" pitchFamily="18" charset="0"/>
              </a:rPr>
              <a:t>The Body of Christ</a:t>
            </a:r>
          </a:p>
          <a:p>
            <a:pPr algn="ctr"/>
            <a:r>
              <a:rPr lang="en-GB" sz="2800" dirty="0" smtClean="0">
                <a:latin typeface="Garamond" panose="02020404030301010803" pitchFamily="18" charset="0"/>
              </a:rPr>
              <a:t>St Paul in his writings shows that the Church is the ‘</a:t>
            </a:r>
            <a:r>
              <a:rPr lang="en-GB" sz="2800" b="1" dirty="0" smtClean="0">
                <a:latin typeface="Garamond" panose="02020404030301010803" pitchFamily="18" charset="0"/>
              </a:rPr>
              <a:t>Body of Christ</a:t>
            </a:r>
            <a:r>
              <a:rPr lang="en-GB" sz="2800" dirty="0" smtClean="0">
                <a:latin typeface="Garamond" panose="02020404030301010803" pitchFamily="18" charset="0"/>
              </a:rPr>
              <a:t>’</a:t>
            </a:r>
          </a:p>
          <a:p>
            <a:pPr algn="ctr"/>
            <a:r>
              <a:rPr lang="en-GB" sz="2800" dirty="0" smtClean="0">
                <a:latin typeface="Garamond" panose="02020404030301010803" pitchFamily="18" charset="0"/>
              </a:rPr>
              <a:t>We are all part of that one Body with Christ as the head and as such we all contribute to the work of the Church.</a:t>
            </a:r>
          </a:p>
          <a:p>
            <a:pPr algn="ctr"/>
            <a:r>
              <a:rPr lang="en-GB" sz="2800" dirty="0" smtClean="0">
                <a:latin typeface="Garamond" panose="02020404030301010803" pitchFamily="18" charset="0"/>
              </a:rPr>
              <a:t>We should all be celebrated for our talents </a:t>
            </a:r>
          </a:p>
          <a:p>
            <a:pPr algn="ctr"/>
            <a:r>
              <a:rPr lang="en-GB" sz="2800" dirty="0" smtClean="0">
                <a:latin typeface="Garamond" panose="02020404030301010803" pitchFamily="18" charset="0"/>
              </a:rPr>
              <a:t>and respected for what we have to offer.</a:t>
            </a:r>
          </a:p>
          <a:p>
            <a:pPr algn="ctr"/>
            <a:r>
              <a:rPr lang="en-GB" sz="2800" dirty="0" smtClean="0">
                <a:latin typeface="Garamond" panose="02020404030301010803" pitchFamily="18" charset="0"/>
              </a:rPr>
              <a:t>“For </a:t>
            </a:r>
            <a:r>
              <a:rPr lang="en-GB" sz="2800" dirty="0">
                <a:latin typeface="Garamond" panose="02020404030301010803" pitchFamily="18" charset="0"/>
              </a:rPr>
              <a:t>as with the human body which is a unity although it has many parts </a:t>
            </a:r>
            <a:r>
              <a:rPr lang="en-GB" sz="2800" dirty="0">
                <a:solidFill>
                  <a:schemeClr val="bg1"/>
                </a:solidFill>
                <a:latin typeface="Garamond" panose="02020404030301010803" pitchFamily="18" charset="0"/>
              </a:rPr>
              <a:t>-</a:t>
            </a:r>
            <a:r>
              <a:rPr lang="en-GB" sz="2800" dirty="0">
                <a:latin typeface="Garamond" panose="02020404030301010803" pitchFamily="18" charset="0"/>
              </a:rPr>
              <a:t>- all the parts of the body, though many, still making up one single body </a:t>
            </a:r>
            <a:r>
              <a:rPr lang="en-GB" sz="2800" dirty="0" smtClean="0">
                <a:latin typeface="Garamond" panose="02020404030301010803" pitchFamily="18" charset="0"/>
              </a:rPr>
              <a:t>- </a:t>
            </a:r>
            <a:r>
              <a:rPr lang="en-GB" sz="2800" dirty="0">
                <a:latin typeface="Garamond" panose="02020404030301010803" pitchFamily="18" charset="0"/>
              </a:rPr>
              <a:t>so it is with Christ</a:t>
            </a:r>
            <a:r>
              <a:rPr lang="en-GB" sz="2800" dirty="0" smtClean="0">
                <a:latin typeface="Garamond" panose="02020404030301010803" pitchFamily="18" charset="0"/>
              </a:rPr>
              <a:t>.” </a:t>
            </a:r>
            <a:r>
              <a:rPr lang="en-GB" sz="2000" dirty="0" smtClean="0">
                <a:latin typeface="Garamond" panose="02020404030301010803" pitchFamily="18" charset="0"/>
              </a:rPr>
              <a:t>1 </a:t>
            </a:r>
            <a:r>
              <a:rPr lang="en-GB" sz="2000" dirty="0" err="1" smtClean="0">
                <a:latin typeface="Garamond" panose="02020404030301010803" pitchFamily="18" charset="0"/>
              </a:rPr>
              <a:t>Cor</a:t>
            </a:r>
            <a:r>
              <a:rPr lang="en-GB" sz="2000" dirty="0" smtClean="0">
                <a:latin typeface="Garamond" panose="02020404030301010803" pitchFamily="18" charset="0"/>
              </a:rPr>
              <a:t> 12:12</a:t>
            </a:r>
          </a:p>
          <a:p>
            <a:pPr algn="ctr"/>
            <a:endParaRPr lang="en-GB" sz="1400" dirty="0" smtClean="0">
              <a:latin typeface="Garamond" panose="02020404030301010803" pitchFamily="18" charset="0"/>
            </a:endParaRPr>
          </a:p>
        </p:txBody>
      </p:sp>
      <p:sp>
        <p:nvSpPr>
          <p:cNvPr id="4" name="TextBox 3"/>
          <p:cNvSpPr txBox="1"/>
          <p:nvPr/>
        </p:nvSpPr>
        <p:spPr>
          <a:xfrm>
            <a:off x="9944100" y="6260689"/>
            <a:ext cx="1120140" cy="369332"/>
          </a:xfrm>
          <a:prstGeom prst="rect">
            <a:avLst/>
          </a:prstGeom>
          <a:solidFill>
            <a:schemeClr val="bg1"/>
          </a:solidFill>
        </p:spPr>
        <p:txBody>
          <a:bodyPr wrap="square" rtlCol="0">
            <a:spAutoFit/>
          </a:bodyPr>
          <a:lstStyle/>
          <a:p>
            <a:endParaRPr lang="en-GB"/>
          </a:p>
        </p:txBody>
      </p:sp>
      <p:sp>
        <p:nvSpPr>
          <p:cNvPr id="6" name="TextBox 5"/>
          <p:cNvSpPr txBox="1"/>
          <p:nvPr/>
        </p:nvSpPr>
        <p:spPr>
          <a:xfrm>
            <a:off x="9944100" y="6235388"/>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1" name="Text Box 2"/>
          <p:cNvSpPr txBox="1">
            <a:spLocks noChangeArrowheads="1"/>
          </p:cNvSpPr>
          <p:nvPr/>
        </p:nvSpPr>
        <p:spPr bwMode="auto">
          <a:xfrm>
            <a:off x="832336" y="140886"/>
            <a:ext cx="10461171" cy="186646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 </a:t>
            </a:r>
            <a:r>
              <a:rPr lang="en-GB" sz="5400" dirty="0">
                <a:latin typeface="Garamond" panose="02020404030301010803" pitchFamily="18" charset="0"/>
                <a:ea typeface="Calibri" panose="020F0502020204030204" pitchFamily="34" charset="0"/>
                <a:cs typeface="Times New Roman" panose="02020603050405020304" pitchFamily="18" charset="0"/>
              </a:rPr>
              <a:t>L</a:t>
            </a: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ooking forward </a:t>
            </a:r>
            <a:r>
              <a:rPr lang="en-GB" sz="5400" dirty="0" smtClean="0">
                <a:latin typeface="Garamond" panose="02020404030301010803" pitchFamily="18" charset="0"/>
                <a:ea typeface="Calibri" panose="020F0502020204030204" pitchFamily="34" charset="0"/>
                <a:cs typeface="Times New Roman" panose="02020603050405020304" pitchFamily="18" charset="0"/>
              </a:rPr>
              <a:t>~</a:t>
            </a:r>
            <a:endParaRPr lang="en-GB" sz="5400" dirty="0" smtClean="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5400" dirty="0">
                <a:latin typeface="Garamond" panose="02020404030301010803" pitchFamily="18" charset="0"/>
                <a:ea typeface="Calibri" panose="020F0502020204030204" pitchFamily="34" charset="0"/>
                <a:cs typeface="Times New Roman" panose="02020603050405020304" pitchFamily="18" charset="0"/>
              </a:rPr>
              <a:t>~ I</a:t>
            </a: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n </a:t>
            </a:r>
            <a:r>
              <a:rPr lang="en-GB" sz="5400" dirty="0">
                <a:latin typeface="Garamond" panose="02020404030301010803" pitchFamily="18" charset="0"/>
                <a:ea typeface="Calibri" panose="020F0502020204030204" pitchFamily="34" charset="0"/>
                <a:cs typeface="Times New Roman" panose="02020603050405020304" pitchFamily="18" charset="0"/>
              </a:rPr>
              <a:t>t</a:t>
            </a: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he Year of St Joseph ~</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940300" y="1859184"/>
            <a:ext cx="6799262" cy="3824468"/>
          </a:xfrm>
        </p:spPr>
        <p:txBody>
          <a:bodyPr>
            <a:normAutofit/>
          </a:bodyPr>
          <a:lstStyle/>
          <a:p>
            <a:pPr marL="0" indent="0" eaLnBrk="1" hangingPunct="1">
              <a:buNone/>
            </a:pPr>
            <a:endParaRPr lang="en-GB" altLang="en-US" dirty="0" smtClean="0">
              <a:latin typeface="Garamond" panose="02020404030301010803" pitchFamily="18" charset="0"/>
            </a:endParaRPr>
          </a:p>
          <a:p>
            <a:pPr marL="0" indent="0" eaLnBrk="1" hangingPunct="1">
              <a:buNone/>
            </a:pPr>
            <a:endParaRPr lang="en-GB" altLang="en-US" dirty="0" smtClean="0">
              <a:latin typeface="Garamond" panose="02020404030301010803" pitchFamily="18" charset="0"/>
            </a:endParaRPr>
          </a:p>
        </p:txBody>
      </p:sp>
      <p:sp>
        <p:nvSpPr>
          <p:cNvPr id="5" name="Title 1"/>
          <p:cNvSpPr txBox="1">
            <a:spLocks/>
          </p:cNvSpPr>
          <p:nvPr/>
        </p:nvSpPr>
        <p:spPr>
          <a:xfrm>
            <a:off x="666207" y="254646"/>
            <a:ext cx="1082253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smtClean="0">
                <a:solidFill>
                  <a:schemeClr val="accent4">
                    <a:lumMod val="75000"/>
                  </a:schemeClr>
                </a:solidFill>
                <a:latin typeface="Garamond" panose="02020404030301010803" pitchFamily="18" charset="0"/>
              </a:rPr>
              <a:t>Preparing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530991" y="1957416"/>
            <a:ext cx="7822808" cy="3908762"/>
          </a:xfrm>
          <a:prstGeom prst="rect">
            <a:avLst/>
          </a:prstGeom>
          <a:noFill/>
        </p:spPr>
        <p:txBody>
          <a:bodyPr wrap="square" rtlCol="0">
            <a:spAutoFit/>
          </a:bodyPr>
          <a:lstStyle/>
          <a:p>
            <a:pPr algn="ctr"/>
            <a:r>
              <a:rPr lang="en-GB" sz="4400" dirty="0">
                <a:latin typeface="Garamond" panose="02020404030301010803" pitchFamily="18" charset="0"/>
              </a:rPr>
              <a:t>As a community, we have an obligation to ensure that every person lives with dignity</a:t>
            </a:r>
            <a:r>
              <a:rPr lang="en-GB" sz="4400" dirty="0" smtClean="0">
                <a:latin typeface="Garamond" panose="02020404030301010803" pitchFamily="18" charset="0"/>
              </a:rPr>
              <a:t>. </a:t>
            </a:r>
          </a:p>
          <a:p>
            <a:pPr algn="ctr"/>
            <a:endParaRPr lang="en-GB" dirty="0" smtClean="0">
              <a:latin typeface="Garamond" panose="02020404030301010803" pitchFamily="18" charset="0"/>
            </a:endParaRPr>
          </a:p>
          <a:p>
            <a:pPr algn="ctr"/>
            <a:r>
              <a:rPr lang="en-GB" sz="3600" dirty="0" smtClean="0">
                <a:latin typeface="Garamond" panose="02020404030301010803" pitchFamily="18" charset="0"/>
              </a:rPr>
              <a:t>- Pope </a:t>
            </a:r>
            <a:r>
              <a:rPr lang="en-GB" sz="3600" dirty="0">
                <a:latin typeface="Garamond" panose="02020404030301010803" pitchFamily="18" charset="0"/>
              </a:rPr>
              <a:t>Francis, </a:t>
            </a:r>
            <a:endParaRPr lang="en-GB" sz="3600" dirty="0" smtClean="0">
              <a:latin typeface="Garamond" panose="02020404030301010803" pitchFamily="18" charset="0"/>
            </a:endParaRPr>
          </a:p>
          <a:p>
            <a:pPr algn="r"/>
            <a:r>
              <a:rPr lang="en-GB" sz="3600" i="1" dirty="0" smtClean="0">
                <a:latin typeface="Garamond" panose="02020404030301010803" pitchFamily="18" charset="0"/>
              </a:rPr>
              <a:t>Fratelli Tutti</a:t>
            </a:r>
            <a:r>
              <a:rPr lang="en-GB" sz="3600" dirty="0" smtClean="0">
                <a:latin typeface="Garamond" panose="02020404030301010803" pitchFamily="18" charset="0"/>
              </a:rPr>
              <a:t>, 118</a:t>
            </a:r>
            <a:endParaRPr lang="en-GB" sz="3600" dirty="0">
              <a:latin typeface="Garamond" panose="02020404030301010803" pitchFamily="18" charset="0"/>
            </a:endParaRPr>
          </a:p>
          <a:p>
            <a:pPr algn="r"/>
            <a:endParaRPr lang="en-GB" sz="2000" dirty="0" smtClean="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smtClean="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Gospel Reading</a:t>
            </a:r>
            <a:endParaRPr lang="en-GB" sz="6000" dirty="0">
              <a:solidFill>
                <a:schemeClr val="accent4">
                  <a:lumMod val="75000"/>
                </a:schemeClr>
              </a:solidFill>
              <a:latin typeface="Garamond" panose="02020404030301010803" pitchFamily="18" charset="0"/>
            </a:endParaRPr>
          </a:p>
        </p:txBody>
      </p:sp>
      <p:sp>
        <p:nvSpPr>
          <p:cNvPr id="3" name="Rectangle 2"/>
          <p:cNvSpPr/>
          <p:nvPr/>
        </p:nvSpPr>
        <p:spPr>
          <a:xfrm>
            <a:off x="3985588" y="2507924"/>
            <a:ext cx="7624762" cy="3000821"/>
          </a:xfrm>
          <a:prstGeom prst="rect">
            <a:avLst/>
          </a:prstGeom>
        </p:spPr>
        <p:txBody>
          <a:bodyPr wrap="square">
            <a:spAutoFit/>
          </a:bodyPr>
          <a:lstStyle/>
          <a:p>
            <a:pPr algn="ctr"/>
            <a:r>
              <a:rPr lang="en-GB" sz="2600" b="1" dirty="0" smtClean="0">
                <a:latin typeface="Garamond" panose="02020404030301010803" pitchFamily="18" charset="0"/>
              </a:rPr>
              <a:t> </a:t>
            </a:r>
          </a:p>
          <a:p>
            <a:pPr algn="ctr"/>
            <a:r>
              <a:rPr lang="en-GB" sz="2600" b="1" dirty="0">
                <a:latin typeface="Garamond" panose="02020404030301010803" pitchFamily="18" charset="0"/>
              </a:rPr>
              <a:t>6</a:t>
            </a:r>
            <a:r>
              <a:rPr lang="en-GB" sz="2600" b="1" baseline="30000" dirty="0" smtClean="0">
                <a:latin typeface="Garamond" panose="02020404030301010803" pitchFamily="18" charset="0"/>
              </a:rPr>
              <a:t>th</a:t>
            </a:r>
            <a:r>
              <a:rPr lang="en-GB" sz="2600" b="1" dirty="0" smtClean="0">
                <a:latin typeface="Garamond" panose="02020404030301010803" pitchFamily="18" charset="0"/>
              </a:rPr>
              <a:t>  June 2021</a:t>
            </a:r>
            <a:r>
              <a:rPr lang="en-GB" sz="2600" dirty="0" smtClean="0">
                <a:latin typeface="Garamond" panose="02020404030301010803" pitchFamily="18" charset="0"/>
              </a:rPr>
              <a:t> :</a:t>
            </a:r>
          </a:p>
          <a:p>
            <a:pPr algn="ctr"/>
            <a:endParaRPr lang="en-GB" sz="500" dirty="0">
              <a:latin typeface="Garamond" panose="02020404030301010803" pitchFamily="18" charset="0"/>
            </a:endParaRPr>
          </a:p>
          <a:p>
            <a:pPr algn="ctr"/>
            <a:r>
              <a:rPr lang="en-GB" sz="2800" dirty="0" smtClean="0">
                <a:latin typeface="Garamond" panose="02020404030301010803" pitchFamily="18" charset="0"/>
              </a:rPr>
              <a:t>In the Gospel of Mark, </a:t>
            </a:r>
          </a:p>
          <a:p>
            <a:pPr algn="ctr"/>
            <a:r>
              <a:rPr lang="en-GB" sz="2800" dirty="0" smtClean="0">
                <a:latin typeface="Garamond" panose="02020404030301010803" pitchFamily="18" charset="0"/>
              </a:rPr>
              <a:t>Jesus says :</a:t>
            </a:r>
            <a:endParaRPr lang="en-GB" sz="2800" dirty="0">
              <a:latin typeface="Garamond" panose="02020404030301010803" pitchFamily="18" charset="0"/>
            </a:endParaRPr>
          </a:p>
          <a:p>
            <a:pPr algn="ctr"/>
            <a:endParaRPr lang="en-GB" sz="400" dirty="0">
              <a:latin typeface="Garamond" panose="02020404030301010803" pitchFamily="18" charset="0"/>
            </a:endParaRPr>
          </a:p>
          <a:p>
            <a:pPr algn="ctr"/>
            <a:r>
              <a:rPr lang="en-GB" sz="7200" dirty="0" smtClean="0">
                <a:latin typeface="Garamond" panose="02020404030301010803" pitchFamily="18" charset="0"/>
              </a:rPr>
              <a:t>“This is My Body.”</a:t>
            </a:r>
            <a:endParaRPr lang="en-GB" altLang="en-US" sz="72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 name="Picture 1"/>
          <p:cNvPicPr>
            <a:picLocks noChangeAspect="1"/>
          </p:cNvPicPr>
          <p:nvPr/>
        </p:nvPicPr>
        <p:blipFill>
          <a:blip r:embed="rId3"/>
          <a:stretch>
            <a:fillRect/>
          </a:stretch>
        </p:blipFill>
        <p:spPr>
          <a:xfrm>
            <a:off x="653143" y="2185197"/>
            <a:ext cx="3177632" cy="4583903"/>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noGrp="1"/>
          </p:cNvSpPr>
          <p:nvPr>
            <p:ph type="title"/>
          </p:nvPr>
        </p:nvSpPr>
        <p:spPr>
          <a:xfrm>
            <a:off x="5179513" y="221075"/>
            <a:ext cx="6560049" cy="143862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3600" dirty="0" smtClean="0">
                <a:solidFill>
                  <a:schemeClr val="accent4">
                    <a:lumMod val="75000"/>
                  </a:schemeClr>
                </a:solidFill>
                <a:latin typeface="Garamond" panose="02020404030301010803" pitchFamily="18" charset="0"/>
              </a:rPr>
              <a:t>St Columba</a:t>
            </a:r>
            <a:br>
              <a:rPr lang="en-GB" altLang="en-US" sz="3600" dirty="0" smtClean="0">
                <a:solidFill>
                  <a:schemeClr val="accent4">
                    <a:lumMod val="75000"/>
                  </a:schemeClr>
                </a:solidFill>
                <a:latin typeface="Garamond" panose="02020404030301010803" pitchFamily="18" charset="0"/>
              </a:rPr>
            </a:br>
            <a:r>
              <a:rPr lang="en-GB" altLang="en-US" sz="3600" dirty="0" smtClean="0">
                <a:solidFill>
                  <a:schemeClr val="accent4">
                    <a:lumMod val="75000"/>
                  </a:schemeClr>
                </a:solidFill>
                <a:latin typeface="Garamond" panose="02020404030301010803" pitchFamily="18" charset="0"/>
              </a:rPr>
              <a:t>Feast Day : </a:t>
            </a:r>
            <a:r>
              <a:rPr lang="en-GB" altLang="en-US" sz="3600" dirty="0">
                <a:solidFill>
                  <a:schemeClr val="accent4">
                    <a:lumMod val="75000"/>
                  </a:schemeClr>
                </a:solidFill>
                <a:latin typeface="Garamond" panose="02020404030301010803" pitchFamily="18" charset="0"/>
              </a:rPr>
              <a:t>9</a:t>
            </a:r>
            <a:r>
              <a:rPr lang="en-GB" altLang="en-US" sz="3600" baseline="30000" dirty="0" smtClean="0">
                <a:solidFill>
                  <a:schemeClr val="accent4">
                    <a:lumMod val="75000"/>
                  </a:schemeClr>
                </a:solidFill>
                <a:latin typeface="Garamond" panose="02020404030301010803" pitchFamily="18" charset="0"/>
              </a:rPr>
              <a:t>th</a:t>
            </a:r>
            <a:r>
              <a:rPr lang="en-GB" altLang="en-US" sz="3600" dirty="0" smtClean="0">
                <a:solidFill>
                  <a:schemeClr val="accent4">
                    <a:lumMod val="75000"/>
                  </a:schemeClr>
                </a:solidFill>
                <a:latin typeface="Garamond" panose="02020404030301010803" pitchFamily="18" charset="0"/>
              </a:rPr>
              <a:t> June</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8" name="TextBox 7"/>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
        <p:nvSpPr>
          <p:cNvPr id="3" name="Rectangle 2"/>
          <p:cNvSpPr/>
          <p:nvPr/>
        </p:nvSpPr>
        <p:spPr>
          <a:xfrm>
            <a:off x="5179513" y="1864529"/>
            <a:ext cx="6560050" cy="4708981"/>
          </a:xfrm>
          <a:prstGeom prst="rect">
            <a:avLst/>
          </a:prstGeom>
        </p:spPr>
        <p:txBody>
          <a:bodyPr wrap="square">
            <a:spAutoFit/>
          </a:bodyPr>
          <a:lstStyle/>
          <a:p>
            <a:pPr algn="just"/>
            <a:r>
              <a:rPr lang="en-GB" sz="2000" dirty="0" smtClean="0">
                <a:latin typeface="Garamond" panose="02020404030301010803" pitchFamily="18" charset="0"/>
              </a:rPr>
              <a:t>Saint Columba (known in Ireland as </a:t>
            </a:r>
            <a:r>
              <a:rPr lang="en-GB" sz="2000" dirty="0" err="1" smtClean="0">
                <a:latin typeface="Garamond" panose="02020404030301010803" pitchFamily="18" charset="0"/>
              </a:rPr>
              <a:t>Colmcille</a:t>
            </a:r>
            <a:r>
              <a:rPr lang="en-GB" sz="2000" dirty="0" smtClean="0">
                <a:latin typeface="Garamond" panose="02020404030301010803" pitchFamily="18" charset="0"/>
              </a:rPr>
              <a:t>) was an</a:t>
            </a:r>
            <a:r>
              <a:rPr lang="en-GB" sz="2000" dirty="0">
                <a:latin typeface="Garamond" panose="02020404030301010803" pitchFamily="18" charset="0"/>
              </a:rPr>
              <a:t> </a:t>
            </a:r>
            <a:r>
              <a:rPr lang="en-GB" sz="2000" dirty="0" smtClean="0">
                <a:latin typeface="Garamond" panose="02020404030301010803" pitchFamily="18" charset="0"/>
              </a:rPr>
              <a:t>Irish missionary who died </a:t>
            </a:r>
            <a:r>
              <a:rPr lang="en-GB" sz="2000" dirty="0">
                <a:latin typeface="Garamond" panose="02020404030301010803" pitchFamily="18" charset="0"/>
              </a:rPr>
              <a:t>in </a:t>
            </a:r>
            <a:r>
              <a:rPr lang="en-GB" sz="2000" dirty="0" smtClean="0">
                <a:latin typeface="Garamond" panose="02020404030301010803" pitchFamily="18" charset="0"/>
              </a:rPr>
              <a:t>597 AD. He was the leader of a group of monks who founded an abbey on the island of Iona on the west of Scotland. This was a centre of learning and Columba is reputed to have written several hymns himself. He is also associated with the Books of </a:t>
            </a:r>
            <a:r>
              <a:rPr lang="en-GB" sz="2000" dirty="0" err="1" smtClean="0">
                <a:latin typeface="Garamond" panose="02020404030301010803" pitchFamily="18" charset="0"/>
              </a:rPr>
              <a:t>Kells</a:t>
            </a:r>
            <a:r>
              <a:rPr lang="en-GB" sz="2000" dirty="0" smtClean="0">
                <a:latin typeface="Garamond" panose="02020404030301010803" pitchFamily="18" charset="0"/>
              </a:rPr>
              <a:t> and </a:t>
            </a:r>
            <a:r>
              <a:rPr lang="en-GB" sz="2000" dirty="0" err="1" smtClean="0">
                <a:latin typeface="Garamond" panose="02020404030301010803" pitchFamily="18" charset="0"/>
              </a:rPr>
              <a:t>Durrow</a:t>
            </a:r>
            <a:r>
              <a:rPr lang="en-GB" sz="2000" dirty="0" smtClean="0">
                <a:latin typeface="Garamond" panose="02020404030301010803" pitchFamily="18" charset="0"/>
              </a:rPr>
              <a:t>, famous examples of medieval manuscripts. He is a patron saint of Ireland following St Patrick and St Brigid and was acknowledged as a saint not long after his death.</a:t>
            </a:r>
          </a:p>
          <a:p>
            <a:pPr algn="just"/>
            <a:r>
              <a:rPr lang="en-GB" sz="2000" dirty="0" smtClean="0">
                <a:latin typeface="Garamond" panose="02020404030301010803" pitchFamily="18" charset="0"/>
              </a:rPr>
              <a:t>The Knights of St Columba are an </a:t>
            </a:r>
            <a:r>
              <a:rPr lang="en-GB" sz="2000" dirty="0">
                <a:latin typeface="Garamond" panose="02020404030301010803" pitchFamily="18" charset="0"/>
              </a:rPr>
              <a:t>Order of Catholic men bound together in Charity, Unity and Fraternity in order to enrich their own faith and spirituality and by their own words and actions to proclaim the spiritual, moral and social message of the Catholic Church</a:t>
            </a:r>
            <a:r>
              <a:rPr lang="en-GB" sz="2000" dirty="0" smtClean="0">
                <a:latin typeface="Garamond" panose="02020404030301010803" pitchFamily="18" charset="0"/>
              </a:rPr>
              <a:t>. They were founded in 1919 </a:t>
            </a:r>
            <a:r>
              <a:rPr lang="en-GB" sz="2000" dirty="0" smtClean="0">
                <a:solidFill>
                  <a:schemeClr val="bg1"/>
                </a:solidFill>
                <a:latin typeface="Garamond" panose="02020404030301010803" pitchFamily="18" charset="0"/>
              </a:rPr>
              <a:t>and </a:t>
            </a:r>
            <a:r>
              <a:rPr lang="en-GB" sz="2000" dirty="0" err="1" smtClean="0">
                <a:solidFill>
                  <a:schemeClr val="bg1"/>
                </a:solidFill>
                <a:latin typeface="Garamond" panose="02020404030301010803" pitchFamily="18" charset="0"/>
              </a:rPr>
              <a:t>and</a:t>
            </a:r>
            <a:r>
              <a:rPr lang="en-GB" sz="2000" dirty="0" smtClean="0">
                <a:latin typeface="Garamond" panose="02020404030301010803" pitchFamily="18" charset="0"/>
              </a:rPr>
              <a:t>     </a:t>
            </a:r>
            <a:r>
              <a:rPr lang="en-GB" sz="2000" dirty="0" err="1" smtClean="0">
                <a:latin typeface="Garamond" panose="02020404030301010803" pitchFamily="18" charset="0"/>
              </a:rPr>
              <a:t>and</a:t>
            </a:r>
            <a:r>
              <a:rPr lang="en-GB" sz="2000" dirty="0" smtClean="0">
                <a:latin typeface="Garamond" panose="02020404030301010803" pitchFamily="18" charset="0"/>
              </a:rPr>
              <a:t> named after the saint.</a:t>
            </a:r>
          </a:p>
        </p:txBody>
      </p:sp>
      <p:pic>
        <p:nvPicPr>
          <p:cNvPr id="4" name="Picture 3"/>
          <p:cNvPicPr>
            <a:picLocks noChangeAspect="1"/>
          </p:cNvPicPr>
          <p:nvPr/>
        </p:nvPicPr>
        <p:blipFill>
          <a:blip r:embed="rId3"/>
          <a:stretch>
            <a:fillRect/>
          </a:stretch>
        </p:blipFill>
        <p:spPr>
          <a:xfrm>
            <a:off x="374519" y="221075"/>
            <a:ext cx="4441936" cy="6352713"/>
          </a:xfrm>
          <a:prstGeom prst="rect">
            <a:avLst/>
          </a:prstGeom>
        </p:spPr>
      </p:pic>
      <p:pic>
        <p:nvPicPr>
          <p:cNvPr id="2" name="Picture 1"/>
          <p:cNvPicPr>
            <a:picLocks noChangeAspect="1"/>
          </p:cNvPicPr>
          <p:nvPr/>
        </p:nvPicPr>
        <p:blipFill>
          <a:blip r:embed="rId4"/>
          <a:stretch>
            <a:fillRect/>
          </a:stretch>
        </p:blipFill>
        <p:spPr>
          <a:xfrm>
            <a:off x="5622457" y="547592"/>
            <a:ext cx="602979" cy="593980"/>
          </a:xfrm>
          <a:prstGeom prst="rect">
            <a:avLst/>
          </a:prstGeom>
        </p:spPr>
      </p:pic>
      <p:pic>
        <p:nvPicPr>
          <p:cNvPr id="5" name="Picture 4"/>
          <p:cNvPicPr>
            <a:picLocks noChangeAspect="1"/>
          </p:cNvPicPr>
          <p:nvPr/>
        </p:nvPicPr>
        <p:blipFill>
          <a:blip r:embed="rId4"/>
          <a:stretch>
            <a:fillRect/>
          </a:stretch>
        </p:blipFill>
        <p:spPr>
          <a:xfrm>
            <a:off x="10766121" y="540297"/>
            <a:ext cx="610383" cy="601274"/>
          </a:xfrm>
          <a:prstGeom prst="rect">
            <a:avLst/>
          </a:prstGeom>
        </p:spPr>
      </p:pic>
    </p:spTree>
    <p:extLst>
      <p:ext uri="{BB962C8B-B14F-4D97-AF65-F5344CB8AC3E}">
        <p14:creationId xmlns:p14="http://schemas.microsoft.com/office/powerpoint/2010/main" val="36419435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smtClean="0">
              <a:latin typeface="Garamond" panose="02020404030301010803" pitchFamily="18" charset="0"/>
            </a:endParaRPr>
          </a:p>
          <a:p>
            <a:pPr marL="0" indent="0">
              <a:buFont typeface="Arial" panose="020B0604020202020204" pitchFamily="34" charset="0"/>
              <a:buNone/>
            </a:pPr>
            <a:endParaRPr lang="en-GB" altLang="en-US" dirty="0" smtClean="0">
              <a:latin typeface="Garamond" panose="02020404030301010803" pitchFamily="18" charset="0"/>
            </a:endParaRPr>
          </a:p>
        </p:txBody>
      </p:sp>
      <p:sp>
        <p:nvSpPr>
          <p:cNvPr id="10" name="Title 1"/>
          <p:cNvSpPr txBox="1">
            <a:spLocks/>
          </p:cNvSpPr>
          <p:nvPr/>
        </p:nvSpPr>
        <p:spPr>
          <a:xfrm>
            <a:off x="433824" y="394023"/>
            <a:ext cx="11378219" cy="19102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6000" dirty="0" smtClean="0">
                <a:solidFill>
                  <a:schemeClr val="accent4">
                    <a:lumMod val="75000"/>
                  </a:schemeClr>
                </a:solidFill>
                <a:latin typeface="Garamond" panose="02020404030301010803" pitchFamily="18" charset="0"/>
              </a:rPr>
              <a:t>        Communities: Franciscans </a:t>
            </a:r>
          </a:p>
        </p:txBody>
      </p:sp>
      <p:sp>
        <p:nvSpPr>
          <p:cNvPr id="2" name="TextBox 1"/>
          <p:cNvSpPr txBox="1"/>
          <p:nvPr/>
        </p:nvSpPr>
        <p:spPr>
          <a:xfrm>
            <a:off x="533048" y="2398436"/>
            <a:ext cx="5906504" cy="4154984"/>
          </a:xfrm>
          <a:prstGeom prst="rect">
            <a:avLst/>
          </a:prstGeom>
          <a:noFill/>
        </p:spPr>
        <p:txBody>
          <a:bodyPr wrap="square" rtlCol="0">
            <a:spAutoFit/>
          </a:bodyPr>
          <a:lstStyle/>
          <a:p>
            <a:pPr algn="just"/>
            <a:r>
              <a:rPr lang="en-GB" sz="2400" dirty="0" smtClean="0">
                <a:latin typeface="Garamond" panose="02020404030301010803" pitchFamily="18" charset="0"/>
              </a:rPr>
              <a:t>The Franciscans have a long tradition in England, going back to 1224 when the first friars landed near Dover and a friary was established in London. </a:t>
            </a:r>
          </a:p>
          <a:p>
            <a:pPr algn="just"/>
            <a:r>
              <a:rPr lang="en-GB" sz="2400" dirty="0" smtClean="0">
                <a:latin typeface="Garamond" panose="02020404030301010803" pitchFamily="18" charset="0"/>
              </a:rPr>
              <a:t>With the growth of the Catholic Church following the Catholic Emancipation Act of 1829 the friars were established in Stratford in 1873 and Woodford in 1894. These areas still have a proud Franciscan tradition. The Diocese of Brentwood has strong Franciscan links with a number of communities active within it. </a:t>
            </a:r>
            <a:endParaRPr lang="en-GB" sz="2400" dirty="0">
              <a:latin typeface="Garamond" panose="02020404030301010803" pitchFamily="18" charset="0"/>
            </a:endParaRPr>
          </a:p>
        </p:txBody>
      </p:sp>
      <p:pic>
        <p:nvPicPr>
          <p:cNvPr id="3" name="Picture 2"/>
          <p:cNvPicPr>
            <a:picLocks noChangeAspect="1"/>
          </p:cNvPicPr>
          <p:nvPr/>
        </p:nvPicPr>
        <p:blipFill>
          <a:blip r:embed="rId2"/>
          <a:stretch>
            <a:fillRect/>
          </a:stretch>
        </p:blipFill>
        <p:spPr>
          <a:xfrm>
            <a:off x="6690377" y="4304620"/>
            <a:ext cx="2314894" cy="1733936"/>
          </a:xfrm>
          <a:prstGeom prst="rect">
            <a:avLst/>
          </a:prstGeom>
        </p:spPr>
      </p:pic>
      <p:pic>
        <p:nvPicPr>
          <p:cNvPr id="8" name="Picture 7"/>
          <p:cNvPicPr>
            <a:picLocks noChangeAspect="1"/>
          </p:cNvPicPr>
          <p:nvPr/>
        </p:nvPicPr>
        <p:blipFill>
          <a:blip r:embed="rId3"/>
          <a:stretch>
            <a:fillRect/>
          </a:stretch>
        </p:blipFill>
        <p:spPr>
          <a:xfrm>
            <a:off x="9481054" y="4346822"/>
            <a:ext cx="2258508" cy="1691734"/>
          </a:xfrm>
          <a:prstGeom prst="rect">
            <a:avLst/>
          </a:prstGeom>
        </p:spPr>
      </p:pic>
      <p:pic>
        <p:nvPicPr>
          <p:cNvPr id="11" name="Picture 10"/>
          <p:cNvPicPr>
            <a:picLocks noChangeAspect="1"/>
          </p:cNvPicPr>
          <p:nvPr/>
        </p:nvPicPr>
        <p:blipFill>
          <a:blip r:embed="rId4"/>
          <a:stretch>
            <a:fillRect/>
          </a:stretch>
        </p:blipFill>
        <p:spPr>
          <a:xfrm>
            <a:off x="9418587" y="2472099"/>
            <a:ext cx="2320975" cy="1749141"/>
          </a:xfrm>
          <a:prstGeom prst="rect">
            <a:avLst/>
          </a:prstGeom>
        </p:spPr>
      </p:pic>
      <p:pic>
        <p:nvPicPr>
          <p:cNvPr id="12" name="Picture 11"/>
          <p:cNvPicPr>
            <a:picLocks noChangeAspect="1"/>
          </p:cNvPicPr>
          <p:nvPr/>
        </p:nvPicPr>
        <p:blipFill>
          <a:blip r:embed="rId5"/>
          <a:stretch>
            <a:fillRect/>
          </a:stretch>
        </p:blipFill>
        <p:spPr>
          <a:xfrm>
            <a:off x="6690377" y="2489060"/>
            <a:ext cx="2309573" cy="1732180"/>
          </a:xfrm>
          <a:prstGeom prst="rect">
            <a:avLst/>
          </a:prstGeom>
        </p:spPr>
      </p:pic>
      <p:pic>
        <p:nvPicPr>
          <p:cNvPr id="13" name="Picture 12"/>
          <p:cNvPicPr>
            <a:picLocks noChangeAspect="1"/>
          </p:cNvPicPr>
          <p:nvPr/>
        </p:nvPicPr>
        <p:blipFill rotWithShape="1">
          <a:blip r:embed="rId6"/>
          <a:srcRect t="11438"/>
          <a:stretch/>
        </p:blipFill>
        <p:spPr>
          <a:xfrm>
            <a:off x="558060" y="488144"/>
            <a:ext cx="1057798" cy="1715602"/>
          </a:xfrm>
          <a:prstGeom prst="rect">
            <a:avLst/>
          </a:prstGeom>
        </p:spPr>
      </p:pic>
      <p:pic>
        <p:nvPicPr>
          <p:cNvPr id="14" name="Picture 13"/>
          <p:cNvPicPr>
            <a:picLocks noChangeAspect="1"/>
          </p:cNvPicPr>
          <p:nvPr/>
        </p:nvPicPr>
        <p:blipFill>
          <a:blip r:embed="rId7"/>
          <a:stretch>
            <a:fillRect/>
          </a:stretch>
        </p:blipFill>
        <p:spPr>
          <a:xfrm>
            <a:off x="10221238" y="507437"/>
            <a:ext cx="1518324" cy="1632198"/>
          </a:xfrm>
          <a:prstGeom prst="rect">
            <a:avLst/>
          </a:prstGeom>
        </p:spPr>
      </p:pic>
      <p:pic>
        <p:nvPicPr>
          <p:cNvPr id="7" name="Content Placeholder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Tree>
    <p:extLst>
      <p:ext uri="{BB962C8B-B14F-4D97-AF65-F5344CB8AC3E}">
        <p14:creationId xmlns:p14="http://schemas.microsoft.com/office/powerpoint/2010/main" val="9951464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smtClean="0">
                <a:solidFill>
                  <a:schemeClr val="accent1">
                    <a:lumMod val="50000"/>
                  </a:schemeClr>
                </a:solidFill>
              </a:rPr>
              <a:t>BDES</a:t>
            </a:r>
            <a:endParaRPr lang="en-GB" sz="2800" b="1" dirty="0">
              <a:solidFill>
                <a:schemeClr val="accent1">
                  <a:lumMod val="50000"/>
                </a:scheme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10" name="Text Box 2"/>
          <p:cNvSpPr txBox="1">
            <a:spLocks noChangeArrowheads="1"/>
          </p:cNvSpPr>
          <p:nvPr/>
        </p:nvSpPr>
        <p:spPr bwMode="auto">
          <a:xfrm>
            <a:off x="475578" y="2240748"/>
            <a:ext cx="11299080" cy="86177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spAutoFit/>
          </a:bodyPr>
          <a:lstStyle/>
          <a:p>
            <a:pPr algn="ctr"/>
            <a:r>
              <a:rPr lang="en-GB" sz="5000" dirty="0" smtClean="0">
                <a:latin typeface="Garamond" panose="02020404030301010803" pitchFamily="18" charset="0"/>
              </a:rPr>
              <a:t>Being in Communion. Being in Community.</a:t>
            </a:r>
          </a:p>
        </p:txBody>
      </p:sp>
      <p:sp>
        <p:nvSpPr>
          <p:cNvPr id="9" name="Title 1"/>
          <p:cNvSpPr txBox="1">
            <a:spLocks/>
          </p:cNvSpPr>
          <p:nvPr/>
        </p:nvSpPr>
        <p:spPr>
          <a:xfrm>
            <a:off x="475578" y="255934"/>
            <a:ext cx="11299080" cy="178922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Reflection </a:t>
            </a:r>
          </a:p>
        </p:txBody>
      </p:sp>
      <p:pic>
        <p:nvPicPr>
          <p:cNvPr id="4" name="Picture 3"/>
          <p:cNvPicPr>
            <a:picLocks noChangeAspect="1"/>
          </p:cNvPicPr>
          <p:nvPr/>
        </p:nvPicPr>
        <p:blipFill>
          <a:blip r:embed="rId3"/>
          <a:stretch>
            <a:fillRect/>
          </a:stretch>
        </p:blipFill>
        <p:spPr>
          <a:xfrm>
            <a:off x="184589" y="3545058"/>
            <a:ext cx="4857784" cy="3089973"/>
          </a:xfrm>
          <a:prstGeom prst="rect">
            <a:avLst/>
          </a:prstGeom>
        </p:spPr>
      </p:pic>
      <p:sp>
        <p:nvSpPr>
          <p:cNvPr id="2" name="TextBox 1"/>
          <p:cNvSpPr txBox="1"/>
          <p:nvPr/>
        </p:nvSpPr>
        <p:spPr>
          <a:xfrm>
            <a:off x="5492663" y="3607931"/>
            <a:ext cx="5861136" cy="2246769"/>
          </a:xfrm>
          <a:prstGeom prst="rect">
            <a:avLst/>
          </a:prstGeom>
          <a:noFill/>
        </p:spPr>
        <p:txBody>
          <a:bodyPr wrap="square" rtlCol="0">
            <a:spAutoFit/>
          </a:bodyPr>
          <a:lstStyle/>
          <a:p>
            <a:r>
              <a:rPr lang="en-GB" sz="2000" dirty="0" smtClean="0">
                <a:latin typeface="Garamond" panose="02020404030301010803" pitchFamily="18" charset="0"/>
              </a:rPr>
              <a:t>Pope Francis said</a:t>
            </a:r>
          </a:p>
          <a:p>
            <a:pPr algn="just"/>
            <a:r>
              <a:rPr lang="en-GB" sz="2000" dirty="0" smtClean="0">
                <a:latin typeface="Garamond" panose="02020404030301010803" pitchFamily="18" charset="0"/>
              </a:rPr>
              <a:t>“Whenever </a:t>
            </a:r>
            <a:r>
              <a:rPr lang="en-GB" sz="2000" dirty="0">
                <a:latin typeface="Garamond" panose="02020404030301010803" pitchFamily="18" charset="0"/>
              </a:rPr>
              <a:t>we pray, we find ourselves immersed in a great stream of past, present and future intercession for the needs of individuals and of the whole </a:t>
            </a:r>
            <a:r>
              <a:rPr lang="en-GB" sz="2000" dirty="0" smtClean="0">
                <a:latin typeface="Garamond" panose="02020404030301010803" pitchFamily="18" charset="0"/>
              </a:rPr>
              <a:t>world</a:t>
            </a:r>
            <a:r>
              <a:rPr lang="en-GB" sz="2000" dirty="0">
                <a:latin typeface="Garamond" panose="02020404030301010803" pitchFamily="18" charset="0"/>
              </a:rPr>
              <a:t> </a:t>
            </a:r>
            <a:r>
              <a:rPr lang="en-GB" sz="2000" dirty="0" smtClean="0">
                <a:latin typeface="Garamond" panose="02020404030301010803" pitchFamily="18" charset="0"/>
              </a:rPr>
              <a:t>… </a:t>
            </a:r>
          </a:p>
          <a:p>
            <a:pPr algn="just"/>
            <a:r>
              <a:rPr lang="en-GB" sz="2000" dirty="0" smtClean="0">
                <a:latin typeface="Garamond" panose="02020404030301010803" pitchFamily="18" charset="0"/>
              </a:rPr>
              <a:t>We are joined in the communion of all those who have gone before and we should work to build peace, welcoming all and moving towards a fairer world.”</a:t>
            </a:r>
            <a:endParaRPr lang="en-GB" sz="2000" dirty="0">
              <a:latin typeface="Garamond" panose="02020404030301010803" pitchFamily="18" charset="0"/>
            </a:endParaRPr>
          </a:p>
        </p:txBody>
      </p:sp>
    </p:spTree>
    <p:extLst>
      <p:ext uri="{BB962C8B-B14F-4D97-AF65-F5344CB8AC3E}">
        <p14:creationId xmlns:p14="http://schemas.microsoft.com/office/powerpoint/2010/main" val="408769531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742656"/>
            <a:ext cx="9144000" cy="1655762"/>
          </a:xfrm>
        </p:spPr>
        <p:txBody>
          <a:bodyPr>
            <a:normAutofit/>
          </a:bodyPr>
          <a:lstStyle/>
          <a:p>
            <a:r>
              <a:rPr lang="en-GB" sz="2800" dirty="0" smtClean="0">
                <a:solidFill>
                  <a:schemeClr val="accent4">
                    <a:lumMod val="75000"/>
                  </a:schemeClr>
                </a:solidFill>
                <a:latin typeface="Garamond" panose="02020404030301010803" pitchFamily="18" charset="0"/>
              </a:rPr>
              <a:t>Monday 7</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June 2021</a:t>
            </a:r>
            <a:endParaRPr lang="en-GB" sz="2800" dirty="0">
              <a:solidFill>
                <a:schemeClr val="accent4">
                  <a:lumMod val="75000"/>
                </a:schemeClr>
              </a:solidFill>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smtClean="0">
                <a:solidFill>
                  <a:schemeClr val="accent1">
                    <a:lumMod val="50000"/>
                  </a:schemeClr>
                </a:solidFill>
              </a:rPr>
              <a:t>Brentwood Diocese Education Service</a:t>
            </a:r>
            <a:endParaRPr lang="en-GB" b="1" dirty="0">
              <a:solidFill>
                <a:schemeClr val="accent1">
                  <a:lumMod val="50000"/>
                </a:schemeClr>
              </a:solidFill>
            </a:endParaRPr>
          </a:p>
        </p:txBody>
      </p:sp>
      <p:sp>
        <p:nvSpPr>
          <p:cNvPr id="9" name="Subtitle 2"/>
          <p:cNvSpPr txBox="1">
            <a:spLocks/>
          </p:cNvSpPr>
          <p:nvPr/>
        </p:nvSpPr>
        <p:spPr>
          <a:xfrm>
            <a:off x="1824446" y="4988719"/>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dirty="0" smtClean="0">
                <a:latin typeface="Garamond" panose="02020404030301010803" pitchFamily="18" charset="0"/>
              </a:rPr>
              <a:t>~ “We are a Community Looking Forward ” ~</a:t>
            </a:r>
            <a:endParaRPr lang="en-GB" sz="36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smtClean="0">
                <a:solidFill>
                  <a:schemeClr val="accent4">
                    <a:lumMod val="75000"/>
                  </a:schemeClr>
                </a:solidFill>
                <a:latin typeface="Garamond" panose="02020404030301010803" pitchFamily="18" charset="0"/>
              </a:rPr>
              <a:t>Looking Forward</a:t>
            </a:r>
            <a:endParaRPr lang="en-GB" sz="9600" dirty="0">
              <a:solidFill>
                <a:schemeClr val="accent4">
                  <a:lumMod val="75000"/>
                </a:schemeClr>
              </a:solidFill>
              <a:latin typeface="Garamond" panose="02020404030301010803" pitchFamily="18" charset="0"/>
            </a:endParaRPr>
          </a:p>
        </p:txBody>
      </p:sp>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644298" y="2151233"/>
            <a:ext cx="2360295" cy="2402205"/>
          </a:xfrm>
          <a:prstGeom prst="rect">
            <a:avLst/>
          </a:prstGeom>
          <a:noFill/>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4"/>
          <a:stretch>
            <a:fillRect/>
          </a:stretch>
        </p:blipFill>
        <p:spPr>
          <a:xfrm>
            <a:off x="4096204" y="1988109"/>
            <a:ext cx="4734451" cy="2864343"/>
          </a:xfrm>
          <a:prstGeom prst="rect">
            <a:avLst/>
          </a:prstGeom>
        </p:spPr>
      </p:pic>
    </p:spTree>
    <p:extLst>
      <p:ext uri="{BB962C8B-B14F-4D97-AF65-F5344CB8AC3E}">
        <p14:creationId xmlns:p14="http://schemas.microsoft.com/office/powerpoint/2010/main" val="41522120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2794</TotalTime>
  <Words>555</Words>
  <Application>Microsoft Office PowerPoint</Application>
  <PresentationFormat>Widescreen</PresentationFormat>
  <Paragraphs>49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PowerPoint Presentation</vt:lpstr>
      <vt:lpstr>The Synoptic Problem</vt:lpstr>
      <vt:lpstr>St Columba Feast Day : 9th June</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179</cp:revision>
  <dcterms:created xsi:type="dcterms:W3CDTF">2019-09-06T14:56:38Z</dcterms:created>
  <dcterms:modified xsi:type="dcterms:W3CDTF">2021-05-24T09:24:02Z</dcterms:modified>
</cp:coreProperties>
</file>