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7" r:id="rId4"/>
    <p:sldId id="315" r:id="rId5"/>
    <p:sldId id="319" r:id="rId6"/>
    <p:sldId id="258" r:id="rId7"/>
    <p:sldId id="272" r:id="rId8"/>
    <p:sldId id="321" r:id="rId9"/>
    <p:sldId id="32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6" d="100"/>
          <a:sy n="66" d="100"/>
        </p:scale>
        <p:origin x="54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07/06/2021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07/06/2021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jpeg"/><Relationship Id="rId2" Type="http://schemas.openxmlformats.org/officeDocument/2006/relationships/image" Target="../media/image1.jpg"/><Relationship Id="rId1" Type="http://schemas.openxmlformats.org/officeDocument/2006/relationships/slideLayout" Target="../slideLayouts/slideLayout4.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794103"/>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14</a:t>
            </a:r>
            <a:r>
              <a:rPr lang="en-GB" sz="2800" baseline="30000" dirty="0" smtClean="0">
                <a:solidFill>
                  <a:schemeClr val="accent4">
                    <a:lumMod val="75000"/>
                  </a:schemeClr>
                </a:solidFill>
                <a:latin typeface="Garamond" panose="02020404030301010803" pitchFamily="18" charset="0"/>
              </a:rPr>
              <a:t>th</a:t>
            </a:r>
            <a:r>
              <a:rPr lang="en-GB" sz="2800" dirty="0" smtClean="0">
                <a:solidFill>
                  <a:schemeClr val="accent4">
                    <a:lumMod val="75000"/>
                  </a:schemeClr>
                </a:solidFill>
                <a:latin typeface="Garamond" panose="02020404030301010803" pitchFamily="18" charset="0"/>
              </a:rPr>
              <a:t> June </a:t>
            </a:r>
            <a:r>
              <a:rPr lang="en-GB" sz="2800" dirty="0">
                <a:solidFill>
                  <a:schemeClr val="accent4">
                    <a:lumMod val="75000"/>
                  </a:schemeClr>
                </a:solidFill>
                <a:latin typeface="Garamond" panose="02020404030301010803" pitchFamily="18" charset="0"/>
              </a:rPr>
              <a:t>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6" y="507523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t>
            </a:r>
            <a:r>
              <a:rPr lang="en-GB" sz="4400" dirty="0" smtClean="0">
                <a:latin typeface="Garamond" panose="02020404030301010803" pitchFamily="18" charset="0"/>
              </a:rPr>
              <a:t>We are a Community, Looking Forward~</a:t>
            </a:r>
            <a:endParaRPr lang="en-GB" sz="4400" dirty="0">
              <a:latin typeface="Garamond" panose="02020404030301010803" pitchFamily="18" charset="0"/>
            </a:endParaRPr>
          </a:p>
        </p:txBody>
      </p:sp>
      <p:pic>
        <p:nvPicPr>
          <p:cNvPr id="3074" name="Picture 2" descr="Pray, we as a Christian community … | New Disciples"/>
          <p:cNvPicPr>
            <a:picLocks noChangeAspect="1" noChangeArrowheads="1"/>
          </p:cNvPicPr>
          <p:nvPr/>
        </p:nvPicPr>
        <p:blipFill rotWithShape="1">
          <a:blip r:embed="rId4">
            <a:extLst>
              <a:ext uri="{28A0092B-C50C-407E-A947-70E740481C1C}">
                <a14:useLocalDpi xmlns:a14="http://schemas.microsoft.com/office/drawing/2010/main" val="0"/>
              </a:ext>
            </a:extLst>
          </a:blip>
          <a:srcRect t="13728" r="-71" b="21564"/>
          <a:stretch/>
        </p:blipFill>
        <p:spPr bwMode="auto">
          <a:xfrm>
            <a:off x="2719563" y="1820092"/>
            <a:ext cx="6863384" cy="3151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444137" y="1975318"/>
            <a:ext cx="10972416" cy="479378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800" dirty="0" smtClean="0">
                <a:latin typeface="Garamond" panose="02020404030301010803" pitchFamily="18" charset="0"/>
              </a:rPr>
              <a:t>Dear </a:t>
            </a:r>
            <a:r>
              <a:rPr lang="en-GB" sz="2800" dirty="0">
                <a:latin typeface="Garamond" panose="02020404030301010803" pitchFamily="18" charset="0"/>
              </a:rPr>
              <a:t>Jesus, we know you are present in the little things of life. </a:t>
            </a:r>
            <a:r>
              <a:rPr lang="en-GB" sz="2800" dirty="0" smtClean="0">
                <a:latin typeface="Garamond" panose="02020404030301010803" pitchFamily="18" charset="0"/>
              </a:rPr>
              <a:t>                    We </a:t>
            </a:r>
            <a:r>
              <a:rPr lang="en-GB" sz="2800" dirty="0">
                <a:latin typeface="Garamond" panose="02020404030301010803" pitchFamily="18" charset="0"/>
              </a:rPr>
              <a:t>sense that the seeds of faith which you continue to plant within us </a:t>
            </a:r>
            <a:endParaRPr lang="en-GB" sz="2800" dirty="0" smtClean="0">
              <a:latin typeface="Garamond" panose="02020404030301010803" pitchFamily="18" charset="0"/>
            </a:endParaRPr>
          </a:p>
          <a:p>
            <a:pPr algn="ctr"/>
            <a:r>
              <a:rPr lang="en-GB" sz="2800" dirty="0" smtClean="0">
                <a:latin typeface="Garamond" panose="02020404030301010803" pitchFamily="18" charset="0"/>
              </a:rPr>
              <a:t>will </a:t>
            </a:r>
            <a:r>
              <a:rPr lang="en-GB" sz="2800" dirty="0">
                <a:latin typeface="Garamond" panose="02020404030301010803" pitchFamily="18" charset="0"/>
              </a:rPr>
              <a:t>grow, even without our awareness. </a:t>
            </a:r>
            <a:endParaRPr lang="en-GB" sz="2800" dirty="0" smtClean="0">
              <a:latin typeface="Garamond" panose="02020404030301010803" pitchFamily="18" charset="0"/>
            </a:endParaRPr>
          </a:p>
          <a:p>
            <a:pPr algn="ctr"/>
            <a:r>
              <a:rPr lang="en-GB" sz="2800" dirty="0" smtClean="0">
                <a:latin typeface="Garamond" panose="02020404030301010803" pitchFamily="18" charset="0"/>
              </a:rPr>
              <a:t>When </a:t>
            </a:r>
            <a:r>
              <a:rPr lang="en-GB" sz="2800" dirty="0">
                <a:latin typeface="Garamond" panose="02020404030301010803" pitchFamily="18" charset="0"/>
              </a:rPr>
              <a:t>we are discouraged, remind us again </a:t>
            </a:r>
            <a:r>
              <a:rPr lang="en-GB" sz="2800" dirty="0" smtClean="0">
                <a:latin typeface="Garamond" panose="02020404030301010803" pitchFamily="18" charset="0"/>
              </a:rPr>
              <a:t>                                                   of the mustard seed, this </a:t>
            </a:r>
            <a:r>
              <a:rPr lang="en-GB" sz="2800" dirty="0">
                <a:latin typeface="Garamond" panose="02020404030301010803" pitchFamily="18" charset="0"/>
              </a:rPr>
              <a:t>image of </a:t>
            </a:r>
            <a:r>
              <a:rPr lang="en-GB" sz="2800" dirty="0" smtClean="0">
                <a:latin typeface="Garamond" panose="02020404030301010803" pitchFamily="18" charset="0"/>
              </a:rPr>
              <a:t>growth. </a:t>
            </a:r>
          </a:p>
          <a:p>
            <a:pPr algn="ctr"/>
            <a:r>
              <a:rPr lang="en-GB" sz="2800" dirty="0" smtClean="0">
                <a:latin typeface="Garamond" panose="02020404030301010803" pitchFamily="18" charset="0"/>
              </a:rPr>
              <a:t>Let us take </a:t>
            </a:r>
            <a:r>
              <a:rPr lang="en-GB" sz="2800" dirty="0">
                <a:latin typeface="Garamond" panose="02020404030301010803" pitchFamily="18" charset="0"/>
              </a:rPr>
              <a:t>the longer view, </a:t>
            </a:r>
            <a:r>
              <a:rPr lang="en-GB" sz="2800" dirty="0" smtClean="0">
                <a:latin typeface="Garamond" panose="02020404030301010803" pitchFamily="18" charset="0"/>
              </a:rPr>
              <a:t>let us see </a:t>
            </a:r>
            <a:r>
              <a:rPr lang="en-GB" sz="2800" dirty="0">
                <a:latin typeface="Garamond" panose="02020404030301010803" pitchFamily="18" charset="0"/>
              </a:rPr>
              <a:t>the bigger picture, </a:t>
            </a:r>
            <a:r>
              <a:rPr lang="en-GB" sz="2800" dirty="0" smtClean="0">
                <a:latin typeface="Garamond" panose="02020404030301010803" pitchFamily="18" charset="0"/>
              </a:rPr>
              <a:t>                               let us be </a:t>
            </a:r>
            <a:r>
              <a:rPr lang="en-GB" sz="2800" dirty="0">
                <a:latin typeface="Garamond" panose="02020404030301010803" pitchFamily="18" charset="0"/>
              </a:rPr>
              <a:t>strengthened by the good </a:t>
            </a:r>
            <a:r>
              <a:rPr lang="en-GB" sz="2800" dirty="0" smtClean="0">
                <a:latin typeface="Garamond" panose="02020404030301010803" pitchFamily="18" charset="0"/>
              </a:rPr>
              <a:t>news. </a:t>
            </a:r>
          </a:p>
          <a:p>
            <a:pPr algn="ctr"/>
            <a:r>
              <a:rPr lang="en-GB" sz="2800" dirty="0" smtClean="0">
                <a:latin typeface="Garamond" panose="02020404030301010803" pitchFamily="18" charset="0"/>
              </a:rPr>
              <a:t>Amen</a:t>
            </a:r>
            <a:r>
              <a:rPr lang="en-GB" sz="2800" dirty="0">
                <a:latin typeface="Garamond" panose="02020404030301010803" pitchFamily="18" charset="0"/>
              </a:rPr>
              <a:t>.</a:t>
            </a:r>
            <a:r>
              <a:rPr lang="en-GB" sz="2800" dirty="0" smtClean="0">
                <a:solidFill>
                  <a:srgbClr val="FF0000"/>
                </a:solidFill>
                <a:latin typeface="Garamond" panose="02020404030301010803" pitchFamily="18" charset="0"/>
              </a:rPr>
              <a:t> </a:t>
            </a:r>
            <a:endParaRPr lang="en-GB" sz="2400" dirty="0" smtClean="0">
              <a:solidFill>
                <a:srgbClr val="FF0000"/>
              </a:solidFill>
              <a:latin typeface="Garamond" panose="02020404030301010803" pitchFamily="18" charset="0"/>
            </a:endParaRPr>
          </a:p>
          <a:p>
            <a:pPr algn="ctr"/>
            <a:r>
              <a:rPr lang="en-GB" sz="1100" dirty="0" smtClean="0">
                <a:latin typeface="Garamond" panose="02020404030301010803" pitchFamily="18" charset="0"/>
              </a:rPr>
              <a:t>_____________________________________________________________________________________________________________________________________________ </a:t>
            </a:r>
          </a:p>
          <a:p>
            <a:pPr algn="ctr"/>
            <a:r>
              <a:rPr lang="en-GB" sz="3600" dirty="0" smtClean="0">
                <a:latin typeface="Garamond" panose="02020404030301010803" pitchFamily="18" charset="0"/>
              </a:rPr>
              <a:t>Let us look forward, let us grow.</a:t>
            </a:r>
          </a:p>
          <a:p>
            <a:pPr algn="ctr"/>
            <a:r>
              <a:rPr lang="en-GB" sz="3600" dirty="0" smtClean="0">
                <a:latin typeface="Garamond" panose="02020404030301010803" pitchFamily="18" charset="0"/>
              </a:rPr>
              <a:t>Let our communities flourish.   </a:t>
            </a:r>
            <a:endParaRPr lang="en-GB" sz="36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3424" y="5854699"/>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smtClean="0">
                <a:effectLst/>
                <a:latin typeface="Garamond" panose="02020404030301010803" pitchFamily="18" charset="0"/>
                <a:ea typeface="Calibri" panose="020F0502020204030204" pitchFamily="34" charset="0"/>
                <a:cs typeface="Times New Roman" panose="02020603050405020304" pitchFamily="18" charset="0"/>
              </a:rPr>
              <a:t>We are a Community,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smtClean="0">
                <a:effectLst/>
                <a:latin typeface="Garamond" panose="02020404030301010803" pitchFamily="18" charset="0"/>
                <a:ea typeface="Calibri" panose="020F0502020204030204" pitchFamily="34" charset="0"/>
                <a:cs typeface="Times New Roman" panose="02020603050405020304" pitchFamily="18" charset="0"/>
              </a:rPr>
              <a:t>In the </a:t>
            </a:r>
            <a:r>
              <a:rPr lang="en-GB" sz="3600" dirty="0">
                <a:effectLst/>
                <a:latin typeface="Garamond" panose="02020404030301010803" pitchFamily="18" charset="0"/>
                <a:ea typeface="Calibri" panose="020F0502020204030204" pitchFamily="34" charset="0"/>
                <a:cs typeface="Times New Roman" panose="02020603050405020304" pitchFamily="18" charset="0"/>
              </a:rPr>
              <a:t>Year of St Joseph </a:t>
            </a:r>
            <a:r>
              <a:rPr lang="en-GB" sz="3600" dirty="0" smtClean="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a:t>
            </a:r>
            <a:r>
              <a:rPr lang="en-GB" sz="3600" dirty="0" smtClean="0">
                <a:latin typeface="Garamond" panose="02020404030301010803" pitchFamily="18" charset="0"/>
                <a:ea typeface="Calibri" panose="020F0502020204030204" pitchFamily="34" charset="0"/>
                <a:cs typeface="Times New Roman" panose="02020603050405020304" pitchFamily="18" charset="0"/>
              </a:rPr>
              <a:t>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smtClean="0">
                <a:solidFill>
                  <a:schemeClr val="accent4">
                    <a:lumMod val="75000"/>
                  </a:schemeClr>
                </a:solidFill>
                <a:latin typeface="Garamond" panose="02020404030301010803" pitchFamily="18" charset="0"/>
              </a:rPr>
              <a:t>In Sunday’s Gospel Reading  …</a:t>
            </a:r>
            <a:endParaRPr lang="en-GB" sz="6000" dirty="0">
              <a:solidFill>
                <a:schemeClr val="accent4">
                  <a:lumMod val="75000"/>
                </a:schemeClr>
              </a:solidFill>
              <a:latin typeface="Garamond" panose="02020404030301010803" pitchFamily="18" charset="0"/>
            </a:endParaRPr>
          </a:p>
        </p:txBody>
      </p:sp>
      <p:sp>
        <p:nvSpPr>
          <p:cNvPr id="3" name="Rectangle 2"/>
          <p:cNvSpPr/>
          <p:nvPr/>
        </p:nvSpPr>
        <p:spPr>
          <a:xfrm>
            <a:off x="8022473" y="2507924"/>
            <a:ext cx="3711389" cy="3323987"/>
          </a:xfrm>
          <a:prstGeom prst="rect">
            <a:avLst/>
          </a:prstGeom>
        </p:spPr>
        <p:txBody>
          <a:bodyPr wrap="square">
            <a:spAutoFit/>
          </a:bodyPr>
          <a:lstStyle/>
          <a:p>
            <a:pPr algn="ctr"/>
            <a:r>
              <a:rPr lang="en-GB" sz="2600" b="1" dirty="0">
                <a:latin typeface="Garamond" panose="02020404030301010803" pitchFamily="18" charset="0"/>
              </a:rPr>
              <a:t> </a:t>
            </a:r>
            <a:r>
              <a:rPr lang="en-GB" sz="2600" b="1" dirty="0" smtClean="0">
                <a:latin typeface="Garamond" panose="02020404030301010803" pitchFamily="18" charset="0"/>
              </a:rPr>
              <a:t>13th </a:t>
            </a:r>
            <a:r>
              <a:rPr lang="en-GB" sz="2600" b="1" dirty="0" smtClean="0">
                <a:latin typeface="Garamond" panose="02020404030301010803" pitchFamily="18" charset="0"/>
              </a:rPr>
              <a:t>June </a:t>
            </a:r>
            <a:r>
              <a:rPr lang="en-GB" sz="2600" b="1" dirty="0">
                <a:latin typeface="Garamond" panose="02020404030301010803" pitchFamily="18" charset="0"/>
              </a:rPr>
              <a:t>2021</a:t>
            </a:r>
            <a:r>
              <a:rPr lang="en-GB" sz="2600" dirty="0">
                <a:latin typeface="Garamond" panose="02020404030301010803" pitchFamily="18" charset="0"/>
              </a:rPr>
              <a:t> :</a:t>
            </a:r>
            <a:r>
              <a:rPr lang="en-GB" dirty="0">
                <a:latin typeface="Garamond" panose="02020404030301010803" pitchFamily="18" charset="0"/>
              </a:rPr>
              <a:t>  </a:t>
            </a:r>
            <a:r>
              <a:rPr lang="en-GB" dirty="0" smtClean="0">
                <a:latin typeface="Garamond" panose="02020404030301010803" pitchFamily="18" charset="0"/>
              </a:rPr>
              <a:t>                                                         </a:t>
            </a:r>
          </a:p>
          <a:p>
            <a:pPr algn="ctr"/>
            <a:endParaRPr lang="en-GB" sz="1200" dirty="0">
              <a:latin typeface="Garamond" panose="02020404030301010803" pitchFamily="18" charset="0"/>
            </a:endParaRPr>
          </a:p>
          <a:p>
            <a:pPr algn="ctr"/>
            <a:r>
              <a:rPr lang="en-GB" sz="1200" dirty="0" smtClean="0">
                <a:latin typeface="Garamond" panose="02020404030301010803" pitchFamily="18" charset="0"/>
              </a:rPr>
              <a:t>                  </a:t>
            </a:r>
            <a:r>
              <a:rPr lang="en-GB" sz="400" dirty="0" smtClean="0">
                <a:latin typeface="Garamond" panose="02020404030301010803" pitchFamily="18" charset="0"/>
              </a:rPr>
              <a:t> </a:t>
            </a:r>
            <a:r>
              <a:rPr lang="en-GB" sz="1000" dirty="0" smtClean="0">
                <a:latin typeface="Garamond" panose="02020404030301010803" pitchFamily="18" charset="0"/>
              </a:rPr>
              <a:t>                      </a:t>
            </a:r>
            <a:endParaRPr lang="en-GB" sz="1000" dirty="0">
              <a:latin typeface="Garamond" panose="02020404030301010803" pitchFamily="18" charset="0"/>
            </a:endParaRPr>
          </a:p>
          <a:p>
            <a:pPr algn="ctr"/>
            <a:r>
              <a:rPr lang="en-GB" sz="4000" dirty="0" smtClean="0">
                <a:latin typeface="Garamond" panose="02020404030301010803" pitchFamily="18" charset="0"/>
              </a:rPr>
              <a:t>“</a:t>
            </a:r>
            <a:r>
              <a:rPr lang="en-GB" sz="4000" dirty="0">
                <a:latin typeface="Garamond" panose="02020404030301010803" pitchFamily="18" charset="0"/>
              </a:rPr>
              <a:t>To what shall we compare the Kingdom of </a:t>
            </a:r>
            <a:r>
              <a:rPr lang="en-GB" sz="4000">
                <a:latin typeface="Garamond" panose="02020404030301010803" pitchFamily="18" charset="0"/>
              </a:rPr>
              <a:t>God</a:t>
            </a:r>
            <a:r>
              <a:rPr lang="en-GB" sz="4000" smtClean="0">
                <a:latin typeface="Garamond" panose="02020404030301010803" pitchFamily="18" charset="0"/>
              </a:rPr>
              <a:t>?”</a:t>
            </a:r>
            <a:endParaRPr lang="en-GB" sz="4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descr="Sixteenth Sunday: The Christian Farmer's Almanac"/>
          <p:cNvPicPr>
            <a:picLocks noChangeAspect="1" noChangeArrowheads="1"/>
          </p:cNvPicPr>
          <p:nvPr/>
        </p:nvPicPr>
        <p:blipFill rotWithShape="1">
          <a:blip r:embed="rId3">
            <a:extLst>
              <a:ext uri="{28A0092B-C50C-407E-A947-70E740481C1C}">
                <a14:useLocalDpi xmlns:a14="http://schemas.microsoft.com/office/drawing/2010/main" val="0"/>
              </a:ext>
            </a:extLst>
          </a:blip>
          <a:srcRect l="9463" t="236" r="9846" b="-554"/>
          <a:stretch/>
        </p:blipFill>
        <p:spPr bwMode="auto">
          <a:xfrm>
            <a:off x="653143" y="2367271"/>
            <a:ext cx="7249886" cy="4206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smtClean="0">
                <a:solidFill>
                  <a:schemeClr val="accent4">
                    <a:lumMod val="75000"/>
                  </a:schemeClr>
                </a:solidFill>
                <a:latin typeface="Garamond" panose="02020404030301010803" pitchFamily="18" charset="0"/>
              </a:rPr>
              <a:t>The Parable of the Mustard Seed </a:t>
            </a:r>
            <a:endParaRPr lang="en-GB" sz="6000" dirty="0">
              <a:solidFill>
                <a:schemeClr val="accent4">
                  <a:lumMod val="75000"/>
                </a:schemeClr>
              </a:solidFill>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2" name="TextBox 1"/>
          <p:cNvSpPr txBox="1"/>
          <p:nvPr/>
        </p:nvSpPr>
        <p:spPr>
          <a:xfrm>
            <a:off x="6264024" y="2592268"/>
            <a:ext cx="5348855" cy="3262432"/>
          </a:xfrm>
          <a:prstGeom prst="rect">
            <a:avLst/>
          </a:prstGeom>
          <a:noFill/>
        </p:spPr>
        <p:txBody>
          <a:bodyPr wrap="square" rtlCol="0">
            <a:spAutoFit/>
          </a:bodyPr>
          <a:lstStyle/>
          <a:p>
            <a:pPr fontAlgn="base"/>
            <a:r>
              <a:rPr lang="en-GB" sz="2000" dirty="0">
                <a:latin typeface="Garamond" panose="02020404030301010803" pitchFamily="18" charset="0"/>
              </a:rPr>
              <a:t>“To what shall we compare the kingdom of God, or what parable can we use for it?</a:t>
            </a:r>
          </a:p>
          <a:p>
            <a:pPr fontAlgn="base"/>
            <a:r>
              <a:rPr lang="en-GB" sz="2000" dirty="0" smtClean="0">
                <a:latin typeface="Garamond" panose="02020404030301010803" pitchFamily="18" charset="0"/>
              </a:rPr>
              <a:t>It </a:t>
            </a:r>
            <a:r>
              <a:rPr lang="en-GB" sz="2000" dirty="0">
                <a:latin typeface="Garamond" panose="02020404030301010803" pitchFamily="18" charset="0"/>
              </a:rPr>
              <a:t>is like a mustard seed that, when it is sown in the ground, is the smallest of all the seeds on the earth.</a:t>
            </a:r>
          </a:p>
          <a:p>
            <a:pPr fontAlgn="base"/>
            <a:r>
              <a:rPr lang="en-GB" sz="2000" dirty="0" smtClean="0">
                <a:latin typeface="Garamond" panose="02020404030301010803" pitchFamily="18" charset="0"/>
              </a:rPr>
              <a:t>But </a:t>
            </a:r>
            <a:r>
              <a:rPr lang="en-GB" sz="2000" dirty="0">
                <a:latin typeface="Garamond" panose="02020404030301010803" pitchFamily="18" charset="0"/>
              </a:rPr>
              <a:t>once it is sown, it springs up and becomes the largest of plants and puts forth large branches, so that the birds of the sky can dwell in its shade.”</a:t>
            </a:r>
          </a:p>
          <a:p>
            <a:pPr algn="just"/>
            <a:r>
              <a:rPr lang="en-GB" dirty="0" smtClean="0">
                <a:solidFill>
                  <a:schemeClr val="bg1"/>
                </a:solidFill>
                <a:latin typeface="Garamond" panose="02020404030301010803" pitchFamily="18" charset="0"/>
              </a:rPr>
              <a:t>em.</a:t>
            </a:r>
            <a:r>
              <a:rPr lang="en-GB" sz="2400" b="1" dirty="0">
                <a:latin typeface="Garamond" panose="02020404030301010803" pitchFamily="18" charset="0"/>
              </a:rPr>
              <a:t>		</a:t>
            </a:r>
          </a:p>
          <a:p>
            <a:pPr algn="r"/>
            <a:r>
              <a:rPr lang="en-GB" sz="2400" b="1" dirty="0" smtClean="0">
                <a:latin typeface="Garamond" panose="02020404030301010803" pitchFamily="18" charset="0"/>
              </a:rPr>
              <a:t>(Mark 4 : 30-32)</a:t>
            </a:r>
            <a:endParaRPr lang="en-GB" sz="2400" b="1" dirty="0">
              <a:latin typeface="Garamond" panose="02020404030301010803" pitchFamily="18" charset="0"/>
            </a:endParaRPr>
          </a:p>
          <a:p>
            <a:endParaRPr lang="en-GB" dirty="0"/>
          </a:p>
        </p:txBody>
      </p:sp>
      <p:pic>
        <p:nvPicPr>
          <p:cNvPr id="2052" name="Picture 4" descr="Pin on Parable of the Mustard Se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4215" y="2209355"/>
            <a:ext cx="4365252" cy="4457181"/>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6664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008460" y="272234"/>
            <a:ext cx="7935639"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smtClean="0">
                <a:solidFill>
                  <a:schemeClr val="accent4">
                    <a:lumMod val="75000"/>
                  </a:schemeClr>
                </a:solidFill>
                <a:latin typeface="Garamond" panose="02020404030301010803" pitchFamily="18" charset="0"/>
              </a:rPr>
              <a:t>Reflection</a:t>
            </a:r>
            <a:endParaRPr lang="en-GB" sz="6000" dirty="0">
              <a:solidFill>
                <a:schemeClr val="accent4">
                  <a:lumMod val="75000"/>
                </a:schemeClr>
              </a:solidFill>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2" name="TextBox 1"/>
          <p:cNvSpPr txBox="1"/>
          <p:nvPr/>
        </p:nvSpPr>
        <p:spPr>
          <a:xfrm>
            <a:off x="587828" y="3099429"/>
            <a:ext cx="11247119" cy="2123658"/>
          </a:xfrm>
          <a:prstGeom prst="rect">
            <a:avLst/>
          </a:prstGeom>
          <a:noFill/>
        </p:spPr>
        <p:txBody>
          <a:bodyPr wrap="square" rtlCol="0">
            <a:spAutoFit/>
          </a:bodyPr>
          <a:lstStyle/>
          <a:p>
            <a:pPr algn="ctr"/>
            <a:r>
              <a:rPr lang="en-GB" sz="4400" dirty="0" smtClean="0">
                <a:latin typeface="Garamond" panose="02020404030301010803" pitchFamily="18" charset="0"/>
              </a:rPr>
              <a:t>Do not despise small beginnings,                        for the Lord rejoices to see the work begin.</a:t>
            </a:r>
          </a:p>
          <a:p>
            <a:pPr algn="ctr"/>
            <a:endParaRPr lang="en-GB" sz="1050" dirty="0" smtClean="0">
              <a:latin typeface="Garamond" panose="02020404030301010803" pitchFamily="18" charset="0"/>
            </a:endParaRPr>
          </a:p>
          <a:p>
            <a:pPr algn="ctr"/>
            <a:r>
              <a:rPr lang="en-GB" sz="3200" dirty="0" smtClean="0">
                <a:solidFill>
                  <a:schemeClr val="bg1"/>
                </a:solidFill>
                <a:latin typeface="Garamond" panose="02020404030301010803" pitchFamily="18" charset="0"/>
              </a:rPr>
              <a:t>xxxxxxxxxxxxxxxxxxxxxxxxxxxxxxxxxxxxxxxx</a:t>
            </a:r>
            <a:r>
              <a:rPr lang="en-GB" sz="3200" dirty="0" smtClean="0">
                <a:latin typeface="Garamond" panose="02020404030301010803" pitchFamily="18" charset="0"/>
              </a:rPr>
              <a:t>- Zechariah, 4 : 10</a:t>
            </a:r>
            <a:endParaRPr lang="en-GB" sz="3200" dirty="0">
              <a:latin typeface="Garamond" panose="02020404030301010803" pitchFamily="18" charset="0"/>
            </a:endParaRPr>
          </a:p>
        </p:txBody>
      </p:sp>
    </p:spTree>
    <p:extLst>
      <p:ext uri="{BB962C8B-B14F-4D97-AF65-F5344CB8AC3E}">
        <p14:creationId xmlns:p14="http://schemas.microsoft.com/office/powerpoint/2010/main" val="3066149750"/>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sz="half" idx="1"/>
          </p:nvPr>
        </p:nvSpPr>
        <p:spPr>
          <a:xfrm>
            <a:off x="4940300" y="1859184"/>
            <a:ext cx="6799262" cy="3824468"/>
          </a:xfrm>
        </p:spPr>
        <p:txBody>
          <a:bodyPr>
            <a:normAutofit/>
          </a:bodyPr>
          <a:lstStyle/>
          <a:p>
            <a:pPr marL="0" indent="0" eaLnBrk="1" hangingPunct="1">
              <a:buNone/>
            </a:pPr>
            <a:endParaRPr lang="en-GB" altLang="en-US" dirty="0">
              <a:latin typeface="Garamond" panose="02020404030301010803" pitchFamily="18" charset="0"/>
            </a:endParaRPr>
          </a:p>
          <a:p>
            <a:pPr marL="0" indent="0" eaLnBrk="1" hangingPunct="1">
              <a:buNone/>
            </a:pPr>
            <a:endParaRPr lang="en-GB" altLang="en-US" dirty="0">
              <a:latin typeface="Garamond" panose="02020404030301010803" pitchFamily="18" charset="0"/>
            </a:endParaRPr>
          </a:p>
        </p:txBody>
      </p:sp>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t>
            </a:r>
            <a:r>
              <a:rPr lang="en-GB" altLang="en-US" dirty="0" smtClean="0">
                <a:solidFill>
                  <a:schemeClr val="accent4">
                    <a:lumMod val="75000"/>
                  </a:schemeClr>
                </a:solidFill>
                <a:latin typeface="Garamond" panose="02020404030301010803" pitchFamily="18" charset="0"/>
              </a:rPr>
              <a:t>as communities for </a:t>
            </a:r>
            <a:r>
              <a:rPr lang="en-GB" altLang="en-US" dirty="0">
                <a:solidFill>
                  <a:schemeClr val="accent4">
                    <a:lumMod val="75000"/>
                  </a:schemeClr>
                </a:solidFill>
                <a:latin typeface="Garamond" panose="02020404030301010803" pitchFamily="18" charset="0"/>
              </a:rPr>
              <a:t>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185918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650378" y="2139586"/>
            <a:ext cx="6557554" cy="3739485"/>
          </a:xfrm>
          <a:prstGeom prst="rect">
            <a:avLst/>
          </a:prstGeom>
          <a:noFill/>
        </p:spPr>
        <p:txBody>
          <a:bodyPr wrap="square" rtlCol="0">
            <a:spAutoFit/>
          </a:bodyPr>
          <a:lstStyle/>
          <a:p>
            <a:pPr algn="just"/>
            <a:r>
              <a:rPr lang="en-GB" sz="4800" dirty="0" smtClean="0">
                <a:latin typeface="Garamond" panose="02020404030301010803" pitchFamily="18" charset="0"/>
              </a:rPr>
              <a:t>“</a:t>
            </a:r>
            <a:r>
              <a:rPr lang="en-GB" sz="4800" dirty="0">
                <a:latin typeface="Garamond" panose="02020404030301010803" pitchFamily="18" charset="0"/>
              </a:rPr>
              <a:t>The world exists for everyone, because all of us were born with the same </a:t>
            </a:r>
            <a:r>
              <a:rPr lang="en-GB" sz="4800" dirty="0" smtClean="0">
                <a:latin typeface="Garamond" panose="02020404030301010803" pitchFamily="18" charset="0"/>
              </a:rPr>
              <a:t>dignity.” </a:t>
            </a: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a:t>
            </a:r>
            <a:r>
              <a:rPr lang="en-GB" sz="2400" dirty="0" smtClean="0">
                <a:latin typeface="Garamond" panose="02020404030301010803" pitchFamily="18" charset="0"/>
              </a:rPr>
              <a:t>Francis, </a:t>
            </a:r>
            <a:r>
              <a:rPr lang="en-GB" sz="2400" i="1" dirty="0" smtClean="0">
                <a:latin typeface="Garamond" panose="02020404030301010803" pitchFamily="18" charset="0"/>
              </a:rPr>
              <a:t>Fratelli Tutti </a:t>
            </a:r>
            <a:r>
              <a:rPr lang="en-GB" sz="2400" dirty="0" smtClean="0">
                <a:latin typeface="Garamond" panose="02020404030301010803" pitchFamily="18" charset="0"/>
              </a:rPr>
              <a:t>118</a:t>
            </a:r>
            <a:endParaRPr lang="en-GB" sz="2400"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4855135" y="281396"/>
            <a:ext cx="6770808" cy="28196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smtClean="0">
                <a:solidFill>
                  <a:schemeClr val="accent4">
                    <a:lumMod val="75000"/>
                  </a:schemeClr>
                </a:solidFill>
                <a:latin typeface="Garamond" panose="02020404030301010803" pitchFamily="18" charset="0"/>
              </a:rPr>
              <a:t>Saint Anthony         of Padua</a:t>
            </a:r>
            <a:endParaRPr lang="en-GB" altLang="en-US" sz="7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Feast day </a:t>
            </a:r>
            <a:r>
              <a:rPr lang="en-GB" altLang="en-US" sz="6600" dirty="0" smtClean="0">
                <a:solidFill>
                  <a:schemeClr val="accent4">
                    <a:lumMod val="75000"/>
                  </a:schemeClr>
                </a:solidFill>
                <a:latin typeface="Garamond" panose="02020404030301010803" pitchFamily="18" charset="0"/>
              </a:rPr>
              <a:t>: 13</a:t>
            </a:r>
            <a:r>
              <a:rPr lang="en-GB" altLang="en-US" sz="6600" baseline="30000" dirty="0" smtClean="0">
                <a:solidFill>
                  <a:schemeClr val="accent4">
                    <a:lumMod val="75000"/>
                  </a:schemeClr>
                </a:solidFill>
                <a:latin typeface="Garamond" panose="02020404030301010803" pitchFamily="18" charset="0"/>
              </a:rPr>
              <a:t>th</a:t>
            </a:r>
            <a:r>
              <a:rPr lang="en-GB" altLang="en-US" sz="6600" dirty="0" smtClean="0">
                <a:solidFill>
                  <a:schemeClr val="accent4">
                    <a:lumMod val="75000"/>
                  </a:schemeClr>
                </a:solidFill>
                <a:latin typeface="Garamond" panose="02020404030301010803" pitchFamily="18" charset="0"/>
              </a:rPr>
              <a:t> June </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4855135" y="3057375"/>
            <a:ext cx="6770808" cy="3816429"/>
          </a:xfrm>
          <a:prstGeom prst="rect">
            <a:avLst/>
          </a:prstGeom>
          <a:noFill/>
        </p:spPr>
        <p:txBody>
          <a:bodyPr wrap="square" rtlCol="0">
            <a:spAutoFit/>
          </a:bodyPr>
          <a:lstStyle/>
          <a:p>
            <a:pPr algn="just"/>
            <a:r>
              <a:rPr lang="en-GB" sz="2200" dirty="0" smtClean="0">
                <a:latin typeface="Garamond" panose="02020404030301010803" pitchFamily="18" charset="0"/>
              </a:rPr>
              <a:t>Saint Anthony was born into a wealthy family in Portugal but gave up worldly wealth to become a poor Franciscan.  He preached in Morocco and his skill led St Francis, the founder of the Order, to entrust the friars’ studies to him. He taught at the universities of Montpellier and Toulouse and continued to preach with great success.  He died at the age of only 35, and is depicted as holding the Christ Child, referencing a vision he once had. He is the patron of those who have lost things and numerous churches contain a   </a:t>
            </a:r>
            <a:r>
              <a:rPr lang="en-GB" sz="2200" dirty="0" smtClean="0">
                <a:solidFill>
                  <a:schemeClr val="bg1"/>
                </a:solidFill>
                <a:latin typeface="Garamond" panose="02020404030301010803" pitchFamily="18" charset="0"/>
              </a:rPr>
              <a:t>box </a:t>
            </a:r>
            <a:r>
              <a:rPr lang="en-GB" sz="2200" dirty="0" smtClean="0">
                <a:latin typeface="Garamond" panose="02020404030301010803" pitchFamily="18" charset="0"/>
              </a:rPr>
              <a:t>poor box for offerings from those grateful for his </a:t>
            </a:r>
            <a:r>
              <a:rPr lang="en-GB" sz="2200" dirty="0" smtClean="0">
                <a:solidFill>
                  <a:schemeClr val="bg1"/>
                </a:solidFill>
                <a:latin typeface="Garamond" panose="02020404030301010803" pitchFamily="18" charset="0"/>
              </a:rPr>
              <a:t>xxxxx </a:t>
            </a:r>
            <a:r>
              <a:rPr lang="en-GB" sz="2200" dirty="0" smtClean="0">
                <a:latin typeface="Garamond" panose="02020404030301010803" pitchFamily="18" charset="0"/>
              </a:rPr>
              <a:t>intercession. </a:t>
            </a:r>
          </a:p>
        </p:txBody>
      </p:sp>
      <p:pic>
        <p:nvPicPr>
          <p:cNvPr id="4098" name="Picture 2" descr="Image of St. Anthony of Padu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325" y="281396"/>
            <a:ext cx="4386704" cy="6380661"/>
          </a:xfrm>
          <a:prstGeom prst="rect">
            <a:avLst/>
          </a:prstGeom>
          <a:noFill/>
          <a:extLst>
            <a:ext uri="{909E8E84-426E-40DD-AFC4-6F175D3DCCD1}">
              <a14:hiddenFill xmlns:a14="http://schemas.microsoft.com/office/drawing/2010/main">
                <a:solidFill>
                  <a:srgbClr val="FFFFFF"/>
                </a:solidFill>
              </a14:hiddenFill>
            </a:ext>
          </a:extLst>
        </p:spPr>
      </p:pic>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Tree>
    <p:extLst>
      <p:ext uri="{BB962C8B-B14F-4D97-AF65-F5344CB8AC3E}">
        <p14:creationId xmlns:p14="http://schemas.microsoft.com/office/powerpoint/2010/main" val="233923533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smtClean="0">
                <a:solidFill>
                  <a:schemeClr val="accent1">
                    <a:lumMod val="50000"/>
                  </a:schemeClr>
                </a:solidFill>
              </a:rPr>
              <a:t>BDES</a:t>
            </a:r>
            <a:endParaRPr lang="en-GB" sz="2800" b="1" dirty="0">
              <a:solidFill>
                <a:schemeClr val="accent1">
                  <a:lumMod val="50000"/>
                </a:schemeClr>
              </a:solidFill>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smtClean="0">
              <a:latin typeface="Garamond" panose="02020404030301010803" pitchFamily="18" charset="0"/>
            </a:endParaRPr>
          </a:p>
          <a:p>
            <a:pPr marL="0" indent="0">
              <a:buFont typeface="Arial" panose="020B0604020202020204" pitchFamily="34" charset="0"/>
              <a:buNone/>
            </a:pPr>
            <a:endParaRPr lang="en-GB" altLang="en-US" dirty="0" smtClean="0">
              <a:latin typeface="Garamond" panose="02020404030301010803" pitchFamily="18" charset="0"/>
            </a:endParaRPr>
          </a:p>
        </p:txBody>
      </p:sp>
      <p:sp>
        <p:nvSpPr>
          <p:cNvPr id="10" name="Title 1"/>
          <p:cNvSpPr txBox="1">
            <a:spLocks/>
          </p:cNvSpPr>
          <p:nvPr/>
        </p:nvSpPr>
        <p:spPr>
          <a:xfrm>
            <a:off x="433824" y="394023"/>
            <a:ext cx="11378219" cy="1910292"/>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6000" dirty="0" smtClean="0">
                <a:solidFill>
                  <a:schemeClr val="accent4">
                    <a:lumMod val="75000"/>
                  </a:schemeClr>
                </a:solidFill>
                <a:latin typeface="Garamond" panose="02020404030301010803" pitchFamily="18" charset="0"/>
              </a:rPr>
              <a:t>          Communities : </a:t>
            </a:r>
            <a:r>
              <a:rPr lang="en-GB" altLang="en-US" sz="6000" dirty="0" err="1" smtClean="0">
                <a:solidFill>
                  <a:schemeClr val="accent4">
                    <a:lumMod val="75000"/>
                  </a:schemeClr>
                </a:solidFill>
                <a:latin typeface="Garamond" panose="02020404030301010803" pitchFamily="18" charset="0"/>
              </a:rPr>
              <a:t>Ursulines</a:t>
            </a:r>
            <a:r>
              <a:rPr lang="en-GB" altLang="en-US" sz="6000" dirty="0" smtClean="0">
                <a:solidFill>
                  <a:schemeClr val="accent4">
                    <a:lumMod val="75000"/>
                  </a:schemeClr>
                </a:solidFill>
                <a:latin typeface="Garamond" panose="02020404030301010803" pitchFamily="18" charset="0"/>
              </a:rPr>
              <a:t> </a:t>
            </a:r>
          </a:p>
        </p:txBody>
      </p:sp>
      <p:sp>
        <p:nvSpPr>
          <p:cNvPr id="2" name="TextBox 1"/>
          <p:cNvSpPr txBox="1"/>
          <p:nvPr/>
        </p:nvSpPr>
        <p:spPr>
          <a:xfrm>
            <a:off x="533048" y="2398436"/>
            <a:ext cx="5906504" cy="4154984"/>
          </a:xfrm>
          <a:prstGeom prst="rect">
            <a:avLst/>
          </a:prstGeom>
          <a:noFill/>
        </p:spPr>
        <p:txBody>
          <a:bodyPr wrap="square" rtlCol="0">
            <a:spAutoFit/>
          </a:bodyPr>
          <a:lstStyle/>
          <a:p>
            <a:pPr algn="just"/>
            <a:r>
              <a:rPr lang="en-GB" sz="2400" dirty="0" smtClean="0">
                <a:latin typeface="Garamond" panose="02020404030301010803" pitchFamily="18" charset="0"/>
              </a:rPr>
              <a:t>St Angela </a:t>
            </a:r>
            <a:r>
              <a:rPr lang="en-GB" sz="2400" dirty="0" err="1" smtClean="0">
                <a:latin typeface="Garamond" panose="02020404030301010803" pitchFamily="18" charset="0"/>
              </a:rPr>
              <a:t>Merici</a:t>
            </a:r>
            <a:r>
              <a:rPr lang="en-GB" sz="2400" dirty="0" smtClean="0">
                <a:latin typeface="Garamond" panose="02020404030301010803" pitchFamily="18" charset="0"/>
              </a:rPr>
              <a:t> founded the Company of St Ursula in 1535 in Brescia, in which women dedicated their lives to the service of the worldwide Church community through the education of girls.  Her feast day is on the day of her death, 27</a:t>
            </a:r>
            <a:r>
              <a:rPr lang="en-GB" sz="2400" baseline="30000" dirty="0" smtClean="0">
                <a:latin typeface="Garamond" panose="02020404030301010803" pitchFamily="18" charset="0"/>
              </a:rPr>
              <a:t>th</a:t>
            </a:r>
            <a:r>
              <a:rPr lang="en-GB" sz="2400" dirty="0" smtClean="0">
                <a:latin typeface="Garamond" panose="02020404030301010803" pitchFamily="18" charset="0"/>
              </a:rPr>
              <a:t> January, and is celebrated in schools of the Ursuline tradition  in our diocese : Brentwood Ursuline Convent High School, St Angela’s in Forest Gate, the Ursuline Academy Ilford and the Ursuline Preparatory School in Warley. </a:t>
            </a: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6146" name="Picture 2" descr="Brentwood Ursuline Convent High School - Wikiped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567" y="394024"/>
            <a:ext cx="1527926" cy="187935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The Ursuline Academy Ilford, Morland Road, Ilford, IG1 4JU, London, England  For Hir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880598" y="443027"/>
            <a:ext cx="1858964" cy="1861288"/>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1606731" y="6052477"/>
            <a:ext cx="8337369" cy="738664"/>
          </a:xfrm>
          <a:prstGeom prst="rect">
            <a:avLst/>
          </a:prstGeom>
          <a:noFill/>
        </p:spPr>
        <p:txBody>
          <a:bodyPr wrap="square" rtlCol="0">
            <a:spAutoFit/>
          </a:bodyPr>
          <a:lstStyle/>
          <a:p>
            <a:r>
              <a:rPr lang="en-GB" sz="2400" dirty="0">
                <a:latin typeface="Garamond" panose="02020404030301010803" pitchFamily="18" charset="0"/>
              </a:rPr>
              <a:t>The schools’ mottos are “Duty” and “</a:t>
            </a:r>
            <a:r>
              <a:rPr lang="en-GB" sz="2400" dirty="0" err="1">
                <a:latin typeface="Garamond" panose="02020404030301010803" pitchFamily="18" charset="0"/>
              </a:rPr>
              <a:t>Serviam</a:t>
            </a:r>
            <a:r>
              <a:rPr lang="en-GB" sz="2400" dirty="0">
                <a:latin typeface="Garamond" panose="02020404030301010803" pitchFamily="18" charset="0"/>
              </a:rPr>
              <a:t>” (“I will serve”).</a:t>
            </a:r>
          </a:p>
          <a:p>
            <a:endParaRPr lang="en-GB" dirty="0"/>
          </a:p>
        </p:txBody>
      </p:sp>
      <p:pic>
        <p:nvPicPr>
          <p:cNvPr id="6153" name="Picture 9" descr="St. Angela Merici (1474 - 1540) Feast Day - January 27th | St. Angela  Merici Catholic Church | Missouri City, TX"/>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80006" y="2455656"/>
            <a:ext cx="2873634" cy="3595727"/>
          </a:xfrm>
          <a:prstGeom prst="rect">
            <a:avLst/>
          </a:prstGeom>
          <a:noFill/>
          <a:extLst>
            <a:ext uri="{909E8E84-426E-40DD-AFC4-6F175D3DCCD1}">
              <a14:hiddenFill xmlns:a14="http://schemas.microsoft.com/office/drawing/2010/main">
                <a:solidFill>
                  <a:srgbClr val="FFFFFF"/>
                </a:solidFill>
              </a14:hiddenFill>
            </a:ext>
          </a:extLst>
        </p:spPr>
      </p:pic>
      <p:pic>
        <p:nvPicPr>
          <p:cNvPr id="6157" name="Picture 13" descr="UrsulinePreparatorySchoolwarley"/>
          <p:cNvPicPr>
            <a:picLocks noChangeAspect="1" noChangeArrowheads="1"/>
          </p:cNvPicPr>
          <p:nvPr/>
        </p:nvPicPr>
        <p:blipFill rotWithShape="1">
          <a:blip r:embed="rId6">
            <a:extLst>
              <a:ext uri="{28A0092B-C50C-407E-A947-70E740481C1C}">
                <a14:useLocalDpi xmlns:a14="http://schemas.microsoft.com/office/drawing/2010/main" val="0"/>
              </a:ext>
            </a:extLst>
          </a:blip>
          <a:srcRect l="37387" t="17828" r="37413" b="15657"/>
          <a:stretch/>
        </p:blipFill>
        <p:spPr bwMode="auto">
          <a:xfrm>
            <a:off x="10090494" y="2353319"/>
            <a:ext cx="1649068" cy="2176322"/>
          </a:xfrm>
          <a:prstGeom prst="rect">
            <a:avLst/>
          </a:prstGeom>
          <a:noFill/>
          <a:extLst>
            <a:ext uri="{909E8E84-426E-40DD-AFC4-6F175D3DCCD1}">
              <a14:hiddenFill xmlns:a14="http://schemas.microsoft.com/office/drawing/2010/main">
                <a:solidFill>
                  <a:srgbClr val="FFFFFF"/>
                </a:solidFill>
              </a14:hiddenFill>
            </a:ext>
          </a:extLst>
        </p:spPr>
      </p:pic>
      <p:pic>
        <p:nvPicPr>
          <p:cNvPr id="6159" name="Picture 15" descr="St. Angela Merici - Saints &amp; Angels - Catholic Onlin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595005" y="4529641"/>
            <a:ext cx="2450073" cy="1378166"/>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71549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794103"/>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14</a:t>
            </a:r>
            <a:r>
              <a:rPr lang="en-GB" sz="2800" baseline="30000" dirty="0" smtClean="0">
                <a:solidFill>
                  <a:schemeClr val="accent4">
                    <a:lumMod val="75000"/>
                  </a:schemeClr>
                </a:solidFill>
                <a:latin typeface="Garamond" panose="02020404030301010803" pitchFamily="18" charset="0"/>
              </a:rPr>
              <a:t>th</a:t>
            </a:r>
            <a:r>
              <a:rPr lang="en-GB" sz="2800" dirty="0" smtClean="0">
                <a:solidFill>
                  <a:schemeClr val="accent4">
                    <a:lumMod val="75000"/>
                  </a:schemeClr>
                </a:solidFill>
                <a:latin typeface="Garamond" panose="02020404030301010803" pitchFamily="18" charset="0"/>
              </a:rPr>
              <a:t> June </a:t>
            </a:r>
            <a:r>
              <a:rPr lang="en-GB" sz="2800" dirty="0">
                <a:solidFill>
                  <a:schemeClr val="accent4">
                    <a:lumMod val="75000"/>
                  </a:schemeClr>
                </a:solidFill>
                <a:latin typeface="Garamond" panose="02020404030301010803" pitchFamily="18" charset="0"/>
              </a:rPr>
              <a:t>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6" y="507523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t>
            </a:r>
            <a:r>
              <a:rPr lang="en-GB" sz="4400" dirty="0" smtClean="0">
                <a:latin typeface="Garamond" panose="02020404030301010803" pitchFamily="18" charset="0"/>
              </a:rPr>
              <a:t>We are a Community, Looking Forward~</a:t>
            </a:r>
            <a:endParaRPr lang="en-GB" sz="4400" dirty="0">
              <a:latin typeface="Garamond" panose="02020404030301010803" pitchFamily="18" charset="0"/>
            </a:endParaRPr>
          </a:p>
        </p:txBody>
      </p:sp>
      <p:pic>
        <p:nvPicPr>
          <p:cNvPr id="3074" name="Picture 2" descr="Pray, we as a Christian community … | New Disciples"/>
          <p:cNvPicPr>
            <a:picLocks noChangeAspect="1" noChangeArrowheads="1"/>
          </p:cNvPicPr>
          <p:nvPr/>
        </p:nvPicPr>
        <p:blipFill rotWithShape="1">
          <a:blip r:embed="rId4">
            <a:extLst>
              <a:ext uri="{28A0092B-C50C-407E-A947-70E740481C1C}">
                <a14:useLocalDpi xmlns:a14="http://schemas.microsoft.com/office/drawing/2010/main" val="0"/>
              </a:ext>
            </a:extLst>
          </a:blip>
          <a:srcRect t="13728" r="-71" b="21564"/>
          <a:stretch/>
        </p:blipFill>
        <p:spPr bwMode="auto">
          <a:xfrm>
            <a:off x="2719563" y="1820092"/>
            <a:ext cx="6863384" cy="3151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1406001"/>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2910</TotalTime>
  <Words>572</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185</cp:revision>
  <dcterms:created xsi:type="dcterms:W3CDTF">2019-09-06T14:56:38Z</dcterms:created>
  <dcterms:modified xsi:type="dcterms:W3CDTF">2021-06-07T10:22:15Z</dcterms:modified>
</cp:coreProperties>
</file>