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7" r:id="rId4"/>
    <p:sldId id="315" r:id="rId5"/>
    <p:sldId id="319" r:id="rId6"/>
    <p:sldId id="258" r:id="rId7"/>
    <p:sldId id="272" r:id="rId8"/>
    <p:sldId id="321" r:id="rId9"/>
    <p:sldId id="3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14/06/2021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14/06/2021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21</a:t>
            </a:r>
            <a:r>
              <a:rPr lang="en-GB" sz="2800" baseline="30000" dirty="0" smtClean="0">
                <a:solidFill>
                  <a:schemeClr val="accent4">
                    <a:lumMod val="75000"/>
                  </a:schemeClr>
                </a:solidFill>
                <a:latin typeface="Garamond" panose="02020404030301010803" pitchFamily="18" charset="0"/>
              </a:rPr>
              <a:t>st</a:t>
            </a:r>
            <a:r>
              <a:rPr lang="en-GB" sz="2800" dirty="0" smtClean="0">
                <a:solidFill>
                  <a:schemeClr val="accent4">
                    <a:lumMod val="75000"/>
                  </a:schemeClr>
                </a:solidFill>
                <a:latin typeface="Garamond" panose="02020404030301010803" pitchFamily="18" charset="0"/>
              </a:rPr>
              <a:t> June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 Community, Looking Forward~</a:t>
            </a:r>
            <a:endParaRPr lang="en-GB" sz="4400" dirty="0">
              <a:latin typeface="Garamond" panose="02020404030301010803" pitchFamily="18" charset="0"/>
            </a:endParaRPr>
          </a:p>
        </p:txBody>
      </p:sp>
      <p:pic>
        <p:nvPicPr>
          <p:cNvPr id="2" name="Picture 1"/>
          <p:cNvPicPr>
            <a:picLocks noChangeAspect="1"/>
          </p:cNvPicPr>
          <p:nvPr/>
        </p:nvPicPr>
        <p:blipFill>
          <a:blip r:embed="rId4"/>
          <a:stretch>
            <a:fillRect/>
          </a:stretch>
        </p:blipFill>
        <p:spPr>
          <a:xfrm>
            <a:off x="3181543" y="1794563"/>
            <a:ext cx="5613600" cy="328067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44137" y="1975318"/>
            <a:ext cx="10972416"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600" dirty="0" smtClean="0">
                <a:latin typeface="Garamond" panose="02020404030301010803" pitchFamily="18" charset="0"/>
              </a:rPr>
              <a:t>Pope Francis said : </a:t>
            </a:r>
          </a:p>
          <a:p>
            <a:pPr algn="ctr"/>
            <a:r>
              <a:rPr lang="en-GB" sz="3600" dirty="0" smtClean="0">
                <a:latin typeface="Garamond" panose="02020404030301010803" pitchFamily="18" charset="0"/>
              </a:rPr>
              <a:t> “Prayer and working in community                                     is what keeps the world going.</a:t>
            </a:r>
          </a:p>
          <a:p>
            <a:pPr algn="ctr"/>
            <a:r>
              <a:rPr lang="en-GB" sz="3600" dirty="0" smtClean="0">
                <a:latin typeface="Garamond" panose="02020404030301010803" pitchFamily="18" charset="0"/>
              </a:rPr>
              <a:t> It is a motor.”</a:t>
            </a:r>
          </a:p>
          <a:p>
            <a:pPr algn="ctr"/>
            <a:r>
              <a:rPr lang="en-GB" sz="3600" dirty="0" smtClean="0">
                <a:latin typeface="Garamond" panose="02020404030301010803" pitchFamily="18" charset="0"/>
              </a:rPr>
              <a:t>Just as an engine provides power for a car so praying and working together gives us the power to move forward. </a:t>
            </a:r>
            <a:endParaRPr lang="en-GB" sz="3600" dirty="0">
              <a:latin typeface="Garamond" panose="02020404030301010803" pitchFamily="18" charset="0"/>
            </a:endParaRPr>
          </a:p>
          <a:p>
            <a:pPr algn="ctr"/>
            <a:r>
              <a:rPr lang="en-GB" sz="1100" dirty="0" smtClean="0">
                <a:latin typeface="Garamond" panose="02020404030301010803" pitchFamily="18" charset="0"/>
              </a:rPr>
              <a:t>__________________________________________________________________________________________________________________________ </a:t>
            </a:r>
          </a:p>
          <a:p>
            <a:pPr algn="ctr"/>
            <a:r>
              <a:rPr lang="en-GB" sz="3600" dirty="0" smtClean="0">
                <a:latin typeface="Garamond" panose="02020404030301010803" pitchFamily="18" charset="0"/>
              </a:rPr>
              <a:t>Let us look forward, let us pray together .</a:t>
            </a:r>
          </a:p>
          <a:p>
            <a:pPr algn="ctr"/>
            <a:r>
              <a:rPr lang="en-GB" sz="3600" dirty="0" smtClean="0">
                <a:latin typeface="Garamond" panose="02020404030301010803" pitchFamily="18" charset="0"/>
              </a:rPr>
              <a:t>Let our communities grow.   </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smtClean="0">
                <a:effectLst/>
                <a:latin typeface="Garamond" panose="02020404030301010803" pitchFamily="18" charset="0"/>
                <a:ea typeface="Calibri" panose="020F0502020204030204" pitchFamily="34" charset="0"/>
                <a:cs typeface="Times New Roman" panose="02020603050405020304" pitchFamily="18" charset="0"/>
              </a:rPr>
              <a:t>We are a Community,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In the </a:t>
            </a:r>
            <a:r>
              <a:rPr lang="en-GB" sz="3600" dirty="0">
                <a:effectLst/>
                <a:latin typeface="Garamond" panose="02020404030301010803" pitchFamily="18" charset="0"/>
                <a:ea typeface="Calibri" panose="020F0502020204030204" pitchFamily="34" charset="0"/>
                <a:cs typeface="Times New Roman" panose="02020603050405020304" pitchFamily="18" charset="0"/>
              </a:rPr>
              <a:t>Year of St Joseph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a:t>
            </a:r>
            <a:r>
              <a:rPr lang="en-GB" sz="3600" dirty="0" smtClean="0">
                <a:latin typeface="Garamond" panose="02020404030301010803" pitchFamily="18" charset="0"/>
                <a:ea typeface="Calibri" panose="020F0502020204030204" pitchFamily="34" charset="0"/>
                <a:cs typeface="Times New Roman" panose="02020603050405020304" pitchFamily="18" charset="0"/>
              </a:rPr>
              <a:t>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8022473" y="2507924"/>
            <a:ext cx="3711389" cy="2092881"/>
          </a:xfrm>
          <a:prstGeom prst="rect">
            <a:avLst/>
          </a:prstGeom>
        </p:spPr>
        <p:txBody>
          <a:bodyPr wrap="square">
            <a:spAutoFit/>
          </a:bodyPr>
          <a:lstStyle/>
          <a:p>
            <a:pPr algn="ctr"/>
            <a:r>
              <a:rPr lang="en-GB" sz="2600" b="1" dirty="0">
                <a:latin typeface="Garamond" panose="02020404030301010803" pitchFamily="18" charset="0"/>
              </a:rPr>
              <a:t> </a:t>
            </a:r>
            <a:r>
              <a:rPr lang="en-GB" sz="2600" b="1" dirty="0" smtClean="0">
                <a:latin typeface="Garamond" panose="02020404030301010803" pitchFamily="18" charset="0"/>
              </a:rPr>
              <a:t>20th June </a:t>
            </a:r>
            <a:r>
              <a:rPr lang="en-GB" sz="2600" b="1" dirty="0">
                <a:latin typeface="Garamond" panose="02020404030301010803" pitchFamily="18" charset="0"/>
              </a:rPr>
              <a:t>2021</a:t>
            </a:r>
            <a:r>
              <a:rPr lang="en-GB" sz="2600" dirty="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a:t>
            </a:r>
          </a:p>
          <a:p>
            <a:pPr algn="ctr"/>
            <a:endParaRPr lang="en-GB" sz="1200" dirty="0">
              <a:latin typeface="Garamond" panose="02020404030301010803" pitchFamily="18" charset="0"/>
            </a:endParaRPr>
          </a:p>
          <a:p>
            <a:pPr algn="ctr"/>
            <a:r>
              <a:rPr lang="en-GB" sz="1200" dirty="0" smtClean="0">
                <a:latin typeface="Garamond" panose="02020404030301010803" pitchFamily="18" charset="0"/>
              </a:rPr>
              <a:t>                  </a:t>
            </a:r>
            <a:r>
              <a:rPr lang="en-GB" sz="400" dirty="0" smtClean="0">
                <a:latin typeface="Garamond" panose="02020404030301010803" pitchFamily="18" charset="0"/>
              </a:rPr>
              <a:t> </a:t>
            </a:r>
            <a:r>
              <a:rPr lang="en-GB" sz="1000" dirty="0" smtClean="0">
                <a:latin typeface="Garamond" panose="02020404030301010803" pitchFamily="18" charset="0"/>
              </a:rPr>
              <a:t>                      </a:t>
            </a:r>
            <a:endParaRPr lang="en-GB" sz="1000" dirty="0">
              <a:latin typeface="Garamond" panose="02020404030301010803" pitchFamily="18" charset="0"/>
            </a:endParaRPr>
          </a:p>
          <a:p>
            <a:pPr algn="ctr"/>
            <a:r>
              <a:rPr lang="en-GB" sz="4000" dirty="0" smtClean="0">
                <a:latin typeface="Garamond" panose="02020404030301010803" pitchFamily="18" charset="0"/>
              </a:rPr>
              <a:t>“Do you not yet have faith?”</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p:cNvPicPr>
            <a:picLocks noChangeAspect="1"/>
          </p:cNvPicPr>
          <p:nvPr/>
        </p:nvPicPr>
        <p:blipFill>
          <a:blip r:embed="rId3"/>
          <a:stretch>
            <a:fillRect/>
          </a:stretch>
        </p:blipFill>
        <p:spPr>
          <a:xfrm>
            <a:off x="653143" y="2360305"/>
            <a:ext cx="6991997" cy="396526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Be Trusting</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TextBox 2"/>
          <p:cNvSpPr txBox="1"/>
          <p:nvPr/>
        </p:nvSpPr>
        <p:spPr>
          <a:xfrm>
            <a:off x="689556" y="2031646"/>
            <a:ext cx="10799180" cy="3970318"/>
          </a:xfrm>
          <a:prstGeom prst="rect">
            <a:avLst/>
          </a:prstGeom>
          <a:noFill/>
        </p:spPr>
        <p:txBody>
          <a:bodyPr wrap="square" rtlCol="0">
            <a:spAutoFit/>
          </a:bodyPr>
          <a:lstStyle/>
          <a:p>
            <a:pPr algn="just"/>
            <a:r>
              <a:rPr lang="en-GB" sz="3600" dirty="0">
                <a:solidFill>
                  <a:srgbClr val="333333"/>
                </a:solidFill>
                <a:latin typeface="Garamond" panose="02020404030301010803" pitchFamily="18" charset="0"/>
              </a:rPr>
              <a:t>O Christ Jesus, when all is darkness and we feel our weakness and helplessness, give us the sense of Your presence, Your love, and Your strength. Help us to have perfect trust in Your protecting love and strengthening power, so that nothing may frighten or worry us, for, living close to You, we shall see Your hand, Your purpose, Your will through all things</a:t>
            </a:r>
            <a:r>
              <a:rPr lang="en-GB" sz="3600" dirty="0" smtClean="0">
                <a:solidFill>
                  <a:srgbClr val="333333"/>
                </a:solidFill>
                <a:latin typeface="Garamond" panose="02020404030301010803" pitchFamily="18" charset="0"/>
              </a:rPr>
              <a:t>. Amen</a:t>
            </a:r>
            <a:endParaRPr lang="en-GB" sz="3600" dirty="0">
              <a:latin typeface="Garamond" panose="02020404030301010803" pitchFamily="18" charset="0"/>
            </a:endParaRPr>
          </a:p>
        </p:txBody>
      </p:sp>
    </p:spTree>
    <p:extLst>
      <p:ext uri="{BB962C8B-B14F-4D97-AF65-F5344CB8AC3E}">
        <p14:creationId xmlns:p14="http://schemas.microsoft.com/office/powerpoint/2010/main" val="18166664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008460" y="272234"/>
            <a:ext cx="7935639"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Reflection</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TextBox 2"/>
          <p:cNvSpPr txBox="1"/>
          <p:nvPr/>
        </p:nvSpPr>
        <p:spPr>
          <a:xfrm>
            <a:off x="1312839" y="2234027"/>
            <a:ext cx="9326880" cy="3539430"/>
          </a:xfrm>
          <a:prstGeom prst="rect">
            <a:avLst/>
          </a:prstGeom>
          <a:noFill/>
        </p:spPr>
        <p:txBody>
          <a:bodyPr wrap="square" rtlCol="0">
            <a:spAutoFit/>
          </a:bodyPr>
          <a:lstStyle/>
          <a:p>
            <a:pPr algn="ctr"/>
            <a:r>
              <a:rPr lang="en-GB" sz="3200" dirty="0" smtClean="0">
                <a:latin typeface="Garamond" panose="02020404030301010803" pitchFamily="18" charset="0"/>
              </a:rPr>
              <a:t>When the disciples were on the Sea of Galilee with Jesus, they were afraid. </a:t>
            </a:r>
          </a:p>
          <a:p>
            <a:pPr algn="ctr"/>
            <a:r>
              <a:rPr lang="en-GB" sz="3200" dirty="0" smtClean="0">
                <a:latin typeface="Garamond" panose="02020404030301010803" pitchFamily="18" charset="0"/>
              </a:rPr>
              <a:t>Jesus asked them to put their trust in him,                      and we should do the  same.</a:t>
            </a:r>
          </a:p>
          <a:p>
            <a:pPr algn="ctr"/>
            <a:r>
              <a:rPr lang="en-GB" sz="3200" dirty="0" smtClean="0">
                <a:latin typeface="Garamond" panose="02020404030301010803" pitchFamily="18" charset="0"/>
              </a:rPr>
              <a:t>Sometimes it is very difficult for us to do this;              like the disciples, we don’t understand why things happen - but we should have faith. </a:t>
            </a:r>
            <a:endParaRPr lang="en-GB" sz="3200" dirty="0">
              <a:latin typeface="Garamond" panose="02020404030301010803" pitchFamily="18" charset="0"/>
            </a:endParaRPr>
          </a:p>
        </p:txBody>
      </p:sp>
    </p:spTree>
    <p:extLst>
      <p:ext uri="{BB962C8B-B14F-4D97-AF65-F5344CB8AC3E}">
        <p14:creationId xmlns:p14="http://schemas.microsoft.com/office/powerpoint/2010/main" val="30661497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t>
            </a:r>
            <a:r>
              <a:rPr lang="en-GB" altLang="en-US" dirty="0" smtClean="0">
                <a:solidFill>
                  <a:schemeClr val="accent4">
                    <a:lumMod val="75000"/>
                  </a:schemeClr>
                </a:solidFill>
                <a:latin typeface="Garamond" panose="02020404030301010803" pitchFamily="18" charset="0"/>
              </a:rPr>
              <a:t>as communities for </a:t>
            </a:r>
            <a:r>
              <a:rPr lang="en-GB" altLang="en-US" dirty="0">
                <a:solidFill>
                  <a:schemeClr val="accent4">
                    <a:lumMod val="75000"/>
                  </a:schemeClr>
                </a:solidFill>
                <a:latin typeface="Garamond" panose="02020404030301010803" pitchFamily="18" charset="0"/>
              </a:rPr>
              <a:t>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663441" y="2776961"/>
            <a:ext cx="6557554" cy="2600712"/>
          </a:xfrm>
          <a:prstGeom prst="rect">
            <a:avLst/>
          </a:prstGeom>
          <a:noFill/>
        </p:spPr>
        <p:txBody>
          <a:bodyPr wrap="square" rtlCol="0">
            <a:spAutoFit/>
          </a:bodyPr>
          <a:lstStyle/>
          <a:p>
            <a:pPr algn="just"/>
            <a:r>
              <a:rPr lang="en-GB" sz="4800" dirty="0" smtClean="0">
                <a:latin typeface="Garamond" panose="02020404030301010803" pitchFamily="18" charset="0"/>
              </a:rPr>
              <a:t>“</a:t>
            </a:r>
            <a:r>
              <a:rPr lang="en-GB" sz="4800" dirty="0">
                <a:latin typeface="Garamond" panose="02020404030301010803" pitchFamily="18" charset="0"/>
              </a:rPr>
              <a:t>Each of us can learn something from </a:t>
            </a:r>
            <a:r>
              <a:rPr lang="en-GB" sz="4800" dirty="0" smtClean="0">
                <a:latin typeface="Garamond" panose="02020404030301010803" pitchFamily="18" charset="0"/>
              </a:rPr>
              <a:t>others.” </a:t>
            </a: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a:t>
            </a:r>
            <a:r>
              <a:rPr lang="en-GB" sz="2400" dirty="0" smtClean="0">
                <a:latin typeface="Garamond" panose="02020404030301010803" pitchFamily="18" charset="0"/>
              </a:rPr>
              <a:t>Francis, </a:t>
            </a:r>
            <a:r>
              <a:rPr lang="en-GB" sz="2400" i="1" dirty="0" err="1" smtClean="0">
                <a:latin typeface="Garamond" panose="02020404030301010803" pitchFamily="18" charset="0"/>
              </a:rPr>
              <a:t>Fratelli</a:t>
            </a:r>
            <a:r>
              <a:rPr lang="en-GB" sz="2400" i="1" dirty="0" smtClean="0">
                <a:latin typeface="Garamond" panose="02020404030301010803" pitchFamily="18" charset="0"/>
              </a:rPr>
              <a:t> </a:t>
            </a:r>
            <a:r>
              <a:rPr lang="en-GB" sz="2400" i="1" dirty="0" err="1" smtClean="0">
                <a:latin typeface="Garamond" panose="02020404030301010803" pitchFamily="18" charset="0"/>
              </a:rPr>
              <a:t>Tutti</a:t>
            </a:r>
            <a:r>
              <a:rPr lang="en-GB" sz="2400" i="1" dirty="0" smtClean="0">
                <a:latin typeface="Garamond" panose="02020404030301010803" pitchFamily="18" charset="0"/>
              </a:rPr>
              <a:t> </a:t>
            </a:r>
            <a:r>
              <a:rPr lang="en-GB" sz="2400" dirty="0" smtClean="0"/>
              <a:t>(</a:t>
            </a:r>
            <a:r>
              <a:rPr lang="en-GB" sz="2400" dirty="0"/>
              <a:t>215)</a:t>
            </a:r>
          </a:p>
          <a:p>
            <a:pPr algn="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653023" y="281396"/>
            <a:ext cx="6972920"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St John Fisher and  St Thomas More</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r>
              <a:rPr lang="en-GB" altLang="en-US" sz="6600" dirty="0" smtClean="0">
                <a:solidFill>
                  <a:schemeClr val="accent4">
                    <a:lumMod val="75000"/>
                  </a:schemeClr>
                </a:solidFill>
                <a:latin typeface="Garamond" panose="02020404030301010803" pitchFamily="18" charset="0"/>
              </a:rPr>
              <a:t>: 22</a:t>
            </a:r>
            <a:r>
              <a:rPr lang="en-GB" altLang="en-US" sz="6600" baseline="30000" dirty="0" smtClean="0">
                <a:solidFill>
                  <a:schemeClr val="accent4">
                    <a:lumMod val="75000"/>
                  </a:schemeClr>
                </a:solidFill>
                <a:latin typeface="Garamond" panose="02020404030301010803" pitchFamily="18" charset="0"/>
              </a:rPr>
              <a:t>nd</a:t>
            </a:r>
            <a:r>
              <a:rPr lang="en-GB" altLang="en-US" sz="6600" dirty="0" smtClean="0">
                <a:solidFill>
                  <a:schemeClr val="accent4">
                    <a:lumMod val="75000"/>
                  </a:schemeClr>
                </a:solidFill>
                <a:latin typeface="Garamond" panose="02020404030301010803" pitchFamily="18" charset="0"/>
              </a:rPr>
              <a:t> June </a:t>
            </a:r>
            <a:endParaRPr lang="en-GB" sz="66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1"/>
          <p:cNvPicPr>
            <a:picLocks noChangeAspect="1"/>
          </p:cNvPicPr>
          <p:nvPr/>
        </p:nvPicPr>
        <p:blipFill rotWithShape="1">
          <a:blip r:embed="rId3"/>
          <a:srcRect l="11689" t="882" r="10009" b="-1"/>
          <a:stretch/>
        </p:blipFill>
        <p:spPr>
          <a:xfrm>
            <a:off x="4631214" y="3204113"/>
            <a:ext cx="2250845" cy="3543489"/>
          </a:xfrm>
          <a:prstGeom prst="rect">
            <a:avLst/>
          </a:prstGeom>
        </p:spPr>
      </p:pic>
      <p:pic>
        <p:nvPicPr>
          <p:cNvPr id="4" name="Picture 3"/>
          <p:cNvPicPr>
            <a:picLocks noChangeAspect="1"/>
          </p:cNvPicPr>
          <p:nvPr/>
        </p:nvPicPr>
        <p:blipFill rotWithShape="1">
          <a:blip r:embed="rId4"/>
          <a:srcRect l="8903" r="10067"/>
          <a:stretch/>
        </p:blipFill>
        <p:spPr>
          <a:xfrm>
            <a:off x="7029140" y="3188386"/>
            <a:ext cx="2220686" cy="3559216"/>
          </a:xfrm>
          <a:prstGeom prst="rect">
            <a:avLst/>
          </a:prstGeom>
        </p:spPr>
      </p:pic>
      <p:sp>
        <p:nvSpPr>
          <p:cNvPr id="5" name="TextBox 4"/>
          <p:cNvSpPr txBox="1"/>
          <p:nvPr/>
        </p:nvSpPr>
        <p:spPr>
          <a:xfrm>
            <a:off x="549797" y="538223"/>
            <a:ext cx="3669175" cy="5632311"/>
          </a:xfrm>
          <a:prstGeom prst="rect">
            <a:avLst/>
          </a:prstGeom>
          <a:noFill/>
        </p:spPr>
        <p:txBody>
          <a:bodyPr wrap="square" rtlCol="0">
            <a:spAutoFit/>
          </a:bodyPr>
          <a:lstStyle/>
          <a:p>
            <a:pPr algn="just"/>
            <a:r>
              <a:rPr lang="en-GB" b="1" dirty="0" smtClean="0">
                <a:latin typeface="Garamond" panose="02020404030301010803" pitchFamily="18" charset="0"/>
              </a:rPr>
              <a:t>St John Fisher and St Thomas More </a:t>
            </a:r>
            <a:r>
              <a:rPr lang="en-GB" dirty="0" smtClean="0">
                <a:latin typeface="Garamond" panose="02020404030301010803" pitchFamily="18" charset="0"/>
              </a:rPr>
              <a:t>were executed on the orders of Henry VIII for refusing to accept Henry as Supreme Head of the Church in England. </a:t>
            </a:r>
          </a:p>
          <a:p>
            <a:pPr algn="just"/>
            <a:r>
              <a:rPr lang="en-GB" dirty="0" smtClean="0">
                <a:latin typeface="Garamond" panose="02020404030301010803" pitchFamily="18" charset="0"/>
              </a:rPr>
              <a:t>They were both executed in the Tower of London and their headless corpses buried in the church of St Peter ad Vincula inside the walls of the Tower. Fisher’s head was displayed on London Bridge and then thrown into the Thames to be replaced by More’s head. This was later rescued by More’s daughter Margaret.  </a:t>
            </a:r>
          </a:p>
          <a:p>
            <a:pPr algn="just"/>
            <a:r>
              <a:rPr lang="en-GB" dirty="0" smtClean="0">
                <a:latin typeface="Garamond" panose="02020404030301010803" pitchFamily="18" charset="0"/>
              </a:rPr>
              <a:t>The two men were made saints in 1935 and their feast is 22</a:t>
            </a:r>
            <a:r>
              <a:rPr lang="en-GB" baseline="30000" dirty="0" smtClean="0">
                <a:latin typeface="Garamond" panose="02020404030301010803" pitchFamily="18" charset="0"/>
              </a:rPr>
              <a:t>nd</a:t>
            </a:r>
            <a:r>
              <a:rPr lang="en-GB" dirty="0" smtClean="0">
                <a:latin typeface="Garamond" panose="02020404030301010803" pitchFamily="18" charset="0"/>
              </a:rPr>
              <a:t> June, the date of Fisher’s execution. </a:t>
            </a:r>
          </a:p>
          <a:p>
            <a:pPr algn="just"/>
            <a:r>
              <a:rPr lang="en-GB" dirty="0" smtClean="0">
                <a:latin typeface="Garamond" panose="02020404030301010803" pitchFamily="18" charset="0"/>
              </a:rPr>
              <a:t>Before he was put to death, More is reported to have said “I die the King’s good servant, but God’s first”.</a:t>
            </a:r>
            <a:endParaRPr lang="en-GB" dirty="0">
              <a:latin typeface="Garamond" panose="02020404030301010803" pitchFamily="18" charset="0"/>
            </a:endParaRPr>
          </a:p>
        </p:txBody>
      </p:sp>
      <p:pic>
        <p:nvPicPr>
          <p:cNvPr id="1026" name="Picture 2" descr="Problems identifying heading axes | Royal Armouries"/>
          <p:cNvPicPr>
            <a:picLocks noChangeAspect="1" noChangeArrowheads="1"/>
          </p:cNvPicPr>
          <p:nvPr/>
        </p:nvPicPr>
        <p:blipFill rotWithShape="1">
          <a:blip r:embed="rId5">
            <a:extLst>
              <a:ext uri="{28A0092B-C50C-407E-A947-70E740481C1C}">
                <a14:useLocalDpi xmlns:a14="http://schemas.microsoft.com/office/drawing/2010/main" val="0"/>
              </a:ext>
            </a:extLst>
          </a:blip>
          <a:srcRect l="23279" t="9964" r="17521" b="6830"/>
          <a:stretch/>
        </p:blipFill>
        <p:spPr bwMode="auto">
          <a:xfrm>
            <a:off x="9353634" y="3188386"/>
            <a:ext cx="2272309" cy="221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29711" y="2824971"/>
            <a:ext cx="2592380" cy="2592380"/>
          </a:xfrm>
          <a:prstGeom prst="rect">
            <a:avLst/>
          </a:prstGeo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10" name="Title 1"/>
          <p:cNvSpPr txBox="1">
            <a:spLocks/>
          </p:cNvSpPr>
          <p:nvPr/>
        </p:nvSpPr>
        <p:spPr>
          <a:xfrm>
            <a:off x="433824" y="394023"/>
            <a:ext cx="11378219"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6000" dirty="0" smtClean="0">
                <a:solidFill>
                  <a:schemeClr val="accent4">
                    <a:lumMod val="75000"/>
                  </a:schemeClr>
                </a:solidFill>
                <a:latin typeface="Garamond" panose="02020404030301010803" pitchFamily="18" charset="0"/>
              </a:rPr>
              <a:t>          Communities : Lasallians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TextBox 2"/>
          <p:cNvSpPr txBox="1"/>
          <p:nvPr/>
        </p:nvSpPr>
        <p:spPr>
          <a:xfrm>
            <a:off x="433824" y="2356971"/>
            <a:ext cx="6852213" cy="3970318"/>
          </a:xfrm>
          <a:prstGeom prst="rect">
            <a:avLst/>
          </a:prstGeom>
          <a:noFill/>
        </p:spPr>
        <p:txBody>
          <a:bodyPr wrap="square" rtlCol="0">
            <a:spAutoFit/>
          </a:bodyPr>
          <a:lstStyle/>
          <a:p>
            <a:pPr algn="just"/>
            <a:r>
              <a:rPr lang="en-GB" dirty="0" smtClean="0">
                <a:latin typeface="Garamond" panose="02020404030301010803" pitchFamily="18" charset="0"/>
              </a:rPr>
              <a:t>Jean Baptise De La Salle was a French priest who dedicated his life to education. He believed education gave hope and opportunity so founded the Brothers of the Christian Schools (known as the De La Salle Brothers) to teach poor students.</a:t>
            </a:r>
          </a:p>
          <a:p>
            <a:r>
              <a:rPr lang="en-GB" dirty="0" smtClean="0">
                <a:latin typeface="Garamond" panose="02020404030301010803" pitchFamily="18" charset="0"/>
              </a:rPr>
              <a:t>He was made a saint in 1900  and declared the Patron Saint of Teachers in 1950.</a:t>
            </a:r>
          </a:p>
          <a:p>
            <a:r>
              <a:rPr lang="en-GB" dirty="0" smtClean="0">
                <a:latin typeface="Garamond" panose="02020404030301010803" pitchFamily="18" charset="0"/>
              </a:rPr>
              <a:t>The De La Salle Brothers have a presence in 80 countries and provide education to one million students of all ages, at primary, secondary and university level. </a:t>
            </a:r>
          </a:p>
          <a:p>
            <a:r>
              <a:rPr lang="en-GB" dirty="0">
                <a:solidFill>
                  <a:srgbClr val="000000"/>
                </a:solidFill>
                <a:latin typeface="Garamond" panose="02020404030301010803" pitchFamily="18" charset="0"/>
              </a:rPr>
              <a:t>Lasallian education enriches the whole person through teaching, technology and the development of the student’s cultural, intellectual, physical, social and spiritual well-being. </a:t>
            </a:r>
            <a:r>
              <a:rPr lang="en-GB" dirty="0" smtClean="0">
                <a:solidFill>
                  <a:srgbClr val="000000"/>
                </a:solidFill>
                <a:latin typeface="Garamond" panose="02020404030301010803" pitchFamily="18" charset="0"/>
              </a:rPr>
              <a:t>It </a:t>
            </a:r>
            <a:r>
              <a:rPr lang="en-GB" dirty="0">
                <a:solidFill>
                  <a:srgbClr val="000000"/>
                </a:solidFill>
                <a:latin typeface="Garamond" panose="02020404030301010803" pitchFamily="18" charset="0"/>
              </a:rPr>
              <a:t>centres on Catholic values and personal relationships, emphasising academic excellence, faith formation, inclusion, respect for the individual, service and social justice.</a:t>
            </a:r>
            <a:endParaRPr lang="en-GB" dirty="0">
              <a:latin typeface="Garamond" panose="02020404030301010803" pitchFamily="18" charset="0"/>
            </a:endParaRPr>
          </a:p>
        </p:txBody>
      </p:sp>
      <p:pic>
        <p:nvPicPr>
          <p:cNvPr id="4" name="Picture 3"/>
          <p:cNvPicPr>
            <a:picLocks noChangeAspect="1"/>
          </p:cNvPicPr>
          <p:nvPr/>
        </p:nvPicPr>
        <p:blipFill>
          <a:blip r:embed="rId4"/>
          <a:stretch>
            <a:fillRect/>
          </a:stretch>
        </p:blipFill>
        <p:spPr>
          <a:xfrm>
            <a:off x="9622091" y="2453650"/>
            <a:ext cx="2188654" cy="3251715"/>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21</a:t>
            </a:r>
            <a:r>
              <a:rPr lang="en-GB" sz="2800" baseline="30000" dirty="0" smtClean="0">
                <a:solidFill>
                  <a:schemeClr val="accent4">
                    <a:lumMod val="75000"/>
                  </a:schemeClr>
                </a:solidFill>
                <a:latin typeface="Garamond" panose="02020404030301010803" pitchFamily="18" charset="0"/>
              </a:rPr>
              <a:t>st</a:t>
            </a:r>
            <a:r>
              <a:rPr lang="en-GB" sz="2800" dirty="0" smtClean="0">
                <a:solidFill>
                  <a:schemeClr val="accent4">
                    <a:lumMod val="75000"/>
                  </a:schemeClr>
                </a:solidFill>
                <a:latin typeface="Garamond" panose="02020404030301010803" pitchFamily="18" charset="0"/>
              </a:rPr>
              <a:t> June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 Community, Looking Forward~</a:t>
            </a:r>
            <a:endParaRPr lang="en-GB" sz="4400" dirty="0">
              <a:latin typeface="Garamond" panose="02020404030301010803" pitchFamily="18" charset="0"/>
            </a:endParaRPr>
          </a:p>
        </p:txBody>
      </p:sp>
      <p:pic>
        <p:nvPicPr>
          <p:cNvPr id="2" name="Picture 1"/>
          <p:cNvPicPr>
            <a:picLocks noChangeAspect="1"/>
          </p:cNvPicPr>
          <p:nvPr/>
        </p:nvPicPr>
        <p:blipFill>
          <a:blip r:embed="rId4"/>
          <a:stretch>
            <a:fillRect/>
          </a:stretch>
        </p:blipFill>
        <p:spPr>
          <a:xfrm>
            <a:off x="3181543" y="1794563"/>
            <a:ext cx="5613600" cy="3280675"/>
          </a:xfrm>
          <a:prstGeom prst="rect">
            <a:avLst/>
          </a:prstGeom>
        </p:spPr>
      </p:pic>
    </p:spTree>
    <p:extLst>
      <p:ext uri="{BB962C8B-B14F-4D97-AF65-F5344CB8AC3E}">
        <p14:creationId xmlns:p14="http://schemas.microsoft.com/office/powerpoint/2010/main" val="365787113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3097</TotalTime>
  <Words>615</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198</cp:revision>
  <dcterms:created xsi:type="dcterms:W3CDTF">2019-09-06T14:56:38Z</dcterms:created>
  <dcterms:modified xsi:type="dcterms:W3CDTF">2021-06-14T07:33:45Z</dcterms:modified>
</cp:coreProperties>
</file>