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7" r:id="rId4"/>
    <p:sldId id="319" r:id="rId5"/>
    <p:sldId id="258" r:id="rId6"/>
    <p:sldId id="272" r:id="rId7"/>
    <p:sldId id="321"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24/06/2021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28</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June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 Community, Looking Forward~</a:t>
            </a:r>
            <a:endParaRPr lang="en-GB" sz="4400" dirty="0">
              <a:latin typeface="Garamond" panose="02020404030301010803" pitchFamily="18" charset="0"/>
            </a:endParaRPr>
          </a:p>
        </p:txBody>
      </p:sp>
      <p:pic>
        <p:nvPicPr>
          <p:cNvPr id="1026" name="Picture 2" descr="good life project community"/>
          <p:cNvPicPr>
            <a:picLocks noChangeAspect="1" noChangeArrowheads="1"/>
          </p:cNvPicPr>
          <p:nvPr/>
        </p:nvPicPr>
        <p:blipFill rotWithShape="1">
          <a:blip r:embed="rId4">
            <a:extLst>
              <a:ext uri="{28A0092B-C50C-407E-A947-70E740481C1C}">
                <a14:useLocalDpi xmlns:a14="http://schemas.microsoft.com/office/drawing/2010/main" val="0"/>
              </a:ext>
            </a:extLst>
          </a:blip>
          <a:srcRect r="414" b="42329"/>
          <a:stretch/>
        </p:blipFill>
        <p:spPr bwMode="auto">
          <a:xfrm>
            <a:off x="1524000" y="1899059"/>
            <a:ext cx="9155430" cy="299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1975318"/>
            <a:ext cx="10461171"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b="1" dirty="0" smtClean="0">
                <a:latin typeface="Garamond" panose="02020404030301010803" pitchFamily="18" charset="0"/>
                <a:cs typeface="Arial" panose="020B0604020202020204" pitchFamily="34" charset="0"/>
              </a:rPr>
              <a:t>OUR COMMUNITY PRAYS FOR THE GLOBAL COMMUNITY</a:t>
            </a:r>
          </a:p>
          <a:p>
            <a:pPr algn="ctr"/>
            <a:r>
              <a:rPr lang="en-GB" sz="2800" dirty="0" smtClean="0">
                <a:latin typeface="Garamond" panose="02020404030301010803" pitchFamily="18" charset="0"/>
                <a:cs typeface="Arial" panose="020B0604020202020204" pitchFamily="34" charset="0"/>
              </a:rPr>
              <a:t>Heavenly </a:t>
            </a:r>
            <a:r>
              <a:rPr lang="en-GB" sz="2800" dirty="0">
                <a:latin typeface="Garamond" panose="02020404030301010803" pitchFamily="18" charset="0"/>
                <a:cs typeface="Arial" panose="020B0604020202020204" pitchFamily="34" charset="0"/>
              </a:rPr>
              <a:t>Father,</a:t>
            </a:r>
          </a:p>
          <a:p>
            <a:pPr algn="ctr"/>
            <a:r>
              <a:rPr lang="en-GB" sz="2800" dirty="0">
                <a:latin typeface="Garamond" panose="02020404030301010803" pitchFamily="18" charset="0"/>
                <a:cs typeface="Arial" panose="020B0604020202020204" pitchFamily="34" charset="0"/>
              </a:rPr>
              <a:t>You hold the whole world deep in your heart,</a:t>
            </a:r>
          </a:p>
          <a:p>
            <a:pPr algn="ctr"/>
            <a:r>
              <a:rPr lang="en-GB" sz="2800" dirty="0">
                <a:latin typeface="Garamond" panose="02020404030301010803" pitchFamily="18" charset="0"/>
                <a:cs typeface="Arial" panose="020B0604020202020204" pitchFamily="34" charset="0"/>
              </a:rPr>
              <a:t>sharing our pains and burdens,</a:t>
            </a:r>
          </a:p>
          <a:p>
            <a:pPr algn="ctr"/>
            <a:r>
              <a:rPr lang="en-GB" sz="2800" dirty="0">
                <a:latin typeface="Garamond" panose="02020404030301010803" pitchFamily="18" charset="0"/>
                <a:cs typeface="Arial" panose="020B0604020202020204" pitchFamily="34" charset="0"/>
              </a:rPr>
              <a:t>delighting in our joys and successes.</a:t>
            </a:r>
          </a:p>
          <a:p>
            <a:pPr algn="ctr"/>
            <a:r>
              <a:rPr lang="en-GB" sz="2800" dirty="0">
                <a:latin typeface="Garamond" panose="02020404030301010803" pitchFamily="18" charset="0"/>
                <a:cs typeface="Arial" panose="020B0604020202020204" pitchFamily="34" charset="0"/>
              </a:rPr>
              <a:t>We offer you our prayers – </a:t>
            </a:r>
            <a:r>
              <a:rPr lang="en-GB" sz="2800" dirty="0" smtClean="0">
                <a:latin typeface="Garamond" panose="02020404030301010803" pitchFamily="18" charset="0"/>
                <a:cs typeface="Arial" panose="020B0604020202020204" pitchFamily="34" charset="0"/>
              </a:rPr>
              <a:t>both </a:t>
            </a:r>
            <a:r>
              <a:rPr lang="en-GB" sz="2800" dirty="0">
                <a:latin typeface="Garamond" panose="02020404030301010803" pitchFamily="18" charset="0"/>
                <a:cs typeface="Arial" panose="020B0604020202020204" pitchFamily="34" charset="0"/>
              </a:rPr>
              <a:t>spoken and unspoken – </a:t>
            </a:r>
          </a:p>
          <a:p>
            <a:pPr algn="ctr"/>
            <a:r>
              <a:rPr lang="en-GB" sz="2800" dirty="0">
                <a:latin typeface="Garamond" panose="02020404030301010803" pitchFamily="18" charset="0"/>
                <a:cs typeface="Arial" panose="020B0604020202020204" pitchFamily="34" charset="0"/>
              </a:rPr>
              <a:t>and ask you to hear us </a:t>
            </a:r>
            <a:r>
              <a:rPr lang="en-GB" sz="2800" dirty="0" smtClean="0">
                <a:latin typeface="Garamond" panose="02020404030301010803" pitchFamily="18" charset="0"/>
                <a:cs typeface="Arial" panose="020B0604020202020204" pitchFamily="34" charset="0"/>
              </a:rPr>
              <a:t>as </a:t>
            </a:r>
            <a:r>
              <a:rPr lang="en-GB" sz="2800" dirty="0">
                <a:latin typeface="Garamond" panose="02020404030301010803" pitchFamily="18" charset="0"/>
                <a:cs typeface="Arial" panose="020B0604020202020204" pitchFamily="34" charset="0"/>
              </a:rPr>
              <a:t>we pray for others around our world.</a:t>
            </a:r>
          </a:p>
          <a:p>
            <a:pPr algn="ctr"/>
            <a:r>
              <a:rPr lang="en-GB" sz="2800" dirty="0" smtClean="0">
                <a:latin typeface="Garamond" panose="02020404030301010803" pitchFamily="18" charset="0"/>
              </a:rPr>
              <a:t>Amen</a:t>
            </a:r>
            <a:r>
              <a:rPr lang="en-GB" sz="2800" dirty="0">
                <a:latin typeface="Garamond" panose="02020404030301010803" pitchFamily="18" charset="0"/>
              </a:rPr>
              <a:t>.</a:t>
            </a:r>
            <a:r>
              <a:rPr lang="en-GB" sz="2800" dirty="0" smtClean="0">
                <a:solidFill>
                  <a:srgbClr val="FF0000"/>
                </a:solidFill>
                <a:latin typeface="Garamond" panose="02020404030301010803" pitchFamily="18" charset="0"/>
              </a:rPr>
              <a:t> </a:t>
            </a:r>
            <a:endParaRPr lang="en-GB" sz="2400" dirty="0" smtClean="0">
              <a:solidFill>
                <a:srgbClr val="FF0000"/>
              </a:solidFill>
              <a:latin typeface="Garamond" panose="02020404030301010803" pitchFamily="18" charset="0"/>
            </a:endParaRPr>
          </a:p>
          <a:p>
            <a:pPr algn="ctr"/>
            <a:r>
              <a:rPr lang="en-GB" sz="1100" dirty="0" smtClean="0">
                <a:latin typeface="Garamond" panose="02020404030301010803" pitchFamily="18" charset="0"/>
              </a:rPr>
              <a:t>_____________________________________________________________________________________________________________________________________________ </a:t>
            </a:r>
          </a:p>
          <a:p>
            <a:pPr algn="ctr"/>
            <a:r>
              <a:rPr lang="en-GB" sz="3600" dirty="0" smtClean="0">
                <a:latin typeface="Garamond" panose="02020404030301010803" pitchFamily="18" charset="0"/>
              </a:rPr>
              <a:t>Let us look forward, let us grow.</a:t>
            </a:r>
          </a:p>
          <a:p>
            <a:pPr algn="ctr"/>
            <a:r>
              <a:rPr lang="en-GB" sz="3600" dirty="0" smtClean="0">
                <a:latin typeface="Garamond" panose="02020404030301010803" pitchFamily="18" charset="0"/>
              </a:rPr>
              <a:t>Let our communities flourish.   </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smtClean="0">
                <a:effectLst/>
                <a:latin typeface="Garamond" panose="02020404030301010803" pitchFamily="18" charset="0"/>
                <a:ea typeface="Calibri" panose="020F0502020204030204" pitchFamily="34" charset="0"/>
                <a:cs typeface="Times New Roman" panose="02020603050405020304" pitchFamily="18" charset="0"/>
              </a:rPr>
              <a:t>We are a Community,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In the </a:t>
            </a:r>
            <a:r>
              <a:rPr lang="en-GB" sz="3600" dirty="0">
                <a:effectLst/>
                <a:latin typeface="Garamond" panose="02020404030301010803" pitchFamily="18" charset="0"/>
                <a:ea typeface="Calibri" panose="020F0502020204030204" pitchFamily="34" charset="0"/>
                <a:cs typeface="Times New Roman" panose="02020603050405020304" pitchFamily="18" charset="0"/>
              </a:rPr>
              <a:t>Year of St Joseph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a:t>
            </a:r>
            <a:r>
              <a:rPr lang="en-GB" sz="3600" dirty="0" smtClean="0">
                <a:latin typeface="Garamond" panose="02020404030301010803" pitchFamily="18" charset="0"/>
                <a:ea typeface="Calibri" panose="020F0502020204030204" pitchFamily="34" charset="0"/>
                <a:cs typeface="Times New Roman" panose="02020603050405020304" pitchFamily="18" charset="0"/>
              </a:rPr>
              <a:t>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8022473" y="2507924"/>
            <a:ext cx="3711389" cy="2092881"/>
          </a:xfrm>
          <a:prstGeom prst="rect">
            <a:avLst/>
          </a:prstGeom>
        </p:spPr>
        <p:txBody>
          <a:bodyPr wrap="square">
            <a:spAutoFit/>
          </a:bodyPr>
          <a:lstStyle/>
          <a:p>
            <a:pPr algn="ctr"/>
            <a:r>
              <a:rPr lang="en-GB" sz="2600" b="1" dirty="0">
                <a:latin typeface="Garamond" panose="02020404030301010803" pitchFamily="18" charset="0"/>
              </a:rPr>
              <a:t> </a:t>
            </a:r>
            <a:r>
              <a:rPr lang="en-GB" sz="2600" b="1" dirty="0" smtClean="0">
                <a:latin typeface="Garamond" panose="02020404030301010803" pitchFamily="18" charset="0"/>
              </a:rPr>
              <a:t>27th June </a:t>
            </a:r>
            <a:r>
              <a:rPr lang="en-GB" sz="2600" b="1" dirty="0">
                <a:latin typeface="Garamond" panose="02020404030301010803" pitchFamily="18" charset="0"/>
              </a:rPr>
              <a:t>2021</a:t>
            </a:r>
            <a:r>
              <a:rPr lang="en-GB" sz="2600" dirty="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a:t>
            </a:r>
          </a:p>
          <a:p>
            <a:pPr algn="ctr"/>
            <a:endParaRPr lang="en-GB" sz="1200" dirty="0">
              <a:latin typeface="Garamond" panose="02020404030301010803" pitchFamily="18" charset="0"/>
            </a:endParaRPr>
          </a:p>
          <a:p>
            <a:pPr algn="ctr"/>
            <a:r>
              <a:rPr lang="en-GB" sz="1200" dirty="0" smtClean="0">
                <a:latin typeface="Garamond" panose="02020404030301010803" pitchFamily="18" charset="0"/>
              </a:rPr>
              <a:t>                  </a:t>
            </a:r>
            <a:r>
              <a:rPr lang="en-GB" sz="400" dirty="0" smtClean="0">
                <a:latin typeface="Garamond" panose="02020404030301010803" pitchFamily="18" charset="0"/>
              </a:rPr>
              <a:t> </a:t>
            </a:r>
            <a:r>
              <a:rPr lang="en-GB" sz="1000" dirty="0" smtClean="0">
                <a:latin typeface="Garamond" panose="02020404030301010803" pitchFamily="18" charset="0"/>
              </a:rPr>
              <a:t>                      </a:t>
            </a:r>
            <a:endParaRPr lang="en-GB" sz="1000" dirty="0">
              <a:latin typeface="Garamond" panose="02020404030301010803" pitchFamily="18" charset="0"/>
            </a:endParaRPr>
          </a:p>
          <a:p>
            <a:pPr algn="ctr"/>
            <a:r>
              <a:rPr lang="en-GB" sz="4000" dirty="0" smtClean="0">
                <a:latin typeface="Garamond" panose="02020404030301010803" pitchFamily="18" charset="0"/>
              </a:rPr>
              <a:t>“Your faith has saved you.”</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Works of Power | St. Michael Catholic Church"/>
          <p:cNvPicPr>
            <a:picLocks noChangeAspect="1" noChangeArrowheads="1"/>
          </p:cNvPicPr>
          <p:nvPr/>
        </p:nvPicPr>
        <p:blipFill rotWithShape="1">
          <a:blip r:embed="rId3">
            <a:extLst>
              <a:ext uri="{28A0092B-C50C-407E-A947-70E740481C1C}">
                <a14:useLocalDpi xmlns:a14="http://schemas.microsoft.com/office/drawing/2010/main" val="0"/>
              </a:ext>
            </a:extLst>
          </a:blip>
          <a:srcRect l="22023" t="50488" r="24081" b="130"/>
          <a:stretch/>
        </p:blipFill>
        <p:spPr bwMode="auto">
          <a:xfrm>
            <a:off x="653143" y="2351315"/>
            <a:ext cx="7524206" cy="388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15638" y="233429"/>
            <a:ext cx="7935639"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Reflection</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extBox 1"/>
          <p:cNvSpPr txBox="1"/>
          <p:nvPr/>
        </p:nvSpPr>
        <p:spPr>
          <a:xfrm>
            <a:off x="4354966" y="2180000"/>
            <a:ext cx="6861265" cy="4131900"/>
          </a:xfrm>
          <a:prstGeom prst="rect">
            <a:avLst/>
          </a:prstGeom>
          <a:noFill/>
        </p:spPr>
        <p:txBody>
          <a:bodyPr wrap="square" rtlCol="0">
            <a:spAutoFit/>
          </a:bodyPr>
          <a:lstStyle/>
          <a:p>
            <a:pPr algn="just"/>
            <a:r>
              <a:rPr lang="en-GB" sz="4400" dirty="0" smtClean="0">
                <a:latin typeface="Garamond" panose="02020404030301010803" pitchFamily="18" charset="0"/>
              </a:rPr>
              <a:t>“Behold</a:t>
            </a:r>
            <a:r>
              <a:rPr lang="en-GB" sz="4400" dirty="0">
                <a:latin typeface="Garamond" panose="02020404030301010803" pitchFamily="18" charset="0"/>
              </a:rPr>
              <a:t>, I stand at the door and knock. If anyone hears my voice and opens the door, I will come in to him and eat with him, and he with me</a:t>
            </a:r>
            <a:r>
              <a:rPr lang="en-GB" sz="4400" dirty="0" smtClean="0">
                <a:latin typeface="Garamond" panose="02020404030301010803" pitchFamily="18" charset="0"/>
              </a:rPr>
              <a:t>.”</a:t>
            </a:r>
          </a:p>
          <a:p>
            <a:pPr algn="ctr"/>
            <a:endParaRPr lang="en-GB" sz="1050" dirty="0" smtClean="0">
              <a:latin typeface="Garamond" panose="02020404030301010803" pitchFamily="18" charset="0"/>
            </a:endParaRPr>
          </a:p>
          <a:p>
            <a:pPr algn="ctr"/>
            <a:r>
              <a:rPr lang="en-GB" sz="3200" dirty="0" smtClean="0">
                <a:latin typeface="Garamond" panose="02020404030301010803" pitchFamily="18" charset="0"/>
              </a:rPr>
              <a:t>- Revelation 3 : 20</a:t>
            </a:r>
            <a:endParaRPr lang="en-GB" sz="3200" dirty="0">
              <a:latin typeface="Garamond" panose="02020404030301010803" pitchFamily="18" charset="0"/>
            </a:endParaRPr>
          </a:p>
        </p:txBody>
      </p:sp>
      <p:pic>
        <p:nvPicPr>
          <p:cNvPr id="3080" name="Picture 8" descr="https://www.retrograph.com/wp-content/uploads/thumbnails/s152RGL007.jpg"/>
          <p:cNvPicPr>
            <a:picLocks noChangeAspect="1" noChangeArrowheads="1"/>
          </p:cNvPicPr>
          <p:nvPr/>
        </p:nvPicPr>
        <p:blipFill rotWithShape="1">
          <a:blip r:embed="rId3">
            <a:extLst>
              <a:ext uri="{28A0092B-C50C-407E-A947-70E740481C1C}">
                <a14:useLocalDpi xmlns:a14="http://schemas.microsoft.com/office/drawing/2010/main" val="0"/>
              </a:ext>
            </a:extLst>
          </a:blip>
          <a:srcRect r="727" b="6306"/>
          <a:stretch/>
        </p:blipFill>
        <p:spPr bwMode="auto">
          <a:xfrm>
            <a:off x="239396" y="226547"/>
            <a:ext cx="3379015" cy="651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497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a:latin typeface="Garamond" panose="02020404030301010803" pitchFamily="18" charset="0"/>
            </a:endParaRPr>
          </a:p>
          <a:p>
            <a:pPr marL="0" indent="0" eaLnBrk="1" hangingPunct="1">
              <a:buNone/>
            </a:pPr>
            <a:endParaRPr lang="en-GB" altLang="en-US" dirty="0">
              <a:latin typeface="Garamond" panose="02020404030301010803" pitchFamily="18" charset="0"/>
            </a:endParaRPr>
          </a:p>
        </p:txBody>
      </p:sp>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t>
            </a:r>
            <a:r>
              <a:rPr lang="en-GB" altLang="en-US" dirty="0" smtClean="0">
                <a:solidFill>
                  <a:schemeClr val="accent4">
                    <a:lumMod val="75000"/>
                  </a:schemeClr>
                </a:solidFill>
                <a:latin typeface="Garamond" panose="02020404030301010803" pitchFamily="18" charset="0"/>
              </a:rPr>
              <a:t>as communities for </a:t>
            </a:r>
            <a:r>
              <a:rPr lang="en-GB" altLang="en-US" dirty="0">
                <a:solidFill>
                  <a:schemeClr val="accent4">
                    <a:lumMod val="75000"/>
                  </a:schemeClr>
                </a:solidFill>
                <a:latin typeface="Garamond" panose="02020404030301010803" pitchFamily="18" charset="0"/>
              </a:rPr>
              <a:t>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650378" y="2600325"/>
            <a:ext cx="6557554" cy="2231380"/>
          </a:xfrm>
          <a:prstGeom prst="rect">
            <a:avLst/>
          </a:prstGeom>
          <a:noFill/>
        </p:spPr>
        <p:txBody>
          <a:bodyPr wrap="square" rtlCol="0">
            <a:spAutoFit/>
          </a:bodyPr>
          <a:lstStyle/>
          <a:p>
            <a:pPr algn="just"/>
            <a:r>
              <a:rPr lang="en-GB" sz="4800" dirty="0" smtClean="0">
                <a:latin typeface="Garamond" panose="02020404030301010803" pitchFamily="18" charset="0"/>
              </a:rPr>
              <a:t>“</a:t>
            </a:r>
            <a:r>
              <a:rPr lang="en-GB" sz="4400" dirty="0">
                <a:latin typeface="Garamond" panose="02020404030301010803" pitchFamily="18" charset="0"/>
              </a:rPr>
              <a:t>No one is useless and no one is expendable</a:t>
            </a:r>
            <a:r>
              <a:rPr lang="en-GB" sz="4800" dirty="0" smtClean="0">
                <a:latin typeface="Garamond" panose="02020404030301010803" pitchFamily="18" charset="0"/>
              </a:rPr>
              <a:t>.” </a:t>
            </a: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a:t>
            </a:r>
            <a:r>
              <a:rPr lang="en-GB" sz="2400" dirty="0" smtClean="0">
                <a:latin typeface="Garamond" panose="02020404030301010803" pitchFamily="18" charset="0"/>
              </a:rPr>
              <a:t>Francis, </a:t>
            </a:r>
            <a:r>
              <a:rPr lang="en-GB" sz="2400" i="1" dirty="0" smtClean="0">
                <a:latin typeface="Garamond" panose="02020404030301010803" pitchFamily="18" charset="0"/>
              </a:rPr>
              <a:t>Fratelli Tutti </a:t>
            </a:r>
            <a:r>
              <a:rPr lang="en-GB" sz="2400" dirty="0" smtClean="0">
                <a:latin typeface="Garamond" panose="02020404030301010803" pitchFamily="18" charset="0"/>
              </a:rPr>
              <a:t>215</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Saints                Peter and Paul</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r>
              <a:rPr lang="en-GB" altLang="en-US" sz="6600" dirty="0" smtClean="0">
                <a:solidFill>
                  <a:schemeClr val="accent4">
                    <a:lumMod val="75000"/>
                  </a:schemeClr>
                </a:solidFill>
                <a:latin typeface="Garamond" panose="02020404030301010803" pitchFamily="18" charset="0"/>
              </a:rPr>
              <a:t>: 29</a:t>
            </a:r>
            <a:r>
              <a:rPr lang="en-GB" altLang="en-US" sz="6600" baseline="30000" dirty="0" smtClean="0">
                <a:solidFill>
                  <a:schemeClr val="accent4">
                    <a:lumMod val="75000"/>
                  </a:schemeClr>
                </a:solidFill>
                <a:latin typeface="Garamond" panose="02020404030301010803" pitchFamily="18" charset="0"/>
              </a:rPr>
              <a:t>th</a:t>
            </a:r>
            <a:r>
              <a:rPr lang="en-GB" altLang="en-US" sz="6600" dirty="0" smtClean="0">
                <a:solidFill>
                  <a:schemeClr val="accent4">
                    <a:lumMod val="75000"/>
                  </a:schemeClr>
                </a:solidFill>
                <a:latin typeface="Garamond" panose="02020404030301010803" pitchFamily="18" charset="0"/>
              </a:rPr>
              <a:t> June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38964" y="3925911"/>
            <a:ext cx="11130734" cy="2677656"/>
          </a:xfrm>
          <a:prstGeom prst="rect">
            <a:avLst/>
          </a:prstGeom>
          <a:noFill/>
        </p:spPr>
        <p:txBody>
          <a:bodyPr wrap="square" rtlCol="0">
            <a:spAutoFit/>
          </a:bodyPr>
          <a:lstStyle/>
          <a:p>
            <a:pPr algn="just"/>
            <a:r>
              <a:rPr lang="en-GB" sz="2400" dirty="0" smtClean="0">
                <a:latin typeface="Garamond" panose="02020404030301010803" pitchFamily="18" charset="0"/>
              </a:rPr>
              <a:t>St</a:t>
            </a:r>
            <a:r>
              <a:rPr lang="en-GB" sz="2400" dirty="0">
                <a:latin typeface="Garamond" panose="02020404030301010803" pitchFamily="18" charset="0"/>
              </a:rPr>
              <a:t>. Peter and Paul’s day is the feast day that </a:t>
            </a:r>
            <a:r>
              <a:rPr lang="en-GB" sz="2400" dirty="0" smtClean="0">
                <a:latin typeface="Garamond" panose="02020404030301010803" pitchFamily="18" charset="0"/>
              </a:rPr>
              <a:t>honours </a:t>
            </a:r>
            <a:r>
              <a:rPr lang="en-GB" sz="2400" dirty="0">
                <a:latin typeface="Garamond" panose="02020404030301010803" pitchFamily="18" charset="0"/>
              </a:rPr>
              <a:t>the martyrdom of the two saints, </a:t>
            </a:r>
            <a:r>
              <a:rPr lang="en-GB" sz="2400" dirty="0" smtClean="0">
                <a:latin typeface="Garamond" panose="02020404030301010803" pitchFamily="18" charset="0"/>
              </a:rPr>
              <a:t>sometime </a:t>
            </a:r>
            <a:r>
              <a:rPr lang="en-GB" sz="2400" dirty="0">
                <a:latin typeface="Garamond" panose="02020404030301010803" pitchFamily="18" charset="0"/>
              </a:rPr>
              <a:t>between AD 64 and 68. While the church recognizes that they may not have died on the same day, tradition says that this is the day that they were both martyred in Rome by Emperor Nero.</a:t>
            </a:r>
          </a:p>
          <a:p>
            <a:pPr algn="just"/>
            <a:r>
              <a:rPr lang="en-GB" sz="2400" dirty="0">
                <a:latin typeface="Garamond" panose="02020404030301010803" pitchFamily="18" charset="0"/>
              </a:rPr>
              <a:t>The day is a solemnity or a feast day of the highest rank. This </a:t>
            </a:r>
            <a:r>
              <a:rPr lang="en-GB" sz="2400" dirty="0" smtClean="0">
                <a:latin typeface="Garamond" panose="02020404030301010803" pitchFamily="18" charset="0"/>
              </a:rPr>
              <a:t>honour </a:t>
            </a:r>
            <a:r>
              <a:rPr lang="en-GB" sz="2400" dirty="0">
                <a:latin typeface="Garamond" panose="02020404030301010803" pitchFamily="18" charset="0"/>
              </a:rPr>
              <a:t>is reserved for only the most important events, </a:t>
            </a:r>
            <a:r>
              <a:rPr lang="en-GB" sz="2400" dirty="0" smtClean="0">
                <a:latin typeface="Garamond" panose="02020404030301010803" pitchFamily="18" charset="0"/>
              </a:rPr>
              <a:t>such as those in </a:t>
            </a:r>
            <a:r>
              <a:rPr lang="en-GB" sz="2400" dirty="0">
                <a:latin typeface="Garamond" panose="02020404030301010803" pitchFamily="18" charset="0"/>
              </a:rPr>
              <a:t>the lives of Jesus or Mary. Therefore </a:t>
            </a:r>
            <a:r>
              <a:rPr lang="en-GB" sz="2400" dirty="0" smtClean="0">
                <a:latin typeface="Garamond" panose="02020404030301010803" pitchFamily="18" charset="0"/>
              </a:rPr>
              <a:t>this </a:t>
            </a:r>
            <a:r>
              <a:rPr lang="en-GB" sz="2400" dirty="0" err="1" smtClean="0">
                <a:solidFill>
                  <a:schemeClr val="bg1"/>
                </a:solidFill>
                <a:latin typeface="Garamond" panose="02020404030301010803" pitchFamily="18" charset="0"/>
              </a:rPr>
              <a:t>xxxx</a:t>
            </a:r>
            <a:r>
              <a:rPr lang="en-GB" sz="2400" dirty="0" smtClean="0">
                <a:latin typeface="Garamond" panose="02020404030301010803" pitchFamily="18" charset="0"/>
              </a:rPr>
              <a:t> emphasizes </a:t>
            </a:r>
            <a:r>
              <a:rPr lang="en-GB" sz="2400" dirty="0">
                <a:latin typeface="Garamond" panose="02020404030301010803" pitchFamily="18" charset="0"/>
              </a:rPr>
              <a:t>just how important the two saints are to the Catholic faith.</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2" descr="Saints Peter and Paul and the “Catholicizing” Princi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281396"/>
            <a:ext cx="4119839" cy="3559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15048" y="3274929"/>
            <a:ext cx="7340413" cy="477054"/>
          </a:xfrm>
          <a:prstGeom prst="rect">
            <a:avLst/>
          </a:prstGeom>
          <a:noFill/>
        </p:spPr>
        <p:txBody>
          <a:bodyPr wrap="square" rtlCol="0">
            <a:spAutoFit/>
          </a:bodyPr>
          <a:lstStyle/>
          <a:p>
            <a:pPr algn="ctr"/>
            <a:r>
              <a:rPr lang="en-GB" sz="2500" dirty="0" smtClean="0">
                <a:latin typeface="Garamond" panose="02020404030301010803" pitchFamily="18" charset="0"/>
                <a:sym typeface="Wingdings" panose="05000000000000000000" pitchFamily="2" charset="2"/>
              </a:rPr>
              <a:t> </a:t>
            </a:r>
            <a:r>
              <a:rPr lang="en-GB" sz="2500" b="1" dirty="0" smtClean="0">
                <a:latin typeface="Garamond" panose="02020404030301010803" pitchFamily="18" charset="0"/>
              </a:rPr>
              <a:t>Tuesday 29</a:t>
            </a:r>
            <a:r>
              <a:rPr lang="en-GB" sz="2500" b="1" baseline="30000" dirty="0" smtClean="0">
                <a:latin typeface="Garamond" panose="02020404030301010803" pitchFamily="18" charset="0"/>
              </a:rPr>
              <a:t>th</a:t>
            </a:r>
            <a:r>
              <a:rPr lang="en-GB" sz="2500" b="1" dirty="0" smtClean="0">
                <a:latin typeface="Garamond" panose="02020404030301010803" pitchFamily="18" charset="0"/>
              </a:rPr>
              <a:t> June is a Holy Day of Obligation </a:t>
            </a:r>
            <a:r>
              <a:rPr lang="en-GB" sz="2500" dirty="0" smtClean="0">
                <a:latin typeface="Garamond" panose="02020404030301010803" pitchFamily="18" charset="0"/>
                <a:sym typeface="Wingdings" panose="05000000000000000000" pitchFamily="2" charset="2"/>
              </a:rPr>
              <a:t></a:t>
            </a:r>
            <a:endParaRPr lang="en-GB" sz="2500" dirty="0" smtClean="0">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10" name="Title 1"/>
          <p:cNvSpPr txBox="1">
            <a:spLocks/>
          </p:cNvSpPr>
          <p:nvPr/>
        </p:nvSpPr>
        <p:spPr>
          <a:xfrm>
            <a:off x="433824" y="394023"/>
            <a:ext cx="11378219"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dirty="0" smtClean="0">
                <a:solidFill>
                  <a:schemeClr val="accent4">
                    <a:lumMod val="75000"/>
                  </a:schemeClr>
                </a:solidFill>
                <a:latin typeface="Garamond" panose="02020404030301010803" pitchFamily="18" charset="0"/>
              </a:rPr>
              <a:t>Communities : </a:t>
            </a:r>
            <a:r>
              <a:rPr lang="en-GB" altLang="en-US" sz="6000" dirty="0">
                <a:solidFill>
                  <a:schemeClr val="accent4">
                    <a:lumMod val="75000"/>
                  </a:schemeClr>
                </a:solidFill>
                <a:latin typeface="Garamond" panose="02020404030301010803" pitchFamily="18" charset="0"/>
              </a:rPr>
              <a:t>L</a:t>
            </a:r>
            <a:r>
              <a:rPr lang="en-GB" altLang="en-US" sz="6000" dirty="0" smtClean="0">
                <a:solidFill>
                  <a:schemeClr val="accent4">
                    <a:lumMod val="75000"/>
                  </a:schemeClr>
                </a:solidFill>
                <a:latin typeface="Garamond" panose="02020404030301010803" pitchFamily="18" charset="0"/>
              </a:rPr>
              <a:t>a Sainte Union </a:t>
            </a:r>
          </a:p>
        </p:txBody>
      </p:sp>
      <p:sp>
        <p:nvSpPr>
          <p:cNvPr id="2" name="TextBox 1"/>
          <p:cNvSpPr txBox="1"/>
          <p:nvPr/>
        </p:nvSpPr>
        <p:spPr>
          <a:xfrm>
            <a:off x="537768" y="2509203"/>
            <a:ext cx="6637009" cy="4524315"/>
          </a:xfrm>
          <a:prstGeom prst="rect">
            <a:avLst/>
          </a:prstGeom>
          <a:noFill/>
        </p:spPr>
        <p:txBody>
          <a:bodyPr wrap="square" rtlCol="0">
            <a:spAutoFit/>
          </a:bodyPr>
          <a:lstStyle/>
          <a:p>
            <a:pPr algn="just"/>
            <a:r>
              <a:rPr lang="en-GB" sz="2400" dirty="0">
                <a:latin typeface="Garamond" panose="02020404030301010803" pitchFamily="18" charset="0"/>
              </a:rPr>
              <a:t>The Sisters of the Holy Union of the Sacred Hearts are </a:t>
            </a:r>
            <a:r>
              <a:rPr lang="en-GB" sz="2400" dirty="0" smtClean="0">
                <a:latin typeface="Garamond" panose="02020404030301010803" pitchFamily="18" charset="0"/>
              </a:rPr>
              <a:t>a religious congregation</a:t>
            </a:r>
            <a:r>
              <a:rPr lang="en-GB" sz="2400" dirty="0">
                <a:latin typeface="Garamond" panose="02020404030301010803" pitchFamily="18" charset="0"/>
              </a:rPr>
              <a:t> </a:t>
            </a:r>
            <a:r>
              <a:rPr lang="en-GB" sz="2400" dirty="0" smtClean="0">
                <a:latin typeface="Garamond" panose="02020404030301010803" pitchFamily="18" charset="0"/>
              </a:rPr>
              <a:t> </a:t>
            </a:r>
            <a:r>
              <a:rPr lang="en-GB" sz="2400" dirty="0">
                <a:latin typeface="Garamond" panose="02020404030301010803" pitchFamily="18" charset="0"/>
              </a:rPr>
              <a:t>founded </a:t>
            </a:r>
            <a:r>
              <a:rPr lang="en-GB" sz="2400" dirty="0" smtClean="0">
                <a:latin typeface="Garamond" panose="02020404030301010803" pitchFamily="18" charset="0"/>
              </a:rPr>
              <a:t>at Douai, </a:t>
            </a:r>
            <a:r>
              <a:rPr lang="en-GB" sz="2400" dirty="0">
                <a:latin typeface="Garamond" panose="02020404030301010803" pitchFamily="18" charset="0"/>
              </a:rPr>
              <a:t>France, in 1828, by </a:t>
            </a:r>
            <a:r>
              <a:rPr lang="en-GB" sz="2400" dirty="0" smtClean="0">
                <a:latin typeface="Garamond" panose="02020404030301010803" pitchFamily="18" charset="0"/>
              </a:rPr>
              <a:t>Father Jean Baptiste </a:t>
            </a:r>
            <a:r>
              <a:rPr lang="en-GB" sz="2400" dirty="0" err="1" smtClean="0">
                <a:latin typeface="Garamond" panose="02020404030301010803" pitchFamily="18" charset="0"/>
              </a:rPr>
              <a:t>Debrabant</a:t>
            </a:r>
            <a:r>
              <a:rPr lang="en-GB" sz="2400" dirty="0">
                <a:latin typeface="Garamond" panose="02020404030301010803" pitchFamily="18" charset="0"/>
              </a:rPr>
              <a:t> (1801 </a:t>
            </a:r>
            <a:r>
              <a:rPr lang="en-GB" sz="2400" dirty="0" smtClean="0">
                <a:latin typeface="Garamond" panose="02020404030301010803" pitchFamily="18" charset="0"/>
              </a:rPr>
              <a:t>– 1889, </a:t>
            </a:r>
            <a:r>
              <a:rPr lang="en-GB" sz="2400" i="1" dirty="0" smtClean="0">
                <a:latin typeface="Garamond" panose="02020404030301010803" pitchFamily="18" charset="0"/>
              </a:rPr>
              <a:t>see right</a:t>
            </a:r>
            <a:r>
              <a:rPr lang="en-GB" sz="2400" dirty="0" smtClean="0">
                <a:latin typeface="Garamond" panose="02020404030301010803" pitchFamily="18" charset="0"/>
              </a:rPr>
              <a:t>).</a:t>
            </a:r>
            <a:r>
              <a:rPr lang="en-GB" sz="2400" baseline="30000" dirty="0" smtClean="0">
                <a:latin typeface="Garamond" panose="02020404030301010803" pitchFamily="18" charset="0"/>
              </a:rPr>
              <a:t> </a:t>
            </a:r>
            <a:r>
              <a:rPr lang="en-GB" sz="2400" dirty="0" smtClean="0">
                <a:latin typeface="Garamond" panose="02020404030301010803" pitchFamily="18" charset="0"/>
              </a:rPr>
              <a:t>The </a:t>
            </a:r>
            <a:r>
              <a:rPr lang="en-GB" sz="2400" dirty="0">
                <a:latin typeface="Garamond" panose="02020404030301010803" pitchFamily="18" charset="0"/>
              </a:rPr>
              <a:t>congregation was approved by </a:t>
            </a:r>
            <a:r>
              <a:rPr lang="en-GB" sz="2400" dirty="0" smtClean="0">
                <a:latin typeface="Garamond" panose="02020404030301010803" pitchFamily="18" charset="0"/>
              </a:rPr>
              <a:t>the Holy See</a:t>
            </a:r>
            <a:r>
              <a:rPr lang="en-GB" sz="2400" dirty="0">
                <a:latin typeface="Garamond" panose="02020404030301010803" pitchFamily="18" charset="0"/>
              </a:rPr>
              <a:t> in 1877</a:t>
            </a:r>
            <a:r>
              <a:rPr lang="en-GB" sz="2400" dirty="0" smtClean="0">
                <a:latin typeface="Garamond" panose="02020404030301010803" pitchFamily="18" charset="0"/>
              </a:rPr>
              <a:t>. Its </a:t>
            </a:r>
            <a:r>
              <a:rPr lang="en-GB" sz="2400" dirty="0">
                <a:latin typeface="Garamond" panose="02020404030301010803" pitchFamily="18" charset="0"/>
              </a:rPr>
              <a:t>rules are taken principally from those of </a:t>
            </a:r>
            <a:r>
              <a:rPr lang="en-GB" sz="2400" dirty="0" smtClean="0">
                <a:latin typeface="Garamond" panose="02020404030301010803" pitchFamily="18" charset="0"/>
              </a:rPr>
              <a:t>the Order of the Visitation of Holy Mary, </a:t>
            </a:r>
            <a:r>
              <a:rPr lang="en-GB" sz="2400" dirty="0">
                <a:latin typeface="Garamond" panose="02020404030301010803" pitchFamily="18" charset="0"/>
              </a:rPr>
              <a:t>founded </a:t>
            </a:r>
            <a:r>
              <a:rPr lang="en-GB" sz="2400" dirty="0" smtClean="0">
                <a:latin typeface="Garamond" panose="02020404030301010803" pitchFamily="18" charset="0"/>
              </a:rPr>
              <a:t>by Francis of Sales. The </a:t>
            </a:r>
            <a:r>
              <a:rPr lang="en-GB" sz="2400" dirty="0">
                <a:latin typeface="Garamond" panose="02020404030301010803" pitchFamily="18" charset="0"/>
              </a:rPr>
              <a:t>Holy Union Sisters </a:t>
            </a:r>
            <a:r>
              <a:rPr lang="en-GB" sz="2400" dirty="0" smtClean="0">
                <a:latin typeface="Garamond" panose="02020404030301010803" pitchFamily="18" charset="0"/>
              </a:rPr>
              <a:t>devoted </a:t>
            </a:r>
            <a:r>
              <a:rPr lang="en-GB" sz="2400" dirty="0">
                <a:latin typeface="Garamond" panose="02020404030301010803" pitchFamily="18" charset="0"/>
              </a:rPr>
              <a:t>themselves to the education of </a:t>
            </a:r>
            <a:r>
              <a:rPr lang="en-GB" sz="2400" dirty="0" smtClean="0">
                <a:latin typeface="Garamond" panose="02020404030301010803" pitchFamily="18" charset="0"/>
              </a:rPr>
              <a:t>young people, and we have in the Diocese two schools of La Sainte Union, Grays Convent High School and </a:t>
            </a:r>
            <a:r>
              <a:rPr lang="en-GB" sz="2400" dirty="0">
                <a:latin typeface="Garamond" panose="02020404030301010803" pitchFamily="18" charset="0"/>
              </a:rPr>
              <a:t>Holy Cross Primary School.</a:t>
            </a:r>
          </a:p>
          <a:p>
            <a:pPr algn="just"/>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124" name="Picture 4" descr="Grays Convent PE (@graysconventpe)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007" y="2398436"/>
            <a:ext cx="1825221" cy="182522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rimary School Admissions - Brentwood Dioce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8230" y="4130948"/>
            <a:ext cx="1623813" cy="17650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Jean-Baptiste Debrab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001" y="2608636"/>
            <a:ext cx="2746526" cy="377463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28</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June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 Community, Looking Forward~</a:t>
            </a:r>
            <a:endParaRPr lang="en-GB" sz="4400" dirty="0">
              <a:latin typeface="Garamond" panose="02020404030301010803" pitchFamily="18" charset="0"/>
            </a:endParaRPr>
          </a:p>
        </p:txBody>
      </p:sp>
      <p:pic>
        <p:nvPicPr>
          <p:cNvPr id="1026" name="Picture 2" descr="good life project community"/>
          <p:cNvPicPr>
            <a:picLocks noChangeAspect="1" noChangeArrowheads="1"/>
          </p:cNvPicPr>
          <p:nvPr/>
        </p:nvPicPr>
        <p:blipFill rotWithShape="1">
          <a:blip r:embed="rId4">
            <a:extLst>
              <a:ext uri="{28A0092B-C50C-407E-A947-70E740481C1C}">
                <a14:useLocalDpi xmlns:a14="http://schemas.microsoft.com/office/drawing/2010/main" val="0"/>
              </a:ext>
            </a:extLst>
          </a:blip>
          <a:srcRect r="414" b="42329"/>
          <a:stretch/>
        </p:blipFill>
        <p:spPr bwMode="auto">
          <a:xfrm>
            <a:off x="1524000" y="1899059"/>
            <a:ext cx="9155430" cy="299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7810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2988</TotalTime>
  <Words>481</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Times New Roman</vt:lpstr>
      <vt:lpstr>Wingdings</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192</cp:revision>
  <dcterms:created xsi:type="dcterms:W3CDTF">2019-09-06T14:56:38Z</dcterms:created>
  <dcterms:modified xsi:type="dcterms:W3CDTF">2021-06-24T09:31:58Z</dcterms:modified>
</cp:coreProperties>
</file>