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289" r:id="rId3"/>
    <p:sldId id="297" r:id="rId4"/>
    <p:sldId id="315" r:id="rId5"/>
    <p:sldId id="258" r:id="rId6"/>
    <p:sldId id="272" r:id="rId7"/>
    <p:sldId id="321" r:id="rId8"/>
    <p:sldId id="32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56" autoAdjust="0"/>
    <p:restoredTop sz="94660"/>
  </p:normalViewPr>
  <p:slideViewPr>
    <p:cSldViewPr snapToGrid="0">
      <p:cViewPr varScale="1">
        <p:scale>
          <a:sx n="66" d="100"/>
          <a:sy n="66" d="100"/>
        </p:scale>
        <p:origin x="547"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B12A9F0C-1B88-45FC-B440-01BCAEFF6251}"/>
    <pc:docChg chg="modSld">
      <pc:chgData name="John Adams" userId="1143faee-bb16-416e-8056-0ed4c730fe93" providerId="ADAL" clId="{B12A9F0C-1B88-45FC-B440-01BCAEFF6251}" dt="2021-06-25T13:35:51.439" v="77" actId="20577"/>
      <pc:docMkLst>
        <pc:docMk/>
      </pc:docMkLst>
      <pc:sldChg chg="modSp mod">
        <pc:chgData name="John Adams" userId="1143faee-bb16-416e-8056-0ed4c730fe93" providerId="ADAL" clId="{B12A9F0C-1B88-45FC-B440-01BCAEFF6251}" dt="2021-06-25T13:35:51.439" v="77" actId="20577"/>
        <pc:sldMkLst>
          <pc:docMk/>
          <pc:sldMk cId="2734715491" sldId="321"/>
        </pc:sldMkLst>
        <pc:spChg chg="mod">
          <ac:chgData name="John Adams" userId="1143faee-bb16-416e-8056-0ed4c730fe93" providerId="ADAL" clId="{B12A9F0C-1B88-45FC-B440-01BCAEFF6251}" dt="2021-06-25T13:35:51.439" v="77" actId="20577"/>
          <ac:spMkLst>
            <pc:docMk/>
            <pc:sldMk cId="2734715491" sldId="321"/>
            <ac:spMk id="8"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25/06/2021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25/06/2021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25/06/2021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25/06/2021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25/06/2021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25/06/2021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25/06/2021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25/06/2021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25/06/2021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25/06/2021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25/06/2021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25/06/2021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794103"/>
            <a:ext cx="9144000" cy="1655762"/>
          </a:xfrm>
        </p:spPr>
        <p:txBody>
          <a:bodyPr>
            <a:normAutofit/>
          </a:bodyPr>
          <a:lstStyle/>
          <a:p>
            <a:r>
              <a:rPr lang="en-GB" sz="2800" dirty="0">
                <a:solidFill>
                  <a:schemeClr val="accent4">
                    <a:lumMod val="75000"/>
                  </a:schemeClr>
                </a:solidFill>
                <a:latin typeface="Garamond" panose="02020404030301010803" pitchFamily="18" charset="0"/>
              </a:rPr>
              <a:t>Monday 5</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July 2021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391796" y="5075238"/>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We are a Community, Looking Forward~</a:t>
            </a:r>
          </a:p>
        </p:txBody>
      </p:sp>
      <p:pic>
        <p:nvPicPr>
          <p:cNvPr id="6" name="Picture 5"/>
          <p:cNvPicPr>
            <a:picLocks noChangeAspect="1"/>
          </p:cNvPicPr>
          <p:nvPr/>
        </p:nvPicPr>
        <p:blipFill>
          <a:blip r:embed="rId4"/>
          <a:stretch>
            <a:fillRect/>
          </a:stretch>
        </p:blipFill>
        <p:spPr>
          <a:xfrm>
            <a:off x="3252486" y="1842932"/>
            <a:ext cx="5363997" cy="3180236"/>
          </a:xfrm>
          <a:prstGeom prst="rect">
            <a:avLst/>
          </a:prstGeom>
        </p:spPr>
      </p:pic>
    </p:spTree>
    <p:extLst>
      <p:ext uri="{BB962C8B-B14F-4D97-AF65-F5344CB8AC3E}">
        <p14:creationId xmlns:p14="http://schemas.microsoft.com/office/powerpoint/2010/main" val="1320364452"/>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p:cNvSpPr txBox="1">
            <a:spLocks noChangeArrowheads="1"/>
          </p:cNvSpPr>
          <p:nvPr/>
        </p:nvSpPr>
        <p:spPr bwMode="auto">
          <a:xfrm>
            <a:off x="444137" y="1975318"/>
            <a:ext cx="10972416" cy="479378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300" dirty="0">
                <a:effectLst/>
                <a:latin typeface="Garamond" panose="02020404030301010803" pitchFamily="18"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3200" b="1" dirty="0">
                <a:latin typeface="Garamond" panose="02020404030301010803" pitchFamily="18" charset="0"/>
              </a:rPr>
              <a:t>Pope Francis  said that: </a:t>
            </a:r>
          </a:p>
          <a:p>
            <a:pPr algn="ctr"/>
            <a:r>
              <a:rPr lang="en-GB" sz="3200" dirty="0">
                <a:latin typeface="Garamond" panose="02020404030301010803" pitchFamily="18" charset="0"/>
              </a:rPr>
              <a:t>Living in community also means standing together against injustice and spreading hope among those who suffer.</a:t>
            </a:r>
          </a:p>
          <a:p>
            <a:pPr algn="ctr"/>
            <a:r>
              <a:rPr lang="en-GB" sz="3200" dirty="0">
                <a:latin typeface="Garamond" panose="02020404030301010803" pitchFamily="18" charset="0"/>
              </a:rPr>
              <a:t>We need a certain “bravery to go out” and to encounter others.</a:t>
            </a:r>
          </a:p>
          <a:p>
            <a:pPr algn="ctr"/>
            <a:endParaRPr lang="en-GB" sz="1600" dirty="0">
              <a:solidFill>
                <a:schemeClr val="accent5">
                  <a:lumMod val="75000"/>
                </a:schemeClr>
              </a:solidFill>
              <a:latin typeface="Garamond" panose="02020404030301010803" pitchFamily="18" charset="0"/>
            </a:endParaRPr>
          </a:p>
          <a:p>
            <a:pPr algn="ctr"/>
            <a:r>
              <a:rPr lang="en-GB" sz="3200" dirty="0">
                <a:latin typeface="Garamond" panose="02020404030301010803" pitchFamily="18" charset="0"/>
              </a:rPr>
              <a:t>We can follow the disciples’ example and go out into the world      to live the Good News.</a:t>
            </a:r>
          </a:p>
          <a:p>
            <a:pPr algn="ctr"/>
            <a:endParaRPr lang="en-GB" sz="1600" dirty="0">
              <a:latin typeface="Garamond" panose="02020404030301010803" pitchFamily="18" charset="0"/>
            </a:endParaRPr>
          </a:p>
          <a:p>
            <a:pPr algn="ctr"/>
            <a:r>
              <a:rPr lang="en-GB" sz="3600" dirty="0">
                <a:latin typeface="Garamond" panose="02020404030301010803" pitchFamily="18" charset="0"/>
              </a:rPr>
              <a:t>Let us look forward, let us grow.</a:t>
            </a:r>
          </a:p>
          <a:p>
            <a:pPr algn="ctr"/>
            <a:r>
              <a:rPr lang="en-GB" sz="3600" dirty="0">
                <a:latin typeface="Garamond" panose="02020404030301010803" pitchFamily="18" charset="0"/>
              </a:rPr>
              <a:t>Let our communities flourish.   </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3424" y="5854699"/>
            <a:ext cx="771525" cy="914400"/>
          </a:xfrm>
          <a:prstGeom prst="rect">
            <a:avLst/>
          </a:prstGeom>
        </p:spPr>
      </p:pic>
      <p:sp>
        <p:nvSpPr>
          <p:cNvPr id="11" name="Text Box 2"/>
          <p:cNvSpPr txBox="1">
            <a:spLocks noChangeArrowheads="1"/>
          </p:cNvSpPr>
          <p:nvPr/>
        </p:nvSpPr>
        <p:spPr bwMode="auto">
          <a:xfrm>
            <a:off x="838199" y="244172"/>
            <a:ext cx="10461171" cy="161075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5200" dirty="0">
                <a:effectLst/>
                <a:latin typeface="Garamond" panose="02020404030301010803" pitchFamily="18" charset="0"/>
                <a:ea typeface="Calibri" panose="020F0502020204030204" pitchFamily="34" charset="0"/>
                <a:cs typeface="Times New Roman" panose="02020603050405020304" pitchFamily="18" charset="0"/>
              </a:rPr>
              <a:t>We are a Community, Looking Forward</a:t>
            </a:r>
            <a:endParaRPr lang="en-GB" sz="5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3600" dirty="0">
                <a:effectLst/>
                <a:latin typeface="Garamond" panose="02020404030301010803" pitchFamily="18" charset="0"/>
                <a:ea typeface="Calibri" panose="020F0502020204030204" pitchFamily="34" charset="0"/>
                <a:cs typeface="Times New Roman" panose="02020603050405020304" pitchFamily="18" charset="0"/>
              </a:rPr>
              <a:t>~ In the Year of St Joseph ~ </a:t>
            </a:r>
            <a:r>
              <a:rPr lang="en-GB" sz="3600" dirty="0">
                <a:latin typeface="Garamond" panose="02020404030301010803" pitchFamily="18" charset="0"/>
                <a:ea typeface="Calibri" panose="020F0502020204030204" pitchFamily="34" charset="0"/>
                <a:cs typeface="Times New Roman" panose="02020603050405020304" pitchFamily="18" charset="0"/>
              </a:rPr>
              <a:t>In the Year of the Family ~</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5714311"/>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00338" y="915989"/>
            <a:ext cx="6799262" cy="1303337"/>
          </a:xfrm>
        </p:spPr>
        <p:txBody>
          <a:bodyPr/>
          <a:lstStyle/>
          <a:p>
            <a:pPr eaLnBrk="1" hangingPunct="1"/>
            <a:r>
              <a:rPr lang="en-GB" altLang="en-US" dirty="0">
                <a:ln>
                  <a:noFill/>
                </a:ln>
              </a:rPr>
              <a:t>The Synoptic Problem</a:t>
            </a: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In Sunday’s Gospel Reading  …</a:t>
            </a:r>
          </a:p>
        </p:txBody>
      </p:sp>
      <p:sp>
        <p:nvSpPr>
          <p:cNvPr id="3" name="Rectangle 2"/>
          <p:cNvSpPr/>
          <p:nvPr/>
        </p:nvSpPr>
        <p:spPr>
          <a:xfrm>
            <a:off x="6594581" y="2507924"/>
            <a:ext cx="5139282" cy="2800767"/>
          </a:xfrm>
          <a:prstGeom prst="rect">
            <a:avLst/>
          </a:prstGeom>
        </p:spPr>
        <p:txBody>
          <a:bodyPr wrap="square">
            <a:spAutoFit/>
          </a:bodyPr>
          <a:lstStyle/>
          <a:p>
            <a:pPr algn="ctr"/>
            <a:r>
              <a:rPr lang="en-GB" sz="2600" b="1" dirty="0">
                <a:latin typeface="Garamond" panose="02020404030301010803" pitchFamily="18" charset="0"/>
              </a:rPr>
              <a:t> 4</a:t>
            </a:r>
            <a:r>
              <a:rPr lang="en-GB" sz="2600" b="1" baseline="30000" dirty="0">
                <a:latin typeface="Garamond" panose="02020404030301010803" pitchFamily="18" charset="0"/>
              </a:rPr>
              <a:t>th</a:t>
            </a:r>
            <a:r>
              <a:rPr lang="en-GB" sz="2600" b="1" dirty="0">
                <a:latin typeface="Garamond" panose="02020404030301010803" pitchFamily="18" charset="0"/>
              </a:rPr>
              <a:t> July 2021</a:t>
            </a:r>
            <a:r>
              <a:rPr lang="en-GB" sz="2600" dirty="0">
                <a:latin typeface="Garamond" panose="02020404030301010803" pitchFamily="18" charset="0"/>
              </a:rPr>
              <a:t> :</a:t>
            </a:r>
            <a:r>
              <a:rPr lang="en-GB" dirty="0">
                <a:latin typeface="Garamond" panose="02020404030301010803" pitchFamily="18" charset="0"/>
              </a:rPr>
              <a:t>  </a:t>
            </a:r>
          </a:p>
          <a:p>
            <a:pPr algn="ctr"/>
            <a:r>
              <a:rPr lang="en-GB" dirty="0">
                <a:latin typeface="Garamond" panose="02020404030301010803" pitchFamily="18" charset="0"/>
              </a:rPr>
              <a:t>    </a:t>
            </a:r>
          </a:p>
          <a:p>
            <a:pPr algn="ctr"/>
            <a:r>
              <a:rPr lang="en-GB" sz="2800" dirty="0">
                <a:latin typeface="Garamond" panose="02020404030301010803" pitchFamily="18" charset="0"/>
              </a:rPr>
              <a:t>The Gospel of Mark says                                                     </a:t>
            </a:r>
          </a:p>
          <a:p>
            <a:pPr algn="ctr"/>
            <a:endParaRPr lang="en-GB" sz="1200" dirty="0">
              <a:latin typeface="Garamond" panose="02020404030301010803" pitchFamily="18" charset="0"/>
            </a:endParaRPr>
          </a:p>
          <a:p>
            <a:pPr algn="ctr"/>
            <a:r>
              <a:rPr lang="en-GB" sz="1200" dirty="0">
                <a:latin typeface="Garamond" panose="02020404030301010803" pitchFamily="18" charset="0"/>
              </a:rPr>
              <a:t>                  </a:t>
            </a:r>
            <a:r>
              <a:rPr lang="en-GB" sz="400" dirty="0">
                <a:latin typeface="Garamond" panose="02020404030301010803" pitchFamily="18" charset="0"/>
              </a:rPr>
              <a:t> </a:t>
            </a:r>
            <a:r>
              <a:rPr lang="en-GB" sz="1000" dirty="0">
                <a:latin typeface="Garamond" panose="02020404030301010803" pitchFamily="18" charset="0"/>
              </a:rPr>
              <a:t>                      </a:t>
            </a:r>
          </a:p>
          <a:p>
            <a:pPr algn="ctr"/>
            <a:r>
              <a:rPr lang="en-GB" sz="4000" dirty="0">
                <a:latin typeface="Garamond" panose="02020404030301010803" pitchFamily="18" charset="0"/>
              </a:rPr>
              <a:t>“What mighty deeds are worked by his hands”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2" name="Picture 1"/>
          <p:cNvPicPr>
            <a:picLocks noChangeAspect="1"/>
          </p:cNvPicPr>
          <p:nvPr/>
        </p:nvPicPr>
        <p:blipFill>
          <a:blip r:embed="rId3"/>
          <a:stretch>
            <a:fillRect/>
          </a:stretch>
        </p:blipFill>
        <p:spPr>
          <a:xfrm>
            <a:off x="711202" y="2132756"/>
            <a:ext cx="5602788" cy="4585459"/>
          </a:xfrm>
          <a:prstGeom prst="rect">
            <a:avLst/>
          </a:prstGeom>
        </p:spPr>
      </p:pic>
    </p:spTree>
    <p:extLst>
      <p:ext uri="{BB962C8B-B14F-4D97-AF65-F5344CB8AC3E}">
        <p14:creationId xmlns:p14="http://schemas.microsoft.com/office/powerpoint/2010/main" val="205888138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33359" y="423815"/>
            <a:ext cx="9687163" cy="6405239"/>
          </a:xfrm>
          <a:prstGeom prst="rect">
            <a:avLst/>
          </a:prstGeom>
        </p:spPr>
      </p:pic>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66206" y="298360"/>
            <a:ext cx="1094667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Reflection</a:t>
            </a: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2" name="TextBox 1"/>
          <p:cNvSpPr txBox="1"/>
          <p:nvPr/>
        </p:nvSpPr>
        <p:spPr>
          <a:xfrm>
            <a:off x="2743581" y="2015750"/>
            <a:ext cx="5348855" cy="2677656"/>
          </a:xfrm>
          <a:prstGeom prst="rect">
            <a:avLst/>
          </a:prstGeom>
          <a:noFill/>
        </p:spPr>
        <p:txBody>
          <a:bodyPr wrap="square" rtlCol="0">
            <a:spAutoFit/>
          </a:bodyPr>
          <a:lstStyle/>
          <a:p>
            <a:pPr algn="just" fontAlgn="base"/>
            <a:r>
              <a:rPr lang="en-GB" sz="2400" dirty="0">
                <a:latin typeface="Garamond" panose="02020404030301010803" pitchFamily="18" charset="0"/>
              </a:rPr>
              <a:t>By showing that Jesus himself was rejected, the Gospel of Mark is trying to reassure his first readers who were themselves suffering persecution. He also prepares us to accept rejection as a possible consequence of Christian discipleship, which we have to overcome</a:t>
            </a:r>
            <a:r>
              <a:rPr lang="en-GB" sz="2000" dirty="0">
                <a:latin typeface="Garamond" panose="02020404030301010803" pitchFamily="18" charset="0"/>
              </a:rPr>
              <a:t>.</a:t>
            </a:r>
            <a:endParaRPr lang="en-GB" dirty="0"/>
          </a:p>
        </p:txBody>
      </p:sp>
    </p:spTree>
    <p:extLst>
      <p:ext uri="{BB962C8B-B14F-4D97-AF65-F5344CB8AC3E}">
        <p14:creationId xmlns:p14="http://schemas.microsoft.com/office/powerpoint/2010/main" val="181666641"/>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sz="half" idx="1"/>
          </p:nvPr>
        </p:nvSpPr>
        <p:spPr>
          <a:xfrm>
            <a:off x="4940300" y="1859184"/>
            <a:ext cx="6799262" cy="3824468"/>
          </a:xfrm>
        </p:spPr>
        <p:txBody>
          <a:bodyPr>
            <a:normAutofit/>
          </a:bodyPr>
          <a:lstStyle/>
          <a:p>
            <a:pPr marL="0" indent="0" eaLnBrk="1" hangingPunct="1">
              <a:buNone/>
            </a:pPr>
            <a:endParaRPr lang="en-GB" altLang="en-US" dirty="0">
              <a:latin typeface="Garamond" panose="02020404030301010803" pitchFamily="18" charset="0"/>
            </a:endParaRPr>
          </a:p>
          <a:p>
            <a:pPr marL="0" indent="0" eaLnBrk="1" hangingPunct="1">
              <a:buNone/>
            </a:pPr>
            <a:endParaRPr lang="en-GB" altLang="en-US" dirty="0">
              <a:latin typeface="Garamond" panose="02020404030301010803" pitchFamily="18" charset="0"/>
            </a:endParaRPr>
          </a:p>
        </p:txBody>
      </p:sp>
      <p:sp>
        <p:nvSpPr>
          <p:cNvPr id="5" name="Title 1"/>
          <p:cNvSpPr txBox="1">
            <a:spLocks/>
          </p:cNvSpPr>
          <p:nvPr/>
        </p:nvSpPr>
        <p:spPr>
          <a:xfrm>
            <a:off x="0" y="254646"/>
            <a:ext cx="1219200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dirty="0">
                <a:solidFill>
                  <a:schemeClr val="accent4">
                    <a:lumMod val="75000"/>
                  </a:schemeClr>
                </a:solidFill>
                <a:latin typeface="Garamond" panose="02020404030301010803" pitchFamily="18" charset="0"/>
              </a:rPr>
              <a:t>Preparing as communities for World Youth Day 2023</a:t>
            </a:r>
            <a:endParaRPr lang="en-GB"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340043" y="185918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4650378" y="2139586"/>
            <a:ext cx="6557554" cy="3524042"/>
          </a:xfrm>
          <a:prstGeom prst="rect">
            <a:avLst/>
          </a:prstGeom>
          <a:noFill/>
        </p:spPr>
        <p:txBody>
          <a:bodyPr wrap="square" rtlCol="0">
            <a:spAutoFit/>
          </a:bodyPr>
          <a:lstStyle/>
          <a:p>
            <a:pPr algn="just"/>
            <a:r>
              <a:rPr lang="en-GB" sz="3600" dirty="0">
                <a:latin typeface="Garamond" panose="02020404030301010803" pitchFamily="18" charset="0"/>
              </a:rPr>
              <a:t>“It is an act of charity to assist someone suffering, but it is also an act of charity … to work to change the social conditions that caused his or her suffering.” </a:t>
            </a:r>
          </a:p>
          <a:p>
            <a:pPr algn="just"/>
            <a:endParaRPr lang="en-GB" dirty="0">
              <a:latin typeface="Garamond" panose="02020404030301010803" pitchFamily="18" charset="0"/>
            </a:endParaRPr>
          </a:p>
          <a:p>
            <a:pPr algn="r"/>
            <a:endParaRPr lang="en-GB" sz="100" dirty="0">
              <a:latin typeface="Garamond" panose="02020404030301010803" pitchFamily="18" charset="0"/>
            </a:endParaRPr>
          </a:p>
          <a:p>
            <a:pPr algn="r"/>
            <a:r>
              <a:rPr lang="en-GB" sz="2400" dirty="0">
                <a:latin typeface="Garamond" panose="02020404030301010803" pitchFamily="18" charset="0"/>
              </a:rPr>
              <a:t>- Pope Francis, </a:t>
            </a:r>
            <a:r>
              <a:rPr lang="en-GB" sz="2400" i="1" dirty="0">
                <a:latin typeface="Garamond" panose="02020404030301010803" pitchFamily="18" charset="0"/>
              </a:rPr>
              <a:t>Fratelli </a:t>
            </a:r>
            <a:r>
              <a:rPr lang="en-GB" sz="2400" i="1" dirty="0" err="1">
                <a:latin typeface="Garamond" panose="02020404030301010803" pitchFamily="18" charset="0"/>
              </a:rPr>
              <a:t>Tutti</a:t>
            </a:r>
            <a:r>
              <a:rPr lang="en-GB" sz="2400" i="1" dirty="0">
                <a:latin typeface="Garamond" panose="02020404030301010803" pitchFamily="18" charset="0"/>
              </a:rPr>
              <a:t> </a:t>
            </a:r>
            <a:r>
              <a:rPr lang="en-GB" sz="2400" dirty="0">
                <a:latin typeface="Garamond" panose="02020404030301010803" pitchFamily="18" charset="0"/>
              </a:rPr>
              <a:t>186</a:t>
            </a:r>
          </a:p>
        </p:txBody>
      </p:sp>
    </p:spTree>
    <p:extLst>
      <p:ext uri="{BB962C8B-B14F-4D97-AF65-F5344CB8AC3E}">
        <p14:creationId xmlns:p14="http://schemas.microsoft.com/office/powerpoint/2010/main" val="2656554078"/>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4855135" y="281396"/>
            <a:ext cx="6770808" cy="281960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4">
                    <a:lumMod val="75000"/>
                  </a:schemeClr>
                </a:solidFill>
                <a:latin typeface="Garamond" panose="02020404030301010803" pitchFamily="18" charset="0"/>
              </a:rPr>
              <a:t>Blessed Peter to Rot</a:t>
            </a:r>
          </a:p>
          <a:p>
            <a:pPr algn="ctr"/>
            <a:r>
              <a:rPr lang="en-GB" altLang="en-US" sz="6600" dirty="0">
                <a:solidFill>
                  <a:schemeClr val="accent4">
                    <a:lumMod val="75000"/>
                  </a:schemeClr>
                </a:solidFill>
                <a:latin typeface="Garamond" panose="02020404030301010803" pitchFamily="18" charset="0"/>
              </a:rPr>
              <a:t>Feast day : 7</a:t>
            </a:r>
            <a:r>
              <a:rPr lang="en-GB" altLang="en-US" sz="6600" baseline="30000" dirty="0">
                <a:solidFill>
                  <a:schemeClr val="accent4">
                    <a:lumMod val="75000"/>
                  </a:schemeClr>
                </a:solidFill>
                <a:latin typeface="Garamond" panose="02020404030301010803" pitchFamily="18" charset="0"/>
              </a:rPr>
              <a:t>th</a:t>
            </a:r>
            <a:r>
              <a:rPr lang="en-GB" altLang="en-US" sz="6600" dirty="0">
                <a:solidFill>
                  <a:schemeClr val="accent4">
                    <a:lumMod val="75000"/>
                  </a:schemeClr>
                </a:solidFill>
                <a:latin typeface="Garamond" panose="02020404030301010803" pitchFamily="18" charset="0"/>
              </a:rPr>
              <a:t> July </a:t>
            </a:r>
            <a:endParaRPr lang="en-GB" sz="6600" dirty="0">
              <a:solidFill>
                <a:schemeClr val="accent4">
                  <a:lumMod val="75000"/>
                </a:schemeClr>
              </a:solidFill>
              <a:latin typeface="Garamond" panose="02020404030301010803" pitchFamily="18" charset="0"/>
            </a:endParaRPr>
          </a:p>
        </p:txBody>
      </p:sp>
      <p:sp>
        <p:nvSpPr>
          <p:cNvPr id="3" name="TextBox 2"/>
          <p:cNvSpPr txBox="1"/>
          <p:nvPr/>
        </p:nvSpPr>
        <p:spPr>
          <a:xfrm>
            <a:off x="4855135" y="3225692"/>
            <a:ext cx="6770808" cy="3477875"/>
          </a:xfrm>
          <a:prstGeom prst="rect">
            <a:avLst/>
          </a:prstGeom>
          <a:noFill/>
        </p:spPr>
        <p:txBody>
          <a:bodyPr wrap="square" rtlCol="0">
            <a:spAutoFit/>
          </a:bodyPr>
          <a:lstStyle/>
          <a:p>
            <a:pPr algn="just"/>
            <a:r>
              <a:rPr lang="en-GB" dirty="0">
                <a:latin typeface="Garamond" panose="02020404030301010803" pitchFamily="18" charset="0"/>
              </a:rPr>
              <a:t>Peter was a Catholic from  Papua New Guinea.</a:t>
            </a:r>
          </a:p>
          <a:p>
            <a:pPr algn="just"/>
            <a:r>
              <a:rPr lang="en-GB" dirty="0">
                <a:latin typeface="Garamond" panose="02020404030301010803" pitchFamily="18" charset="0"/>
              </a:rPr>
              <a:t>He served as a well respected and beloved catechist in his village and was asked to look after the local parish during World War II when the Japanese occupied the region.</a:t>
            </a:r>
          </a:p>
          <a:p>
            <a:pPr algn="just"/>
            <a:r>
              <a:rPr lang="en-GB" dirty="0">
                <a:latin typeface="Garamond" panose="02020404030301010803" pitchFamily="18" charset="0"/>
              </a:rPr>
              <a:t>He stood up for religious values in the face of Japanese oppression and continued to hold secret services when the Japanese restricted him from active pastoral service. He was sentenced to two months imprisonment in a concentration camp and was killed there in 1945 by being given poison and then suffocated. He had asked his wife to bring his good clothes so he could go to God dressed properly. </a:t>
            </a:r>
          </a:p>
          <a:p>
            <a:pPr algn="just"/>
            <a:r>
              <a:rPr lang="en-GB" dirty="0">
                <a:latin typeface="Garamond" panose="02020404030301010803" pitchFamily="18" charset="0"/>
              </a:rPr>
              <a:t>His beatification was celebrated in Papua New Guinea in 1995 by</a:t>
            </a:r>
          </a:p>
          <a:p>
            <a:pPr algn="just"/>
            <a:r>
              <a:rPr lang="en-GB" dirty="0">
                <a:latin typeface="Garamond" panose="02020404030301010803" pitchFamily="18" charset="0"/>
              </a:rPr>
              <a:t>Pope St John Paul II.</a:t>
            </a:r>
            <a:r>
              <a:rPr lang="en-GB" sz="2200" dirty="0">
                <a:latin typeface="Garamond" panose="02020404030301010803" pitchFamily="18" charset="0"/>
              </a:rPr>
              <a:t> </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3936" y="5849091"/>
            <a:ext cx="771525" cy="914400"/>
          </a:xfrm>
          <a:prstGeom prst="rect">
            <a:avLst/>
          </a:prstGeom>
        </p:spPr>
      </p:pic>
      <p:pic>
        <p:nvPicPr>
          <p:cNvPr id="2" name="Picture 1"/>
          <p:cNvPicPr>
            <a:picLocks noChangeAspect="1"/>
          </p:cNvPicPr>
          <p:nvPr/>
        </p:nvPicPr>
        <p:blipFill rotWithShape="1">
          <a:blip r:embed="rId3"/>
          <a:srcRect l="4905" r="4240" b="607"/>
          <a:stretch/>
        </p:blipFill>
        <p:spPr>
          <a:xfrm>
            <a:off x="442885" y="242441"/>
            <a:ext cx="4197144" cy="6373118"/>
          </a:xfrm>
          <a:prstGeom prst="rect">
            <a:avLst/>
          </a:prstGeom>
        </p:spPr>
      </p:pic>
    </p:spTree>
    <p:extLst>
      <p:ext uri="{BB962C8B-B14F-4D97-AF65-F5344CB8AC3E}">
        <p14:creationId xmlns:p14="http://schemas.microsoft.com/office/powerpoint/2010/main" val="233923533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10" name="Title 1"/>
          <p:cNvSpPr txBox="1">
            <a:spLocks/>
          </p:cNvSpPr>
          <p:nvPr/>
        </p:nvSpPr>
        <p:spPr>
          <a:xfrm>
            <a:off x="433824" y="394023"/>
            <a:ext cx="11378219" cy="191029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6000" dirty="0">
                <a:solidFill>
                  <a:schemeClr val="accent4">
                    <a:lumMod val="75000"/>
                  </a:schemeClr>
                </a:solidFill>
                <a:latin typeface="Garamond" panose="02020404030301010803" pitchFamily="18" charset="0"/>
              </a:rPr>
              <a:t>          Our communities : R.S.H.M.</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3" name="Picture 2"/>
          <p:cNvPicPr>
            <a:picLocks noChangeAspect="1"/>
          </p:cNvPicPr>
          <p:nvPr/>
        </p:nvPicPr>
        <p:blipFill>
          <a:blip r:embed="rId3"/>
          <a:stretch>
            <a:fillRect/>
          </a:stretch>
        </p:blipFill>
        <p:spPr>
          <a:xfrm>
            <a:off x="10125570" y="2593095"/>
            <a:ext cx="1684913" cy="2611615"/>
          </a:xfrm>
          <a:prstGeom prst="rect">
            <a:avLst/>
          </a:prstGeom>
        </p:spPr>
      </p:pic>
      <p:sp>
        <p:nvSpPr>
          <p:cNvPr id="4" name="TextBox 3"/>
          <p:cNvSpPr txBox="1"/>
          <p:nvPr/>
        </p:nvSpPr>
        <p:spPr>
          <a:xfrm>
            <a:off x="7679171" y="2593096"/>
            <a:ext cx="2297574" cy="2031325"/>
          </a:xfrm>
          <a:prstGeom prst="rect">
            <a:avLst/>
          </a:prstGeom>
          <a:solidFill>
            <a:schemeClr val="accent4">
              <a:lumMod val="40000"/>
              <a:lumOff val="60000"/>
            </a:schemeClr>
          </a:solidFill>
          <a:ln w="28575">
            <a:solidFill>
              <a:schemeClr val="tx1"/>
            </a:solidFill>
          </a:ln>
        </p:spPr>
        <p:txBody>
          <a:bodyPr wrap="square" rtlCol="0">
            <a:spAutoFit/>
          </a:bodyPr>
          <a:lstStyle/>
          <a:p>
            <a:pPr algn="just"/>
            <a:r>
              <a:rPr lang="en-GB" dirty="0">
                <a:latin typeface="Garamond" panose="02020404030301010803" pitchFamily="18" charset="0"/>
              </a:rPr>
              <a:t>The RSHM symbol is the Cross worn by the sisters. The words on the cross, </a:t>
            </a:r>
            <a:r>
              <a:rPr lang="en-GB" i="1" dirty="0" err="1">
                <a:latin typeface="Garamond" panose="02020404030301010803" pitchFamily="18" charset="0"/>
              </a:rPr>
              <a:t>Ut</a:t>
            </a:r>
            <a:r>
              <a:rPr lang="en-GB" i="1" dirty="0">
                <a:latin typeface="Garamond" panose="02020404030301010803" pitchFamily="18" charset="0"/>
              </a:rPr>
              <a:t> </a:t>
            </a:r>
            <a:r>
              <a:rPr lang="en-GB" i="1" dirty="0" err="1">
                <a:latin typeface="Garamond" panose="02020404030301010803" pitchFamily="18" charset="0"/>
              </a:rPr>
              <a:t>Vitam</a:t>
            </a:r>
            <a:r>
              <a:rPr lang="en-GB" i="1" dirty="0">
                <a:latin typeface="Garamond" panose="02020404030301010803" pitchFamily="18" charset="0"/>
              </a:rPr>
              <a:t> </a:t>
            </a:r>
            <a:r>
              <a:rPr lang="en-GB" i="1" dirty="0" err="1">
                <a:latin typeface="Garamond" panose="02020404030301010803" pitchFamily="18" charset="0"/>
              </a:rPr>
              <a:t>Habeant</a:t>
            </a:r>
            <a:r>
              <a:rPr lang="en-GB" dirty="0">
                <a:latin typeface="Garamond" panose="02020404030301010803" pitchFamily="18" charset="0"/>
              </a:rPr>
              <a:t> mean: "That They May Have Life" (Jn. 10:10)</a:t>
            </a:r>
          </a:p>
        </p:txBody>
      </p:sp>
      <p:sp>
        <p:nvSpPr>
          <p:cNvPr id="5" name="TextBox 4"/>
          <p:cNvSpPr txBox="1"/>
          <p:nvPr/>
        </p:nvSpPr>
        <p:spPr>
          <a:xfrm>
            <a:off x="379958" y="2376449"/>
            <a:ext cx="9340847" cy="584775"/>
          </a:xfrm>
          <a:prstGeom prst="rect">
            <a:avLst/>
          </a:prstGeom>
          <a:noFill/>
        </p:spPr>
        <p:txBody>
          <a:bodyPr wrap="square" rtlCol="0">
            <a:spAutoFit/>
          </a:bodyPr>
          <a:lstStyle/>
          <a:p>
            <a:r>
              <a:rPr lang="en-GB" sz="3200" dirty="0">
                <a:latin typeface="Garamond" panose="02020404030301010803" pitchFamily="18" charset="0"/>
              </a:rPr>
              <a:t>The Religious of  the Sacred Heart of Mary</a:t>
            </a:r>
          </a:p>
        </p:txBody>
      </p:sp>
      <p:sp>
        <p:nvSpPr>
          <p:cNvPr id="8" name="TextBox 7"/>
          <p:cNvSpPr txBox="1"/>
          <p:nvPr/>
        </p:nvSpPr>
        <p:spPr>
          <a:xfrm>
            <a:off x="381517" y="3033358"/>
            <a:ext cx="7068408" cy="3600986"/>
          </a:xfrm>
          <a:prstGeom prst="rect">
            <a:avLst/>
          </a:prstGeom>
          <a:noFill/>
        </p:spPr>
        <p:txBody>
          <a:bodyPr wrap="square" rtlCol="0">
            <a:spAutoFit/>
          </a:bodyPr>
          <a:lstStyle/>
          <a:p>
            <a:pPr algn="just"/>
            <a:r>
              <a:rPr lang="en-GB" sz="1900" dirty="0">
                <a:latin typeface="Garamond" panose="02020404030301010803" pitchFamily="18" charset="0"/>
              </a:rPr>
              <a:t>This is an international congregation of Catholic women religious who work to change the lives of others. Their motto, "</a:t>
            </a:r>
            <a:r>
              <a:rPr lang="en-GB" sz="1900" i="1" dirty="0" err="1">
                <a:latin typeface="Garamond" panose="02020404030301010803" pitchFamily="18" charset="0"/>
              </a:rPr>
              <a:t>ut</a:t>
            </a:r>
            <a:r>
              <a:rPr lang="en-GB" sz="1900" i="1" dirty="0">
                <a:latin typeface="Garamond" panose="02020404030301010803" pitchFamily="18" charset="0"/>
              </a:rPr>
              <a:t> </a:t>
            </a:r>
            <a:r>
              <a:rPr lang="en-GB" sz="1900" i="1" dirty="0" err="1">
                <a:latin typeface="Garamond" panose="02020404030301010803" pitchFamily="18" charset="0"/>
              </a:rPr>
              <a:t>vitam</a:t>
            </a:r>
            <a:r>
              <a:rPr lang="en-GB" sz="1900" i="1" dirty="0">
                <a:latin typeface="Garamond" panose="02020404030301010803" pitchFamily="18" charset="0"/>
              </a:rPr>
              <a:t> </a:t>
            </a:r>
            <a:r>
              <a:rPr lang="en-GB" sz="1900" i="1" dirty="0" err="1">
                <a:latin typeface="Garamond" panose="02020404030301010803" pitchFamily="18" charset="0"/>
              </a:rPr>
              <a:t>habeant</a:t>
            </a:r>
            <a:r>
              <a:rPr lang="en-GB" sz="1900" dirty="0">
                <a:latin typeface="Garamond" panose="02020404030301010803" pitchFamily="18" charset="0"/>
              </a:rPr>
              <a:t>" ("that they may have life"), is taken from the Gospel of John and explains their mission, “to know and love God, to make God known and loved, to proclaim that Jesus Christ has come in order that all may have life” (RSHM Constitutions #7). </a:t>
            </a:r>
          </a:p>
          <a:p>
            <a:pPr algn="just"/>
            <a:r>
              <a:rPr lang="en-GB" sz="1900" dirty="0">
                <a:latin typeface="Garamond" panose="02020404030301010803" pitchFamily="18" charset="0"/>
              </a:rPr>
              <a:t>The congregation was founded in 1849, and now serves in Africa, Europe, Asia, and North and South America in diverse ministries including in schools. </a:t>
            </a:r>
          </a:p>
          <a:p>
            <a:pPr algn="just"/>
            <a:r>
              <a:rPr lang="en-GB" sz="1900" dirty="0">
                <a:latin typeface="Garamond" panose="02020404030301010803" pitchFamily="18" charset="0"/>
              </a:rPr>
              <a:t>Their schools can be found in the USA, Mexico, Colombia, Brazil, Portugal, France, Italy and England and includes the Sacred Heart of Mary Girls School in Upminster.</a:t>
            </a:r>
          </a:p>
        </p:txBody>
      </p:sp>
      <p:pic>
        <p:nvPicPr>
          <p:cNvPr id="11" name="Picture 10"/>
          <p:cNvPicPr>
            <a:picLocks noChangeAspect="1"/>
          </p:cNvPicPr>
          <p:nvPr/>
        </p:nvPicPr>
        <p:blipFill>
          <a:blip r:embed="rId4"/>
          <a:stretch>
            <a:fillRect/>
          </a:stretch>
        </p:blipFill>
        <p:spPr>
          <a:xfrm>
            <a:off x="7679171" y="4683083"/>
            <a:ext cx="2297574" cy="1780894"/>
          </a:xfrm>
          <a:prstGeom prst="rect">
            <a:avLst/>
          </a:prstGeom>
        </p:spPr>
      </p:pic>
    </p:spTree>
    <p:extLst>
      <p:ext uri="{BB962C8B-B14F-4D97-AF65-F5344CB8AC3E}">
        <p14:creationId xmlns:p14="http://schemas.microsoft.com/office/powerpoint/2010/main" val="2734715491"/>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794103"/>
            <a:ext cx="9144000" cy="1655762"/>
          </a:xfrm>
        </p:spPr>
        <p:txBody>
          <a:bodyPr>
            <a:normAutofit/>
          </a:bodyPr>
          <a:lstStyle/>
          <a:p>
            <a:r>
              <a:rPr lang="en-GB" sz="2800" dirty="0">
                <a:solidFill>
                  <a:schemeClr val="accent4">
                    <a:lumMod val="75000"/>
                  </a:schemeClr>
                </a:solidFill>
                <a:latin typeface="Garamond" panose="02020404030301010803" pitchFamily="18" charset="0"/>
              </a:rPr>
              <a:t>Monday 5</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July 2021</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4000" y="249839"/>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391796" y="5075238"/>
            <a:ext cx="9901645"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We are a Community, Looking Forward~</a:t>
            </a:r>
          </a:p>
        </p:txBody>
      </p:sp>
      <p:pic>
        <p:nvPicPr>
          <p:cNvPr id="6" name="Picture 5"/>
          <p:cNvPicPr>
            <a:picLocks noChangeAspect="1"/>
          </p:cNvPicPr>
          <p:nvPr/>
        </p:nvPicPr>
        <p:blipFill>
          <a:blip r:embed="rId4"/>
          <a:stretch>
            <a:fillRect/>
          </a:stretch>
        </p:blipFill>
        <p:spPr>
          <a:xfrm>
            <a:off x="3252486" y="1842932"/>
            <a:ext cx="5363997" cy="3180236"/>
          </a:xfrm>
          <a:prstGeom prst="rect">
            <a:avLst/>
          </a:prstGeom>
        </p:spPr>
      </p:pic>
    </p:spTree>
    <p:extLst>
      <p:ext uri="{BB962C8B-B14F-4D97-AF65-F5344CB8AC3E}">
        <p14:creationId xmlns:p14="http://schemas.microsoft.com/office/powerpoint/2010/main" val="879573891"/>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3041</TotalTime>
  <Words>607</Words>
  <Application>Microsoft Office PowerPoint</Application>
  <PresentationFormat>Widescreen</PresentationFormat>
  <Paragraphs>52</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Garamond</vt:lpstr>
      <vt:lpstr>Times New Roman</vt:lpstr>
      <vt:lpstr>Office Theme</vt:lpstr>
      <vt:lpstr>PowerPoint Presentation</vt:lpstr>
      <vt:lpstr>PowerPoint Presentation</vt:lpstr>
      <vt:lpstr>The Synoptic Problem</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197</cp:revision>
  <dcterms:created xsi:type="dcterms:W3CDTF">2019-09-06T14:56:38Z</dcterms:created>
  <dcterms:modified xsi:type="dcterms:W3CDTF">2021-06-25T14:51:02Z</dcterms:modified>
</cp:coreProperties>
</file>