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7" r:id="rId4"/>
    <p:sldId id="319" r:id="rId5"/>
    <p:sldId id="258" r:id="rId6"/>
    <p:sldId id="272" r:id="rId7"/>
    <p:sldId id="321" r:id="rId8"/>
    <p:sldId id="32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6" d="100"/>
          <a:sy n="66" d="100"/>
        </p:scale>
        <p:origin x="54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24/06/2021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24/06/2021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794103"/>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12</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July </a:t>
            </a:r>
            <a:r>
              <a:rPr lang="en-GB" sz="2800" dirty="0">
                <a:solidFill>
                  <a:schemeClr val="accent4">
                    <a:lumMod val="75000"/>
                  </a:schemeClr>
                </a:solidFill>
                <a:latin typeface="Garamond" panose="02020404030301010803" pitchFamily="18" charset="0"/>
              </a:rPr>
              <a:t>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6" y="507523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t>
            </a:r>
            <a:r>
              <a:rPr lang="en-GB" sz="4400" dirty="0" smtClean="0">
                <a:latin typeface="Garamond" panose="02020404030301010803" pitchFamily="18" charset="0"/>
              </a:rPr>
              <a:t>We are a Community, Looking Forward~</a:t>
            </a:r>
            <a:endParaRPr lang="en-GB" sz="4400" dirty="0">
              <a:latin typeface="Garamond" panose="02020404030301010803" pitchFamily="18" charset="0"/>
            </a:endParaRPr>
          </a:p>
        </p:txBody>
      </p:sp>
      <p:pic>
        <p:nvPicPr>
          <p:cNvPr id="1028" name="Picture 4" descr="279,317 Community Illustrations &amp;amp; Clip Art - iStock"/>
          <p:cNvPicPr>
            <a:picLocks noChangeAspect="1" noChangeArrowheads="1"/>
          </p:cNvPicPr>
          <p:nvPr/>
        </p:nvPicPr>
        <p:blipFill rotWithShape="1">
          <a:blip r:embed="rId4">
            <a:extLst>
              <a:ext uri="{28A0092B-C50C-407E-A947-70E740481C1C}">
                <a14:useLocalDpi xmlns:a14="http://schemas.microsoft.com/office/drawing/2010/main" val="0"/>
              </a:ext>
            </a:extLst>
          </a:blip>
          <a:srcRect l="1" t="49602" r="158" b="-2"/>
          <a:stretch/>
        </p:blipFill>
        <p:spPr bwMode="auto">
          <a:xfrm>
            <a:off x="1524000" y="1846761"/>
            <a:ext cx="9129486" cy="3072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38199" y="1975318"/>
            <a:ext cx="10461171" cy="479378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800" b="1" dirty="0" smtClean="0">
                <a:latin typeface="Garamond" panose="02020404030301010803" pitchFamily="18" charset="0"/>
                <a:cs typeface="Arial" panose="020B0604020202020204" pitchFamily="34" charset="0"/>
              </a:rPr>
              <a:t>A PRAYER OF THANKS FOR OUR COMMUNITIES</a:t>
            </a: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endParaRPr lang="en-GB" sz="1100" dirty="0">
              <a:latin typeface="Garamond" panose="02020404030301010803" pitchFamily="18" charset="0"/>
            </a:endParaRPr>
          </a:p>
          <a:p>
            <a:pPr algn="ctr"/>
            <a:endParaRPr lang="en-GB" sz="1100" dirty="0" smtClean="0">
              <a:latin typeface="Garamond" panose="02020404030301010803" pitchFamily="18" charset="0"/>
            </a:endParaRPr>
          </a:p>
          <a:p>
            <a:pPr algn="ctr"/>
            <a:r>
              <a:rPr lang="en-GB" sz="1100" dirty="0" smtClean="0">
                <a:latin typeface="Garamond" panose="02020404030301010803" pitchFamily="18" charset="0"/>
              </a:rPr>
              <a:t>_____________________________________________________________________________________________________________________________________________ </a:t>
            </a:r>
          </a:p>
          <a:p>
            <a:pPr algn="ctr"/>
            <a:r>
              <a:rPr lang="en-GB" sz="3600" dirty="0" smtClean="0">
                <a:latin typeface="Garamond" panose="02020404030301010803" pitchFamily="18" charset="0"/>
              </a:rPr>
              <a:t>Let us look forward, let us grow.</a:t>
            </a:r>
          </a:p>
          <a:p>
            <a:pPr algn="ctr"/>
            <a:r>
              <a:rPr lang="en-GB" sz="3600" dirty="0" smtClean="0">
                <a:latin typeface="Garamond" panose="02020404030301010803" pitchFamily="18" charset="0"/>
              </a:rPr>
              <a:t>Let our communities flourish.   </a:t>
            </a:r>
            <a:endParaRPr lang="en-GB" sz="3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3424" y="5854699"/>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smtClean="0">
                <a:effectLst/>
                <a:latin typeface="Garamond" panose="02020404030301010803" pitchFamily="18" charset="0"/>
                <a:ea typeface="Calibri" panose="020F0502020204030204" pitchFamily="34" charset="0"/>
                <a:cs typeface="Times New Roman" panose="02020603050405020304" pitchFamily="18" charset="0"/>
              </a:rPr>
              <a:t>We are a Community,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smtClean="0">
                <a:effectLst/>
                <a:latin typeface="Garamond" panose="02020404030301010803" pitchFamily="18" charset="0"/>
                <a:ea typeface="Calibri" panose="020F0502020204030204" pitchFamily="34" charset="0"/>
                <a:cs typeface="Times New Roman" panose="02020603050405020304" pitchFamily="18" charset="0"/>
              </a:rPr>
              <a:t>In the </a:t>
            </a:r>
            <a:r>
              <a:rPr lang="en-GB" sz="3600" dirty="0">
                <a:effectLst/>
                <a:latin typeface="Garamond" panose="02020404030301010803" pitchFamily="18" charset="0"/>
                <a:ea typeface="Calibri" panose="020F0502020204030204" pitchFamily="34" charset="0"/>
                <a:cs typeface="Times New Roman" panose="02020603050405020304" pitchFamily="18" charset="0"/>
              </a:rPr>
              <a:t>Year of St Joseph </a:t>
            </a:r>
            <a:r>
              <a:rPr lang="en-GB" sz="3600" dirty="0" smtClean="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a:t>
            </a:r>
            <a:r>
              <a:rPr lang="en-GB" sz="3600" dirty="0" smtClean="0">
                <a:latin typeface="Garamond" panose="02020404030301010803" pitchFamily="18" charset="0"/>
                <a:ea typeface="Calibri" panose="020F0502020204030204" pitchFamily="34" charset="0"/>
                <a:cs typeface="Times New Roman" panose="02020603050405020304" pitchFamily="18" charset="0"/>
              </a:rPr>
              <a:t>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3" name="TextBox 2"/>
          <p:cNvSpPr txBox="1"/>
          <p:nvPr/>
        </p:nvSpPr>
        <p:spPr>
          <a:xfrm>
            <a:off x="2751906" y="2448737"/>
            <a:ext cx="6633756" cy="3046988"/>
          </a:xfrm>
          <a:prstGeom prst="rect">
            <a:avLst/>
          </a:prstGeom>
          <a:noFill/>
        </p:spPr>
        <p:txBody>
          <a:bodyPr wrap="square" rtlCol="0">
            <a:spAutoFit/>
          </a:bodyPr>
          <a:lstStyle/>
          <a:p>
            <a:pPr algn="ctr"/>
            <a:r>
              <a:rPr lang="en-GB" sz="2400" dirty="0">
                <a:latin typeface="Garamond" panose="02020404030301010803" pitchFamily="18" charset="0"/>
              </a:rPr>
              <a:t>We are, all of us</a:t>
            </a:r>
            <a:r>
              <a:rPr lang="en-GB" sz="2400" dirty="0" smtClean="0">
                <a:latin typeface="Garamond" panose="02020404030301010803" pitchFamily="18" charset="0"/>
              </a:rPr>
              <a:t>, wonderfully </a:t>
            </a:r>
            <a:r>
              <a:rPr lang="en-GB" sz="2400" dirty="0">
                <a:latin typeface="Garamond" panose="02020404030301010803" pitchFamily="18" charset="0"/>
              </a:rPr>
              <a:t>made.</a:t>
            </a:r>
            <a:br>
              <a:rPr lang="en-GB" sz="2400" dirty="0">
                <a:latin typeface="Garamond" panose="02020404030301010803" pitchFamily="18" charset="0"/>
              </a:rPr>
            </a:br>
            <a:r>
              <a:rPr lang="en-GB" sz="2400" dirty="0">
                <a:latin typeface="Garamond" panose="02020404030301010803" pitchFamily="18" charset="0"/>
              </a:rPr>
              <a:t>y</a:t>
            </a:r>
            <a:r>
              <a:rPr lang="en-GB" sz="2400" dirty="0" smtClean="0">
                <a:latin typeface="Garamond" panose="02020404030301010803" pitchFamily="18" charset="0"/>
              </a:rPr>
              <a:t>oung </a:t>
            </a:r>
            <a:r>
              <a:rPr lang="en-GB" sz="2400" dirty="0">
                <a:latin typeface="Garamond" panose="02020404030301010803" pitchFamily="18" charset="0"/>
              </a:rPr>
              <a:t>or old</a:t>
            </a:r>
            <a:r>
              <a:rPr lang="en-GB" sz="2400" dirty="0" smtClean="0">
                <a:latin typeface="Garamond" panose="02020404030301010803" pitchFamily="18" charset="0"/>
              </a:rPr>
              <a:t>, weak </a:t>
            </a:r>
            <a:r>
              <a:rPr lang="en-GB" sz="2400" dirty="0">
                <a:latin typeface="Garamond" panose="02020404030301010803" pitchFamily="18" charset="0"/>
              </a:rPr>
              <a:t>or strong,</a:t>
            </a:r>
            <a:br>
              <a:rPr lang="en-GB" sz="2400" dirty="0">
                <a:latin typeface="Garamond" panose="02020404030301010803" pitchFamily="18" charset="0"/>
              </a:rPr>
            </a:br>
            <a:r>
              <a:rPr lang="en-GB" sz="2400" dirty="0">
                <a:latin typeface="Garamond" panose="02020404030301010803" pitchFamily="18" charset="0"/>
              </a:rPr>
              <a:t>we are </a:t>
            </a:r>
            <a:r>
              <a:rPr lang="en-GB" sz="2400" dirty="0" smtClean="0">
                <a:latin typeface="Garamond" panose="02020404030301010803" pitchFamily="18" charset="0"/>
              </a:rPr>
              <a:t>able to </a:t>
            </a:r>
            <a:r>
              <a:rPr lang="en-GB" sz="2400" dirty="0">
                <a:latin typeface="Garamond" panose="02020404030301010803" pitchFamily="18" charset="0"/>
              </a:rPr>
              <a:t>both </a:t>
            </a:r>
            <a:r>
              <a:rPr lang="en-GB" sz="2400" dirty="0" smtClean="0">
                <a:latin typeface="Garamond" panose="02020404030301010803" pitchFamily="18" charset="0"/>
              </a:rPr>
              <a:t>receive and </a:t>
            </a:r>
            <a:r>
              <a:rPr lang="en-GB" sz="2400" dirty="0">
                <a:latin typeface="Garamond" panose="02020404030301010803" pitchFamily="18" charset="0"/>
              </a:rPr>
              <a:t>give love,</a:t>
            </a:r>
            <a:br>
              <a:rPr lang="en-GB" sz="2400" dirty="0">
                <a:latin typeface="Garamond" panose="02020404030301010803" pitchFamily="18" charset="0"/>
              </a:rPr>
            </a:br>
            <a:r>
              <a:rPr lang="en-GB" sz="2400" dirty="0">
                <a:latin typeface="Garamond" panose="02020404030301010803" pitchFamily="18" charset="0"/>
              </a:rPr>
              <a:t>to be </a:t>
            </a:r>
            <a:r>
              <a:rPr lang="en-GB" sz="2400" dirty="0" smtClean="0">
                <a:latin typeface="Garamond" panose="02020404030301010803" pitchFamily="18" charset="0"/>
              </a:rPr>
              <a:t>blessed and </a:t>
            </a:r>
            <a:r>
              <a:rPr lang="en-GB" sz="2400" dirty="0">
                <a:latin typeface="Garamond" panose="02020404030301010803" pitchFamily="18" charset="0"/>
              </a:rPr>
              <a:t>be a blessing,</a:t>
            </a:r>
            <a:br>
              <a:rPr lang="en-GB" sz="2400" dirty="0">
                <a:latin typeface="Garamond" panose="02020404030301010803" pitchFamily="18" charset="0"/>
              </a:rPr>
            </a:br>
            <a:r>
              <a:rPr lang="en-GB" sz="2400" dirty="0">
                <a:latin typeface="Garamond" panose="02020404030301010803" pitchFamily="18" charset="0"/>
              </a:rPr>
              <a:t>to be </a:t>
            </a:r>
            <a:r>
              <a:rPr lang="en-GB" sz="2400" dirty="0" smtClean="0">
                <a:latin typeface="Garamond" panose="02020404030301010803" pitchFamily="18" charset="0"/>
              </a:rPr>
              <a:t>singers of </a:t>
            </a:r>
            <a:r>
              <a:rPr lang="en-GB" sz="2400" dirty="0">
                <a:latin typeface="Garamond" panose="02020404030301010803" pitchFamily="18" charset="0"/>
              </a:rPr>
              <a:t>the angels’ song</a:t>
            </a:r>
            <a:br>
              <a:rPr lang="en-GB" sz="2400" dirty="0">
                <a:latin typeface="Garamond" panose="02020404030301010803" pitchFamily="18" charset="0"/>
              </a:rPr>
            </a:br>
            <a:r>
              <a:rPr lang="en-GB" sz="2400" dirty="0">
                <a:latin typeface="Garamond" panose="02020404030301010803" pitchFamily="18" charset="0"/>
              </a:rPr>
              <a:t>and point to the </a:t>
            </a:r>
            <a:r>
              <a:rPr lang="en-GB" sz="2400" dirty="0" smtClean="0">
                <a:latin typeface="Garamond" panose="02020404030301010803" pitchFamily="18" charset="0"/>
              </a:rPr>
              <a:t>one who </a:t>
            </a:r>
            <a:r>
              <a:rPr lang="en-GB" sz="2400" dirty="0">
                <a:latin typeface="Garamond" panose="02020404030301010803" pitchFamily="18" charset="0"/>
              </a:rPr>
              <a:t>gives us life.</a:t>
            </a:r>
            <a:br>
              <a:rPr lang="en-GB" sz="2400" dirty="0">
                <a:latin typeface="Garamond" panose="02020404030301010803" pitchFamily="18" charset="0"/>
              </a:rPr>
            </a:br>
            <a:r>
              <a:rPr lang="en-GB" sz="2400" dirty="0">
                <a:latin typeface="Garamond" panose="02020404030301010803" pitchFamily="18" charset="0"/>
              </a:rPr>
              <a:t>We are, all of us</a:t>
            </a:r>
            <a:r>
              <a:rPr lang="en-GB" sz="2400" dirty="0" smtClean="0">
                <a:latin typeface="Garamond" panose="02020404030301010803" pitchFamily="18" charset="0"/>
              </a:rPr>
              <a:t>, wonderfully </a:t>
            </a:r>
            <a:r>
              <a:rPr lang="en-GB" sz="2400" dirty="0">
                <a:latin typeface="Garamond" panose="02020404030301010803" pitchFamily="18" charset="0"/>
              </a:rPr>
              <a:t>made.</a:t>
            </a:r>
            <a:br>
              <a:rPr lang="en-GB" sz="2400" dirty="0">
                <a:latin typeface="Garamond" panose="02020404030301010803" pitchFamily="18" charset="0"/>
              </a:rPr>
            </a:br>
            <a:r>
              <a:rPr lang="en-GB" sz="2400" dirty="0">
                <a:latin typeface="Garamond" panose="02020404030301010803" pitchFamily="18" charset="0"/>
              </a:rPr>
              <a:t>Thank you, Creator God</a:t>
            </a:r>
            <a:r>
              <a:rPr lang="en-GB" sz="2400" dirty="0" smtClean="0">
                <a:latin typeface="Garamond" panose="02020404030301010803" pitchFamily="18" charset="0"/>
              </a:rPr>
              <a:t>, who </a:t>
            </a:r>
            <a:r>
              <a:rPr lang="en-GB" sz="2400" dirty="0">
                <a:latin typeface="Garamond" panose="02020404030301010803" pitchFamily="18" charset="0"/>
              </a:rPr>
              <a:t>loves each one.</a:t>
            </a:r>
          </a:p>
        </p:txBody>
      </p:sp>
    </p:spTree>
    <p:extLst>
      <p:ext uri="{BB962C8B-B14F-4D97-AF65-F5344CB8AC3E}">
        <p14:creationId xmlns:p14="http://schemas.microsoft.com/office/powerpoint/2010/main" val="83571431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smtClean="0">
                <a:solidFill>
                  <a:schemeClr val="accent4">
                    <a:lumMod val="75000"/>
                  </a:schemeClr>
                </a:solidFill>
                <a:latin typeface="Garamond" panose="02020404030301010803" pitchFamily="18" charset="0"/>
              </a:rPr>
              <a:t>In Sunday’s Gospel Reading  …</a:t>
            </a:r>
            <a:endParaRPr lang="en-GB" sz="6000" dirty="0">
              <a:solidFill>
                <a:schemeClr val="accent4">
                  <a:lumMod val="75000"/>
                </a:schemeClr>
              </a:solidFill>
              <a:latin typeface="Garamond" panose="02020404030301010803" pitchFamily="18" charset="0"/>
            </a:endParaRPr>
          </a:p>
        </p:txBody>
      </p:sp>
      <p:sp>
        <p:nvSpPr>
          <p:cNvPr id="3" name="Rectangle 2"/>
          <p:cNvSpPr/>
          <p:nvPr/>
        </p:nvSpPr>
        <p:spPr>
          <a:xfrm>
            <a:off x="8028173" y="2883082"/>
            <a:ext cx="3711389" cy="2215991"/>
          </a:xfrm>
          <a:prstGeom prst="rect">
            <a:avLst/>
          </a:prstGeom>
        </p:spPr>
        <p:txBody>
          <a:bodyPr wrap="square">
            <a:spAutoFit/>
          </a:bodyPr>
          <a:lstStyle/>
          <a:p>
            <a:pPr algn="ctr"/>
            <a:r>
              <a:rPr lang="en-GB" sz="2600" b="1" dirty="0">
                <a:latin typeface="Garamond" panose="02020404030301010803" pitchFamily="18" charset="0"/>
              </a:rPr>
              <a:t> </a:t>
            </a:r>
            <a:r>
              <a:rPr lang="en-GB" sz="2600" b="1" dirty="0" smtClean="0">
                <a:latin typeface="Garamond" panose="02020404030301010803" pitchFamily="18" charset="0"/>
              </a:rPr>
              <a:t>11th July </a:t>
            </a:r>
            <a:r>
              <a:rPr lang="en-GB" sz="2600" b="1" dirty="0">
                <a:latin typeface="Garamond" panose="02020404030301010803" pitchFamily="18" charset="0"/>
              </a:rPr>
              <a:t>2021</a:t>
            </a:r>
            <a:r>
              <a:rPr lang="en-GB" sz="2600" dirty="0">
                <a:latin typeface="Garamond" panose="02020404030301010803" pitchFamily="18" charset="0"/>
              </a:rPr>
              <a:t> :</a:t>
            </a:r>
            <a:r>
              <a:rPr lang="en-GB" dirty="0">
                <a:latin typeface="Garamond" panose="02020404030301010803" pitchFamily="18" charset="0"/>
              </a:rPr>
              <a:t>  </a:t>
            </a:r>
            <a:r>
              <a:rPr lang="en-GB" dirty="0" smtClean="0">
                <a:latin typeface="Garamond" panose="02020404030301010803" pitchFamily="18" charset="0"/>
              </a:rPr>
              <a:t>                                                         </a:t>
            </a:r>
          </a:p>
          <a:p>
            <a:pPr algn="ctr"/>
            <a:endParaRPr lang="en-GB" sz="1200" dirty="0">
              <a:latin typeface="Garamond" panose="02020404030301010803" pitchFamily="18" charset="0"/>
            </a:endParaRPr>
          </a:p>
          <a:p>
            <a:pPr algn="ctr"/>
            <a:r>
              <a:rPr lang="en-GB" sz="1200" dirty="0" smtClean="0">
                <a:latin typeface="Garamond" panose="02020404030301010803" pitchFamily="18" charset="0"/>
              </a:rPr>
              <a:t>                  </a:t>
            </a:r>
            <a:r>
              <a:rPr lang="en-GB" sz="400" dirty="0" smtClean="0">
                <a:latin typeface="Garamond" panose="02020404030301010803" pitchFamily="18" charset="0"/>
              </a:rPr>
              <a:t> </a:t>
            </a:r>
            <a:r>
              <a:rPr lang="en-GB" sz="1000" dirty="0" smtClean="0">
                <a:latin typeface="Garamond" panose="02020404030301010803" pitchFamily="18" charset="0"/>
              </a:rPr>
              <a:t>                      </a:t>
            </a:r>
            <a:endParaRPr lang="en-GB" sz="1000" dirty="0">
              <a:latin typeface="Garamond" panose="02020404030301010803" pitchFamily="18" charset="0"/>
            </a:endParaRPr>
          </a:p>
          <a:p>
            <a:pPr algn="ctr"/>
            <a:r>
              <a:rPr lang="en-GB" sz="4000" dirty="0" smtClean="0">
                <a:latin typeface="Garamond" panose="02020404030301010803" pitchFamily="18" charset="0"/>
              </a:rPr>
              <a:t>“</a:t>
            </a:r>
            <a:r>
              <a:rPr lang="en-GB" sz="4400" dirty="0">
                <a:latin typeface="Garamond" panose="02020404030301010803" pitchFamily="18" charset="0"/>
              </a:rPr>
              <a:t>Jesus sent them out</a:t>
            </a:r>
            <a:r>
              <a:rPr lang="en-GB" sz="4000" dirty="0" smtClean="0">
                <a:latin typeface="Garamond" panose="02020404030301010803" pitchFamily="18" charset="0"/>
              </a:rPr>
              <a:t>.”</a:t>
            </a:r>
            <a:endParaRPr lang="en-GB" sz="4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2" name="Picture 4" descr="sending the 12"/>
          <p:cNvPicPr>
            <a:picLocks noChangeAspect="1" noChangeArrowheads="1"/>
          </p:cNvPicPr>
          <p:nvPr/>
        </p:nvPicPr>
        <p:blipFill rotWithShape="1">
          <a:blip r:embed="rId3">
            <a:extLst>
              <a:ext uri="{28A0092B-C50C-407E-A947-70E740481C1C}">
                <a14:useLocalDpi xmlns:a14="http://schemas.microsoft.com/office/drawing/2010/main" val="0"/>
              </a:ext>
            </a:extLst>
          </a:blip>
          <a:srcRect t="12477" b="6104"/>
          <a:stretch/>
        </p:blipFill>
        <p:spPr bwMode="auto">
          <a:xfrm>
            <a:off x="653143" y="2181226"/>
            <a:ext cx="7518400" cy="4587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008460" y="317259"/>
            <a:ext cx="7935639"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smtClean="0">
                <a:solidFill>
                  <a:schemeClr val="accent4">
                    <a:lumMod val="75000"/>
                  </a:schemeClr>
                </a:solidFill>
                <a:latin typeface="Garamond" panose="02020404030301010803" pitchFamily="18" charset="0"/>
              </a:rPr>
              <a:t>Reflection</a:t>
            </a:r>
            <a:endParaRPr lang="en-GB" sz="6000" dirty="0">
              <a:solidFill>
                <a:schemeClr val="accent4">
                  <a:lumMod val="75000"/>
                </a:schemeClr>
              </a:solidFill>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3082" name="Picture 10" descr="Francis of Assisi Quote: “Preach the Gospel at all times and when necessary  use word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8460" y="2039822"/>
            <a:ext cx="7933472" cy="4462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614975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sz="half" idx="1"/>
          </p:nvPr>
        </p:nvSpPr>
        <p:spPr>
          <a:xfrm>
            <a:off x="4940300" y="1859184"/>
            <a:ext cx="6799262" cy="3824468"/>
          </a:xfrm>
        </p:spPr>
        <p:txBody>
          <a:bodyPr>
            <a:normAutofit/>
          </a:bodyPr>
          <a:lstStyle/>
          <a:p>
            <a:pPr marL="0" indent="0" eaLnBrk="1" hangingPunct="1">
              <a:buNone/>
            </a:pPr>
            <a:endParaRPr lang="en-GB" altLang="en-US" dirty="0">
              <a:latin typeface="Garamond" panose="02020404030301010803" pitchFamily="18" charset="0"/>
            </a:endParaRPr>
          </a:p>
          <a:p>
            <a:pPr marL="0" indent="0" eaLnBrk="1" hangingPunct="1">
              <a:buNone/>
            </a:pPr>
            <a:endParaRPr lang="en-GB" altLang="en-US" dirty="0">
              <a:latin typeface="Garamond" panose="02020404030301010803" pitchFamily="18" charset="0"/>
            </a:endParaRPr>
          </a:p>
        </p:txBody>
      </p:sp>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t>
            </a:r>
            <a:r>
              <a:rPr lang="en-GB" altLang="en-US" dirty="0" smtClean="0">
                <a:solidFill>
                  <a:schemeClr val="accent4">
                    <a:lumMod val="75000"/>
                  </a:schemeClr>
                </a:solidFill>
                <a:latin typeface="Garamond" panose="02020404030301010803" pitchFamily="18" charset="0"/>
              </a:rPr>
              <a:t>as communities for </a:t>
            </a:r>
            <a:r>
              <a:rPr lang="en-GB" altLang="en-US" dirty="0">
                <a:solidFill>
                  <a:schemeClr val="accent4">
                    <a:lumMod val="75000"/>
                  </a:schemeClr>
                </a:solidFill>
                <a:latin typeface="Garamond" panose="02020404030301010803" pitchFamily="18" charset="0"/>
              </a:rPr>
              <a:t>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650378" y="2183579"/>
            <a:ext cx="6557554" cy="3585597"/>
          </a:xfrm>
          <a:prstGeom prst="rect">
            <a:avLst/>
          </a:prstGeom>
          <a:noFill/>
        </p:spPr>
        <p:txBody>
          <a:bodyPr wrap="square" rtlCol="0">
            <a:spAutoFit/>
          </a:bodyPr>
          <a:lstStyle/>
          <a:p>
            <a:pPr algn="just"/>
            <a:r>
              <a:rPr lang="en-GB" sz="4800" dirty="0" smtClean="0">
                <a:latin typeface="Garamond" panose="02020404030301010803" pitchFamily="18" charset="0"/>
              </a:rPr>
              <a:t>“</a:t>
            </a:r>
            <a:r>
              <a:rPr lang="en-GB" sz="4400" dirty="0" smtClean="0">
                <a:latin typeface="Garamond" panose="02020404030301010803" pitchFamily="18" charset="0"/>
              </a:rPr>
              <a:t>I </a:t>
            </a:r>
            <a:r>
              <a:rPr lang="en-GB" sz="4400" dirty="0">
                <a:latin typeface="Garamond" panose="02020404030301010803" pitchFamily="18" charset="0"/>
              </a:rPr>
              <a:t>will give everyone the possibility of sharing this planet with me, despite all our differences</a:t>
            </a:r>
            <a:r>
              <a:rPr lang="en-GB" sz="4800" dirty="0" smtClean="0">
                <a:latin typeface="Garamond" panose="02020404030301010803" pitchFamily="18" charset="0"/>
              </a:rPr>
              <a:t>.” </a:t>
            </a: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a:t>
            </a:r>
            <a:r>
              <a:rPr lang="en-GB" sz="2400" dirty="0" smtClean="0">
                <a:latin typeface="Garamond" panose="02020404030301010803" pitchFamily="18" charset="0"/>
              </a:rPr>
              <a:t>Francis, </a:t>
            </a:r>
            <a:r>
              <a:rPr lang="en-GB" sz="2400" i="1" dirty="0" smtClean="0">
                <a:latin typeface="Garamond" panose="02020404030301010803" pitchFamily="18" charset="0"/>
              </a:rPr>
              <a:t>Fratelli Tutti </a:t>
            </a:r>
            <a:r>
              <a:rPr lang="en-GB" sz="2400" dirty="0" smtClean="0">
                <a:latin typeface="Garamond" panose="02020404030301010803" pitchFamily="18" charset="0"/>
              </a:rPr>
              <a:t>269</a:t>
            </a:r>
            <a:endParaRPr lang="en-GB" sz="2400"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5380489" y="330563"/>
            <a:ext cx="6574972"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600" dirty="0" smtClean="0">
                <a:solidFill>
                  <a:schemeClr val="accent4">
                    <a:lumMod val="75000"/>
                  </a:schemeClr>
                </a:solidFill>
                <a:latin typeface="Garamond" panose="02020404030301010803" pitchFamily="18" charset="0"/>
              </a:rPr>
              <a:t>Saint                </a:t>
            </a:r>
            <a:r>
              <a:rPr lang="en-GB" sz="6600" dirty="0" err="1">
                <a:solidFill>
                  <a:schemeClr val="accent4">
                    <a:lumMod val="75000"/>
                  </a:schemeClr>
                </a:solidFill>
                <a:latin typeface="Garamond" panose="02020404030301010803" pitchFamily="18" charset="0"/>
              </a:rPr>
              <a:t>Kateri</a:t>
            </a:r>
            <a:r>
              <a:rPr lang="en-GB" sz="6600" dirty="0">
                <a:solidFill>
                  <a:schemeClr val="accent4">
                    <a:lumMod val="75000"/>
                  </a:schemeClr>
                </a:solidFill>
                <a:latin typeface="Garamond" panose="02020404030301010803" pitchFamily="18" charset="0"/>
              </a:rPr>
              <a:t> </a:t>
            </a:r>
            <a:r>
              <a:rPr lang="en-GB" sz="6600" dirty="0" err="1">
                <a:solidFill>
                  <a:schemeClr val="accent4">
                    <a:lumMod val="75000"/>
                  </a:schemeClr>
                </a:solidFill>
                <a:latin typeface="Garamond" panose="02020404030301010803" pitchFamily="18" charset="0"/>
              </a:rPr>
              <a:t>Tekakwitha</a:t>
            </a:r>
            <a:r>
              <a:rPr lang="en-GB" dirty="0"/>
              <a:t> </a:t>
            </a:r>
            <a:r>
              <a:rPr lang="en-GB" dirty="0" smtClean="0"/>
              <a:t>            </a:t>
            </a:r>
            <a:r>
              <a:rPr lang="en-GB" altLang="en-US" sz="6600" dirty="0" smtClean="0">
                <a:solidFill>
                  <a:schemeClr val="accent4">
                    <a:lumMod val="75000"/>
                  </a:schemeClr>
                </a:solidFill>
                <a:latin typeface="Garamond" panose="02020404030301010803" pitchFamily="18" charset="0"/>
              </a:rPr>
              <a:t>Feast day : 14</a:t>
            </a:r>
            <a:r>
              <a:rPr lang="en-GB" altLang="en-US" sz="6600" baseline="30000" dirty="0" smtClean="0">
                <a:solidFill>
                  <a:schemeClr val="accent4">
                    <a:lumMod val="75000"/>
                  </a:schemeClr>
                </a:solidFill>
                <a:latin typeface="Garamond" panose="02020404030301010803" pitchFamily="18" charset="0"/>
              </a:rPr>
              <a:t>th</a:t>
            </a:r>
            <a:r>
              <a:rPr lang="en-GB" altLang="en-US" sz="6600" dirty="0" smtClean="0">
                <a:solidFill>
                  <a:schemeClr val="accent4">
                    <a:lumMod val="75000"/>
                  </a:schemeClr>
                </a:solidFill>
                <a:latin typeface="Garamond" panose="02020404030301010803" pitchFamily="18" charset="0"/>
              </a:rPr>
              <a:t> July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5380489" y="3274386"/>
            <a:ext cx="6352195" cy="3046988"/>
          </a:xfrm>
          <a:prstGeom prst="rect">
            <a:avLst/>
          </a:prstGeom>
          <a:noFill/>
        </p:spPr>
        <p:txBody>
          <a:bodyPr wrap="square" rtlCol="0">
            <a:spAutoFit/>
          </a:bodyPr>
          <a:lstStyle/>
          <a:p>
            <a:pPr algn="just"/>
            <a:r>
              <a:rPr lang="en-GB" sz="2400" dirty="0" smtClean="0">
                <a:latin typeface="Garamond" panose="02020404030301010803" pitchFamily="18" charset="0"/>
              </a:rPr>
              <a:t>Canonised under Pope </a:t>
            </a:r>
            <a:r>
              <a:rPr lang="en-GB" sz="2400" dirty="0">
                <a:latin typeface="Garamond" panose="02020404030301010803" pitchFamily="18" charset="0"/>
              </a:rPr>
              <a:t>B</a:t>
            </a:r>
            <a:r>
              <a:rPr lang="en-GB" sz="2400" dirty="0" smtClean="0">
                <a:latin typeface="Garamond" panose="02020404030301010803" pitchFamily="18" charset="0"/>
              </a:rPr>
              <a:t>enedict XVI in 2012, Saint </a:t>
            </a:r>
            <a:r>
              <a:rPr lang="en-GB" sz="2400" dirty="0" err="1" smtClean="0">
                <a:latin typeface="Garamond" panose="02020404030301010803" pitchFamily="18" charset="0"/>
              </a:rPr>
              <a:t>Kateri</a:t>
            </a:r>
            <a:r>
              <a:rPr lang="en-GB" sz="2400" dirty="0" smtClean="0">
                <a:latin typeface="Garamond" panose="02020404030301010803" pitchFamily="18" charset="0"/>
              </a:rPr>
              <a:t> </a:t>
            </a:r>
            <a:r>
              <a:rPr lang="en-GB" sz="2400" dirty="0" err="1" smtClean="0">
                <a:latin typeface="Garamond" panose="02020404030301010803" pitchFamily="18" charset="0"/>
              </a:rPr>
              <a:t>Tekakwitha</a:t>
            </a:r>
            <a:r>
              <a:rPr lang="en-GB" sz="2400" dirty="0" smtClean="0">
                <a:latin typeface="Garamond" panose="02020404030301010803" pitchFamily="18" charset="0"/>
              </a:rPr>
              <a:t> (1656-1680) was the first Native American woman to be recognised as a saint.  She was an Algonquin-Mohawk laywoman who converted to Catholicism at the age of 19, and was shunned by some of her tribe for her conversion.  She lived a life of prayer and was praised for her “charity, industry, purity and fortitude.”</a:t>
            </a: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pic>
        <p:nvPicPr>
          <p:cNvPr id="4100" name="Picture 4" descr="Women Saints: Saint Kateri Tekakwitha Icon| Monastery Ic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20" y="281395"/>
            <a:ext cx="5112752" cy="6482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2353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52008" t="47371" r="31374" b="10128"/>
          <a:stretch/>
        </p:blipFill>
        <p:spPr>
          <a:xfrm>
            <a:off x="9469578" y="2499905"/>
            <a:ext cx="2591793" cy="3726724"/>
          </a:xfrm>
          <a:prstGeom prst="rect">
            <a:avLst/>
          </a:prstGeom>
        </p:spPr>
      </p:pic>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smtClean="0">
              <a:latin typeface="Garamond" panose="02020404030301010803" pitchFamily="18" charset="0"/>
            </a:endParaRPr>
          </a:p>
          <a:p>
            <a:pPr marL="0" indent="0">
              <a:buFont typeface="Arial" panose="020B0604020202020204" pitchFamily="34" charset="0"/>
              <a:buNone/>
            </a:pPr>
            <a:endParaRPr lang="en-GB" altLang="en-US" dirty="0" smtClean="0">
              <a:latin typeface="Garamond" panose="02020404030301010803" pitchFamily="18" charset="0"/>
            </a:endParaRPr>
          </a:p>
        </p:txBody>
      </p:sp>
      <p:sp>
        <p:nvSpPr>
          <p:cNvPr id="10" name="Title 1"/>
          <p:cNvSpPr txBox="1">
            <a:spLocks/>
          </p:cNvSpPr>
          <p:nvPr/>
        </p:nvSpPr>
        <p:spPr>
          <a:xfrm>
            <a:off x="433824" y="394023"/>
            <a:ext cx="11378219" cy="1910292"/>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000" dirty="0" smtClean="0">
                <a:solidFill>
                  <a:schemeClr val="accent4">
                    <a:lumMod val="75000"/>
                  </a:schemeClr>
                </a:solidFill>
                <a:latin typeface="Garamond" panose="02020404030301010803" pitchFamily="18" charset="0"/>
              </a:rPr>
              <a:t>Communities : </a:t>
            </a:r>
            <a:r>
              <a:rPr lang="en-GB" altLang="en-US" sz="6000" dirty="0">
                <a:solidFill>
                  <a:schemeClr val="accent4">
                    <a:lumMod val="75000"/>
                  </a:schemeClr>
                </a:solidFill>
                <a:latin typeface="Garamond" panose="02020404030301010803" pitchFamily="18" charset="0"/>
              </a:rPr>
              <a:t>B</a:t>
            </a:r>
            <a:r>
              <a:rPr lang="en-GB" altLang="en-US" sz="6000" dirty="0" smtClean="0">
                <a:solidFill>
                  <a:schemeClr val="accent4">
                    <a:lumMod val="75000"/>
                  </a:schemeClr>
                </a:solidFill>
                <a:latin typeface="Garamond" panose="02020404030301010803" pitchFamily="18" charset="0"/>
              </a:rPr>
              <a:t>ernardines</a:t>
            </a:r>
          </a:p>
        </p:txBody>
      </p:sp>
      <p:sp>
        <p:nvSpPr>
          <p:cNvPr id="2" name="TextBox 1"/>
          <p:cNvSpPr txBox="1"/>
          <p:nvPr/>
        </p:nvSpPr>
        <p:spPr>
          <a:xfrm>
            <a:off x="281010" y="2499905"/>
            <a:ext cx="6637009" cy="4524315"/>
          </a:xfrm>
          <a:prstGeom prst="rect">
            <a:avLst/>
          </a:prstGeom>
          <a:noFill/>
        </p:spPr>
        <p:txBody>
          <a:bodyPr wrap="square" rtlCol="0">
            <a:spAutoFit/>
          </a:bodyPr>
          <a:lstStyle/>
          <a:p>
            <a:pPr algn="just"/>
            <a:r>
              <a:rPr lang="en-GB" sz="2400" dirty="0">
                <a:latin typeface="Garamond" panose="02020404030301010803" pitchFamily="18" charset="0"/>
              </a:rPr>
              <a:t>The </a:t>
            </a:r>
            <a:r>
              <a:rPr lang="en-GB" sz="2400" dirty="0" smtClean="0">
                <a:latin typeface="Garamond" panose="02020404030301010803" pitchFamily="18" charset="0"/>
              </a:rPr>
              <a:t>Bernardine Cistercians of </a:t>
            </a:r>
            <a:r>
              <a:rPr lang="en-GB" sz="2400" dirty="0" err="1" smtClean="0">
                <a:latin typeface="Garamond" panose="02020404030301010803" pitchFamily="18" charset="0"/>
              </a:rPr>
              <a:t>Esquermes</a:t>
            </a:r>
            <a:r>
              <a:rPr lang="en-GB" sz="2400" dirty="0" smtClean="0">
                <a:latin typeface="Garamond" panose="02020404030301010803" pitchFamily="18" charset="0"/>
              </a:rPr>
              <a:t> are a small branch of the Cistercian Order who follow the Rule of St Benedict.  Even before they fled the French Revolution, which saw their abbeys suppressed, the order was dedicated to the education of young girls, a charism which continues to inform their work today.  </a:t>
            </a:r>
          </a:p>
          <a:p>
            <a:pPr algn="just"/>
            <a:r>
              <a:rPr lang="en-GB" sz="2400" dirty="0" smtClean="0">
                <a:latin typeface="Garamond" panose="02020404030301010803" pitchFamily="18" charset="0"/>
              </a:rPr>
              <a:t>In our diocese the </a:t>
            </a:r>
            <a:r>
              <a:rPr lang="en-GB" sz="2400" dirty="0">
                <a:latin typeface="Garamond" panose="02020404030301010803" pitchFamily="18" charset="0"/>
              </a:rPr>
              <a:t>B</a:t>
            </a:r>
            <a:r>
              <a:rPr lang="en-GB" sz="2400" dirty="0" smtClean="0">
                <a:latin typeface="Garamond" panose="02020404030301010803" pitchFamily="18" charset="0"/>
              </a:rPr>
              <a:t>ernardines founded St Bernard’s school in </a:t>
            </a:r>
            <a:r>
              <a:rPr lang="en-GB" sz="2400" dirty="0" err="1" smtClean="0">
                <a:latin typeface="Garamond" panose="02020404030301010803" pitchFamily="18" charset="0"/>
              </a:rPr>
              <a:t>Westcliff</a:t>
            </a:r>
            <a:r>
              <a:rPr lang="en-GB" sz="2400" dirty="0" smtClean="0">
                <a:latin typeface="Garamond" panose="02020404030301010803" pitchFamily="18" charset="0"/>
              </a:rPr>
              <a:t> in 1910.  The school’s houses are named after abbeys and monasteries connected with St Bernard of </a:t>
            </a:r>
            <a:r>
              <a:rPr lang="en-GB" sz="2400" dirty="0" err="1" smtClean="0">
                <a:latin typeface="Garamond" panose="02020404030301010803" pitchFamily="18" charset="0"/>
              </a:rPr>
              <a:t>Clairvaux</a:t>
            </a:r>
            <a:r>
              <a:rPr lang="en-GB" sz="2400" dirty="0" smtClean="0">
                <a:latin typeface="Garamond" panose="02020404030301010803" pitchFamily="18" charset="0"/>
              </a:rPr>
              <a:t>, and its motto is </a:t>
            </a:r>
            <a:r>
              <a:rPr lang="en-GB" sz="2400" i="1" dirty="0" err="1" smtClean="0">
                <a:latin typeface="Garamond" panose="02020404030301010803" pitchFamily="18" charset="0"/>
              </a:rPr>
              <a:t>Dieu</a:t>
            </a:r>
            <a:r>
              <a:rPr lang="en-GB" sz="2400" i="1" dirty="0" smtClean="0">
                <a:latin typeface="Garamond" panose="02020404030301010803" pitchFamily="18" charset="0"/>
              </a:rPr>
              <a:t> mon </a:t>
            </a:r>
            <a:r>
              <a:rPr lang="en-GB" sz="2400" i="1" dirty="0" err="1" smtClean="0">
                <a:latin typeface="Garamond" panose="02020404030301010803" pitchFamily="18" charset="0"/>
              </a:rPr>
              <a:t>abri</a:t>
            </a:r>
            <a:r>
              <a:rPr lang="en-GB" sz="2400" i="1" dirty="0" smtClean="0">
                <a:latin typeface="Garamond" panose="02020404030301010803" pitchFamily="18" charset="0"/>
              </a:rPr>
              <a:t> </a:t>
            </a:r>
            <a:r>
              <a:rPr lang="en-GB" sz="2400" dirty="0" smtClean="0">
                <a:latin typeface="Garamond" panose="02020404030301010803" pitchFamily="18" charset="0"/>
              </a:rPr>
              <a:t> - “God is my shelter”.</a:t>
            </a:r>
            <a:endParaRPr lang="en-GB" sz="2400" dirty="0">
              <a:latin typeface="Garamond" panose="02020404030301010803" pitchFamily="18" charset="0"/>
            </a:endParaRPr>
          </a:p>
          <a:p>
            <a:pPr algn="just"/>
            <a:endParaRPr lang="en-GB" sz="2400" dirty="0">
              <a:latin typeface="Garamond" panose="02020404030301010803" pitchFamily="18" charset="0"/>
            </a:endParaRP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smtClean="0">
                <a:solidFill>
                  <a:schemeClr val="accent1">
                    <a:lumMod val="50000"/>
                  </a:schemeClr>
                </a:solidFill>
              </a:rPr>
              <a:t>BDES</a:t>
            </a:r>
            <a:endParaRPr lang="en-GB" sz="2800" b="1" dirty="0">
              <a:solidFill>
                <a:schemeClr val="accent1">
                  <a:lumMod val="50000"/>
                </a:schemeClr>
              </a:solidFill>
            </a:endParaRPr>
          </a:p>
        </p:txBody>
      </p:sp>
      <p:pic>
        <p:nvPicPr>
          <p:cNvPr id="5134" name="Picture 14" descr="St Bernards 1911. Westcliff on sea, Essex. | London places, Places of  interest, Southend-on-sea"/>
          <p:cNvPicPr>
            <a:picLocks noChangeAspect="1" noChangeArrowheads="1"/>
          </p:cNvPicPr>
          <p:nvPr/>
        </p:nvPicPr>
        <p:blipFill rotWithShape="1">
          <a:blip r:embed="rId4">
            <a:extLst>
              <a:ext uri="{28A0092B-C50C-407E-A947-70E740481C1C}">
                <a14:useLocalDpi xmlns:a14="http://schemas.microsoft.com/office/drawing/2010/main" val="0"/>
              </a:ext>
            </a:extLst>
          </a:blip>
          <a:srcRect l="23292" r="39756" b="8602"/>
          <a:stretch/>
        </p:blipFill>
        <p:spPr bwMode="auto">
          <a:xfrm>
            <a:off x="6926635" y="2571892"/>
            <a:ext cx="2695656" cy="4025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794103"/>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12</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July </a:t>
            </a:r>
            <a:r>
              <a:rPr lang="en-GB" sz="2800" dirty="0">
                <a:solidFill>
                  <a:schemeClr val="accent4">
                    <a:lumMod val="75000"/>
                  </a:schemeClr>
                </a:solidFill>
                <a:latin typeface="Garamond" panose="02020404030301010803" pitchFamily="18" charset="0"/>
              </a:rPr>
              <a:t>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6" y="507523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t>
            </a:r>
            <a:r>
              <a:rPr lang="en-GB" sz="4400" dirty="0" smtClean="0">
                <a:latin typeface="Garamond" panose="02020404030301010803" pitchFamily="18" charset="0"/>
              </a:rPr>
              <a:t>We are a Community, Looking Forward~</a:t>
            </a:r>
            <a:endParaRPr lang="en-GB" sz="4400" dirty="0">
              <a:latin typeface="Garamond" panose="02020404030301010803" pitchFamily="18" charset="0"/>
            </a:endParaRPr>
          </a:p>
        </p:txBody>
      </p:sp>
      <p:pic>
        <p:nvPicPr>
          <p:cNvPr id="1028" name="Picture 4" descr="279,317 Community Illustrations &amp;amp; Clip Art - iStock"/>
          <p:cNvPicPr>
            <a:picLocks noChangeAspect="1" noChangeArrowheads="1"/>
          </p:cNvPicPr>
          <p:nvPr/>
        </p:nvPicPr>
        <p:blipFill rotWithShape="1">
          <a:blip r:embed="rId4">
            <a:extLst>
              <a:ext uri="{28A0092B-C50C-407E-A947-70E740481C1C}">
                <a14:useLocalDpi xmlns:a14="http://schemas.microsoft.com/office/drawing/2010/main" val="0"/>
              </a:ext>
            </a:extLst>
          </a:blip>
          <a:srcRect l="1" t="49602" r="158" b="-2"/>
          <a:stretch/>
        </p:blipFill>
        <p:spPr bwMode="auto">
          <a:xfrm>
            <a:off x="1524000" y="1846761"/>
            <a:ext cx="9129486" cy="3072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2423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3094</TotalTime>
  <Words>412</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201</cp:revision>
  <dcterms:created xsi:type="dcterms:W3CDTF">2019-09-06T14:56:38Z</dcterms:created>
  <dcterms:modified xsi:type="dcterms:W3CDTF">2021-06-24T09:37:19Z</dcterms:modified>
</cp:coreProperties>
</file>