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3" r:id="rId2"/>
    <p:sldId id="289" r:id="rId3"/>
    <p:sldId id="297" r:id="rId4"/>
    <p:sldId id="315" r:id="rId5"/>
    <p:sldId id="326" r:id="rId6"/>
    <p:sldId id="258" r:id="rId7"/>
    <p:sldId id="272" r:id="rId8"/>
    <p:sldId id="321" r:id="rId9"/>
    <p:sldId id="32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C43E3B-8B3E-42EF-8511-60290730B682}" v="8" dt="2021-07-20T10:51:52.8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660"/>
  </p:normalViewPr>
  <p:slideViewPr>
    <p:cSldViewPr snapToGrid="0">
      <p:cViewPr varScale="1">
        <p:scale>
          <a:sx n="66" d="100"/>
          <a:sy n="66" d="100"/>
        </p:scale>
        <p:origin x="547"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39C43E3B-8B3E-42EF-8511-60290730B682}"/>
    <pc:docChg chg="undo custSel modSld">
      <pc:chgData name="John Adams" userId="1143faee-bb16-416e-8056-0ed4c730fe93" providerId="ADAL" clId="{39C43E3B-8B3E-42EF-8511-60290730B682}" dt="2021-07-20T10:59:03.625" v="72" actId="1076"/>
      <pc:docMkLst>
        <pc:docMk/>
      </pc:docMkLst>
      <pc:sldChg chg="modSp mod">
        <pc:chgData name="John Adams" userId="1143faee-bb16-416e-8056-0ed4c730fe93" providerId="ADAL" clId="{39C43E3B-8B3E-42EF-8511-60290730B682}" dt="2021-07-20T10:59:03.625" v="72" actId="1076"/>
        <pc:sldMkLst>
          <pc:docMk/>
          <pc:sldMk cId="2058881387" sldId="297"/>
        </pc:sldMkLst>
        <pc:spChg chg="mod">
          <ac:chgData name="John Adams" userId="1143faee-bb16-416e-8056-0ed4c730fe93" providerId="ADAL" clId="{39C43E3B-8B3E-42EF-8511-60290730B682}" dt="2021-07-20T10:59:03.625" v="72" actId="1076"/>
          <ac:spMkLst>
            <pc:docMk/>
            <pc:sldMk cId="2058881387" sldId="297"/>
            <ac:spMk id="3" creationId="{00000000-0000-0000-0000-000000000000}"/>
          </ac:spMkLst>
        </pc:spChg>
      </pc:sldChg>
      <pc:sldChg chg="addSp delSp modSp mod">
        <pc:chgData name="John Adams" userId="1143faee-bb16-416e-8056-0ed4c730fe93" providerId="ADAL" clId="{39C43E3B-8B3E-42EF-8511-60290730B682}" dt="2021-07-20T10:52:33.047" v="39" actId="6549"/>
        <pc:sldMkLst>
          <pc:docMk/>
          <pc:sldMk cId="1320364452" sldId="323"/>
        </pc:sldMkLst>
        <pc:spChg chg="mod">
          <ac:chgData name="John Adams" userId="1143faee-bb16-416e-8056-0ed4c730fe93" providerId="ADAL" clId="{39C43E3B-8B3E-42EF-8511-60290730B682}" dt="2021-07-20T10:52:33.047" v="39" actId="6549"/>
          <ac:spMkLst>
            <pc:docMk/>
            <pc:sldMk cId="1320364452" sldId="323"/>
            <ac:spMk id="3" creationId="{00000000-0000-0000-0000-000000000000}"/>
          </ac:spMkLst>
        </pc:spChg>
        <pc:spChg chg="mod">
          <ac:chgData name="John Adams" userId="1143faee-bb16-416e-8056-0ed4c730fe93" providerId="ADAL" clId="{39C43E3B-8B3E-42EF-8511-60290730B682}" dt="2021-07-20T10:50:45.696" v="22" actId="20577"/>
          <ac:spMkLst>
            <pc:docMk/>
            <pc:sldMk cId="1320364452" sldId="323"/>
            <ac:spMk id="9" creationId="{00000000-0000-0000-0000-000000000000}"/>
          </ac:spMkLst>
        </pc:spChg>
        <pc:picChg chg="del">
          <ac:chgData name="John Adams" userId="1143faee-bb16-416e-8056-0ed4c730fe93" providerId="ADAL" clId="{39C43E3B-8B3E-42EF-8511-60290730B682}" dt="2021-07-20T10:49:22.763" v="0" actId="478"/>
          <ac:picMkLst>
            <pc:docMk/>
            <pc:sldMk cId="1320364452" sldId="323"/>
            <ac:picMk id="2" creationId="{00000000-0000-0000-0000-000000000000}"/>
          </ac:picMkLst>
        </pc:picChg>
        <pc:picChg chg="add mod modCrop">
          <ac:chgData name="John Adams" userId="1143faee-bb16-416e-8056-0ed4c730fe93" providerId="ADAL" clId="{39C43E3B-8B3E-42EF-8511-60290730B682}" dt="2021-07-20T10:52:21.268" v="30" actId="1076"/>
          <ac:picMkLst>
            <pc:docMk/>
            <pc:sldMk cId="1320364452" sldId="323"/>
            <ac:picMk id="11" creationId="{45FD912F-6ABD-4CB2-B46B-DC5C4A4337B8}"/>
          </ac:picMkLst>
        </pc:picChg>
        <pc:picChg chg="add del mod">
          <ac:chgData name="John Adams" userId="1143faee-bb16-416e-8056-0ed4c730fe93" providerId="ADAL" clId="{39C43E3B-8B3E-42EF-8511-60290730B682}" dt="2021-07-20T10:51:51.684" v="23" actId="478"/>
          <ac:picMkLst>
            <pc:docMk/>
            <pc:sldMk cId="1320364452" sldId="323"/>
            <ac:picMk id="1026" creationId="{0294109D-260E-48BB-B90C-3ED19208570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20/07/2021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20/07/2021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20/07/2021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20/07/2021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20/07/2021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20/07/2021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fif"/><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a:solidFill>
                  <a:schemeClr val="accent4">
                    <a:lumMod val="75000"/>
                  </a:schemeClr>
                </a:solidFill>
                <a:latin typeface="Garamond" panose="02020404030301010803" pitchFamily="18" charset="0"/>
              </a:rPr>
              <a:t>Monday 6</a:t>
            </a:r>
            <a:r>
              <a:rPr lang="en-GB" sz="2800" baseline="30000">
                <a:solidFill>
                  <a:schemeClr val="accent4">
                    <a:lumMod val="75000"/>
                  </a:schemeClr>
                </a:solidFill>
                <a:latin typeface="Garamond" panose="02020404030301010803" pitchFamily="18" charset="0"/>
              </a:rPr>
              <a:t>th</a:t>
            </a:r>
            <a:r>
              <a:rPr lang="en-GB" sz="2800">
                <a:solidFill>
                  <a:schemeClr val="accent4">
                    <a:lumMod val="75000"/>
                  </a:schemeClr>
                </a:solidFill>
                <a:latin typeface="Garamond" panose="02020404030301010803" pitchFamily="18" charset="0"/>
              </a:rPr>
              <a:t> September </a:t>
            </a:r>
            <a:r>
              <a:rPr lang="en-GB" sz="2800" dirty="0">
                <a:solidFill>
                  <a:schemeClr val="accent4">
                    <a:lumMod val="75000"/>
                  </a:schemeClr>
                </a:solidFill>
                <a:latin typeface="Garamond" panose="02020404030301010803" pitchFamily="18" charset="0"/>
              </a:rPr>
              <a:t>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4802704"/>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 Roadmap for Saints ~</a:t>
            </a:r>
          </a:p>
        </p:txBody>
      </p:sp>
      <p:pic>
        <p:nvPicPr>
          <p:cNvPr id="11" name="Picture 10">
            <a:extLst>
              <a:ext uri="{FF2B5EF4-FFF2-40B4-BE49-F238E27FC236}">
                <a16:creationId xmlns:a16="http://schemas.microsoft.com/office/drawing/2014/main" id="{45FD912F-6ABD-4CB2-B46B-DC5C4A4337B8}"/>
              </a:ext>
            </a:extLst>
          </p:cNvPr>
          <p:cNvPicPr/>
          <p:nvPr/>
        </p:nvPicPr>
        <p:blipFill rotWithShape="1">
          <a:blip r:embed="rId4">
            <a:extLst>
              <a:ext uri="{28A0092B-C50C-407E-A947-70E740481C1C}">
                <a14:useLocalDpi xmlns:a14="http://schemas.microsoft.com/office/drawing/2010/main" val="0"/>
              </a:ext>
            </a:extLst>
          </a:blip>
          <a:srcRect l="-1" r="-23" b="58103"/>
          <a:stretch/>
        </p:blipFill>
        <p:spPr bwMode="auto">
          <a:xfrm>
            <a:off x="2198701" y="1872923"/>
            <a:ext cx="7794594" cy="271996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2036445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38199" y="1975318"/>
            <a:ext cx="10461171" cy="479378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600" dirty="0">
              <a:latin typeface="Garamond" panose="02020404030301010803" pitchFamily="18" charset="0"/>
            </a:endParaRPr>
          </a:p>
          <a:p>
            <a:pPr algn="ctr"/>
            <a:r>
              <a:rPr lang="en-GB" sz="3600" dirty="0">
                <a:latin typeface="Garamond" panose="02020404030301010803" pitchFamily="18" charset="0"/>
              </a:rPr>
              <a:t>At the start of the academic year,                  </a:t>
            </a:r>
          </a:p>
          <a:p>
            <a:pPr algn="ctr"/>
            <a:r>
              <a:rPr lang="en-GB" sz="3600" dirty="0">
                <a:latin typeface="Garamond" panose="02020404030301010803" pitchFamily="18" charset="0"/>
              </a:rPr>
              <a:t>what are you looking forward to?</a:t>
            </a:r>
          </a:p>
          <a:p>
            <a:pPr algn="ctr"/>
            <a:endParaRPr lang="en-GB" sz="3600" dirty="0">
              <a:latin typeface="Garamond" panose="02020404030301010803" pitchFamily="18" charset="0"/>
            </a:endParaRPr>
          </a:p>
          <a:p>
            <a:pPr algn="ctr"/>
            <a:r>
              <a:rPr lang="en-GB" sz="3600" dirty="0">
                <a:latin typeface="Garamond" panose="02020404030301010803" pitchFamily="18" charset="0"/>
              </a:rPr>
              <a:t>Think about living in the school community.</a:t>
            </a:r>
          </a:p>
          <a:p>
            <a:pPr algn="ctr"/>
            <a:r>
              <a:rPr lang="en-GB" sz="3600" dirty="0">
                <a:latin typeface="Garamond" panose="02020404030301010803" pitchFamily="18" charset="0"/>
              </a:rPr>
              <a:t>How are you going to do follow the right road?</a:t>
            </a:r>
          </a:p>
          <a:p>
            <a:pPr algn="ctr"/>
            <a:r>
              <a:rPr lang="en-GB" sz="3600" dirty="0">
                <a:latin typeface="Garamond" panose="02020404030301010803" pitchFamily="18" charset="0"/>
              </a:rPr>
              <a:t>How are you going to help others along the way?</a:t>
            </a:r>
          </a:p>
          <a:p>
            <a:pPr algn="ctr"/>
            <a:endParaRPr lang="en-GB" sz="36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3424" y="5854699"/>
            <a:ext cx="771525" cy="914400"/>
          </a:xfrm>
          <a:prstGeom prst="rect">
            <a:avLst/>
          </a:prstGeom>
        </p:spPr>
      </p:pic>
      <p:sp>
        <p:nvSpPr>
          <p:cNvPr id="11" name="Text Box 2"/>
          <p:cNvSpPr txBox="1">
            <a:spLocks noChangeArrowheads="1"/>
          </p:cNvSpPr>
          <p:nvPr/>
        </p:nvSpPr>
        <p:spPr bwMode="auto">
          <a:xfrm>
            <a:off x="838199" y="244172"/>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In the Year of St Joseph ~ </a:t>
            </a:r>
            <a:r>
              <a:rPr lang="en-GB" sz="3600" dirty="0">
                <a:latin typeface="Garamond" panose="02020404030301010803" pitchFamily="18" charset="0"/>
                <a:ea typeface="Calibri" panose="020F0502020204030204" pitchFamily="34" charset="0"/>
                <a:cs typeface="Times New Roman" panose="02020603050405020304" pitchFamily="18" charset="0"/>
              </a:rPr>
              <a:t>In the Year of 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7310254" y="2507924"/>
            <a:ext cx="3657783" cy="3231654"/>
          </a:xfrm>
          <a:prstGeom prst="rect">
            <a:avLst/>
          </a:prstGeom>
        </p:spPr>
        <p:txBody>
          <a:bodyPr wrap="square">
            <a:spAutoFit/>
          </a:bodyPr>
          <a:lstStyle/>
          <a:p>
            <a:pPr algn="ctr"/>
            <a:r>
              <a:rPr lang="en-GB" sz="2600" b="1" dirty="0">
                <a:latin typeface="Garamond" panose="02020404030301010803" pitchFamily="18" charset="0"/>
              </a:rPr>
              <a:t>5</a:t>
            </a:r>
            <a:r>
              <a:rPr lang="en-GB" sz="2600" b="1" baseline="30000" dirty="0">
                <a:latin typeface="Garamond" panose="02020404030301010803" pitchFamily="18" charset="0"/>
              </a:rPr>
              <a:t>th</a:t>
            </a:r>
            <a:r>
              <a:rPr lang="en-GB" sz="2600" b="1" dirty="0">
                <a:latin typeface="Garamond" panose="02020404030301010803" pitchFamily="18" charset="0"/>
              </a:rPr>
              <a:t> September 2021</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In the Gospel of Mark, people say of Jesus :                                                    </a:t>
            </a:r>
          </a:p>
          <a:p>
            <a:pPr algn="ctr"/>
            <a:endParaRPr lang="en-GB" sz="1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4000" dirty="0">
                <a:latin typeface="Garamond" panose="02020404030301010803" pitchFamily="18" charset="0"/>
              </a:rPr>
              <a:t>“He has done               all things well”</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7722" y="2373807"/>
            <a:ext cx="5205110" cy="3869132"/>
          </a:xfrm>
          <a:prstGeom prst="rect">
            <a:avLst/>
          </a:prstGeom>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66206" y="298360"/>
            <a:ext cx="1094667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pic>
        <p:nvPicPr>
          <p:cNvPr id="16" name="Picture 4">
            <a:extLst>
              <a:ext uri="{FF2B5EF4-FFF2-40B4-BE49-F238E27FC236}">
                <a16:creationId xmlns:a16="http://schemas.microsoft.com/office/drawing/2014/main" id="{C1588E82-273A-4626-874D-A758460DA7A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911282" y="1954724"/>
            <a:ext cx="7865024" cy="359947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51751E63-44FC-4AA9-A2BC-061E9C08A53A}"/>
              </a:ext>
            </a:extLst>
          </p:cNvPr>
          <p:cNvSpPr txBox="1"/>
          <p:nvPr/>
        </p:nvSpPr>
        <p:spPr>
          <a:xfrm>
            <a:off x="666207" y="5681651"/>
            <a:ext cx="10146796" cy="923330"/>
          </a:xfrm>
          <a:prstGeom prst="rect">
            <a:avLst/>
          </a:prstGeom>
          <a:noFill/>
        </p:spPr>
        <p:txBody>
          <a:bodyPr wrap="square" rtlCol="0">
            <a:spAutoFit/>
          </a:bodyPr>
          <a:lstStyle/>
          <a:p>
            <a:pPr algn="ctr"/>
            <a:r>
              <a:rPr lang="en-GB" sz="3600" dirty="0">
                <a:latin typeface="Garamond" panose="02020404030301010803" pitchFamily="18" charset="0"/>
              </a:rPr>
              <a:t> ….. whoever enters through me will be saved.</a:t>
            </a:r>
          </a:p>
          <a:p>
            <a:pPr algn="ctr"/>
            <a:endParaRPr lang="en-GB" dirty="0"/>
          </a:p>
        </p:txBody>
      </p:sp>
      <p:sp>
        <p:nvSpPr>
          <p:cNvPr id="9" name="TextBox 8">
            <a:extLst>
              <a:ext uri="{FF2B5EF4-FFF2-40B4-BE49-F238E27FC236}">
                <a16:creationId xmlns:a16="http://schemas.microsoft.com/office/drawing/2014/main" id="{1E52ECCE-938B-4059-BCFC-5863C6E8CB5A}"/>
              </a:ext>
            </a:extLst>
          </p:cNvPr>
          <p:cNvSpPr txBox="1"/>
          <p:nvPr/>
        </p:nvSpPr>
        <p:spPr>
          <a:xfrm>
            <a:off x="415694" y="1954724"/>
            <a:ext cx="3487065" cy="4216539"/>
          </a:xfrm>
          <a:prstGeom prst="rect">
            <a:avLst/>
          </a:prstGeom>
          <a:noFill/>
        </p:spPr>
        <p:txBody>
          <a:bodyPr wrap="square" rtlCol="0">
            <a:spAutoFit/>
          </a:bodyPr>
          <a:lstStyle/>
          <a:p>
            <a:pPr algn="ctr"/>
            <a:r>
              <a:rPr lang="en-GB" sz="5400" dirty="0">
                <a:latin typeface="Garamond" panose="02020404030301010803" pitchFamily="18" charset="0"/>
              </a:rPr>
              <a:t>Jesus said</a:t>
            </a:r>
          </a:p>
          <a:p>
            <a:pPr algn="ctr"/>
            <a:r>
              <a:rPr lang="en-GB" sz="9600" dirty="0">
                <a:latin typeface="Garamond" panose="02020404030301010803" pitchFamily="18" charset="0"/>
              </a:rPr>
              <a:t>I AM</a:t>
            </a:r>
            <a:r>
              <a:rPr lang="en-GB" sz="4000" dirty="0">
                <a:latin typeface="Garamond" panose="02020404030301010803" pitchFamily="18" charset="0"/>
              </a:rPr>
              <a:t> </a:t>
            </a:r>
          </a:p>
          <a:p>
            <a:pPr algn="ctr"/>
            <a:r>
              <a:rPr lang="en-GB" sz="4000" dirty="0">
                <a:latin typeface="Garamond" panose="02020404030301010803" pitchFamily="18" charset="0"/>
              </a:rPr>
              <a:t>the </a:t>
            </a:r>
          </a:p>
          <a:p>
            <a:pPr algn="ctr"/>
            <a:r>
              <a:rPr lang="en-GB" sz="6000" dirty="0">
                <a:latin typeface="Garamond" panose="02020404030301010803" pitchFamily="18" charset="0"/>
              </a:rPr>
              <a:t>Gate</a:t>
            </a:r>
          </a:p>
          <a:p>
            <a:pPr algn="ctr"/>
            <a:endParaRPr lang="en-GB" dirty="0"/>
          </a:p>
        </p:txBody>
      </p:sp>
    </p:spTree>
    <p:extLst>
      <p:ext uri="{BB962C8B-B14F-4D97-AF65-F5344CB8AC3E}">
        <p14:creationId xmlns:p14="http://schemas.microsoft.com/office/powerpoint/2010/main" val="18166664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66206" y="298360"/>
            <a:ext cx="1094667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pic>
        <p:nvPicPr>
          <p:cNvPr id="16" name="Picture 4">
            <a:extLst>
              <a:ext uri="{FF2B5EF4-FFF2-40B4-BE49-F238E27FC236}">
                <a16:creationId xmlns:a16="http://schemas.microsoft.com/office/drawing/2014/main" id="{C1588E82-273A-4626-874D-A758460DA7A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535243" y="2028599"/>
            <a:ext cx="7865024" cy="359947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51751E63-44FC-4AA9-A2BC-061E9C08A53A}"/>
              </a:ext>
            </a:extLst>
          </p:cNvPr>
          <p:cNvSpPr txBox="1"/>
          <p:nvPr/>
        </p:nvSpPr>
        <p:spPr>
          <a:xfrm>
            <a:off x="884966" y="5628078"/>
            <a:ext cx="10509151" cy="861774"/>
          </a:xfrm>
          <a:prstGeom prst="rect">
            <a:avLst/>
          </a:prstGeom>
          <a:noFill/>
        </p:spPr>
        <p:txBody>
          <a:bodyPr wrap="square" rtlCol="0">
            <a:spAutoFit/>
          </a:bodyPr>
          <a:lstStyle/>
          <a:p>
            <a:pPr algn="ctr"/>
            <a:r>
              <a:rPr lang="en-GB" sz="3200" i="1" dirty="0">
                <a:latin typeface="Garamond" panose="02020404030301010803" pitchFamily="18" charset="0"/>
              </a:rPr>
              <a:t>Let us pray that we may use all our senses in the service of the gospel</a:t>
            </a:r>
            <a:r>
              <a:rPr lang="en-GB" i="1" dirty="0"/>
              <a:t>.</a:t>
            </a:r>
            <a:endParaRPr lang="en-GB" dirty="0"/>
          </a:p>
          <a:p>
            <a:pPr algn="ctr"/>
            <a:endParaRPr lang="en-GB" dirty="0"/>
          </a:p>
        </p:txBody>
      </p:sp>
      <p:sp>
        <p:nvSpPr>
          <p:cNvPr id="3" name="TextBox 2"/>
          <p:cNvSpPr txBox="1"/>
          <p:nvPr/>
        </p:nvSpPr>
        <p:spPr>
          <a:xfrm>
            <a:off x="666206" y="1834444"/>
            <a:ext cx="1771066" cy="4062651"/>
          </a:xfrm>
          <a:prstGeom prst="rect">
            <a:avLst/>
          </a:prstGeom>
          <a:noFill/>
        </p:spPr>
        <p:txBody>
          <a:bodyPr wrap="square" rtlCol="0">
            <a:spAutoFit/>
          </a:bodyPr>
          <a:lstStyle/>
          <a:p>
            <a:pPr algn="ctr"/>
            <a:r>
              <a:rPr lang="en-GB" sz="3000" i="1" dirty="0">
                <a:latin typeface="Garamond" panose="02020404030301010803" pitchFamily="18" charset="0"/>
              </a:rPr>
              <a:t>How can I imitate Jesus’ openness to people of different races and cultures?</a:t>
            </a:r>
            <a:endParaRPr lang="en-GB" sz="3000" dirty="0">
              <a:latin typeface="Garamond" panose="02020404030301010803" pitchFamily="18" charset="0"/>
            </a:endParaRPr>
          </a:p>
          <a:p>
            <a:endParaRPr lang="en-GB" dirty="0"/>
          </a:p>
        </p:txBody>
      </p:sp>
      <p:sp>
        <p:nvSpPr>
          <p:cNvPr id="4" name="TextBox 3"/>
          <p:cNvSpPr txBox="1"/>
          <p:nvPr/>
        </p:nvSpPr>
        <p:spPr>
          <a:xfrm>
            <a:off x="10237807" y="2118167"/>
            <a:ext cx="1817225" cy="2954655"/>
          </a:xfrm>
          <a:prstGeom prst="rect">
            <a:avLst/>
          </a:prstGeom>
          <a:noFill/>
        </p:spPr>
        <p:txBody>
          <a:bodyPr wrap="square" rtlCol="0">
            <a:spAutoFit/>
          </a:bodyPr>
          <a:lstStyle/>
          <a:p>
            <a:pPr algn="ctr"/>
            <a:r>
              <a:rPr lang="en-GB" sz="3000" i="1" dirty="0">
                <a:latin typeface="Garamond" panose="02020404030301010803" pitchFamily="18" charset="0"/>
              </a:rPr>
              <a:t>What is my attitude to people with disabilities?</a:t>
            </a:r>
          </a:p>
          <a:p>
            <a:endParaRPr lang="en-GB" sz="3200" i="1" dirty="0">
              <a:latin typeface="Garamond" panose="02020404030301010803" pitchFamily="18" charset="0"/>
            </a:endParaRPr>
          </a:p>
          <a:p>
            <a:r>
              <a:rPr lang="en-GB" sz="1600" i="1" dirty="0">
                <a:latin typeface="Garamond" panose="02020404030301010803" pitchFamily="18" charset="0"/>
              </a:rPr>
              <a:t>    -  Fr Adrian </a:t>
            </a:r>
            <a:r>
              <a:rPr lang="en-GB" sz="1600" i="1" dirty="0" err="1">
                <a:latin typeface="Garamond" panose="02020404030301010803" pitchFamily="18" charset="0"/>
              </a:rPr>
              <a:t>Graffy</a:t>
            </a:r>
            <a:endParaRPr lang="en-GB" sz="1600" dirty="0">
              <a:latin typeface="Garamond" panose="02020404030301010803" pitchFamily="18" charset="0"/>
            </a:endParaRPr>
          </a:p>
          <a:p>
            <a:endParaRPr lang="en-GB" dirty="0"/>
          </a:p>
        </p:txBody>
      </p:sp>
    </p:spTree>
    <p:extLst>
      <p:ext uri="{BB962C8B-B14F-4D97-AF65-F5344CB8AC3E}">
        <p14:creationId xmlns:p14="http://schemas.microsoft.com/office/powerpoint/2010/main" val="1778789787"/>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as communities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340043" y="185918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3698442" y="2010627"/>
            <a:ext cx="8183300" cy="3524042"/>
          </a:xfrm>
          <a:prstGeom prst="rect">
            <a:avLst/>
          </a:prstGeom>
          <a:noFill/>
        </p:spPr>
        <p:txBody>
          <a:bodyPr wrap="square" rtlCol="0">
            <a:spAutoFit/>
          </a:bodyPr>
          <a:lstStyle/>
          <a:p>
            <a:pPr algn="ctr"/>
            <a:r>
              <a:rPr lang="en-GB" sz="3600" dirty="0">
                <a:latin typeface="Garamond" panose="02020404030301010803" pitchFamily="18" charset="0"/>
              </a:rPr>
              <a:t>“Imitating the Saints does not mean copying their lifestyle and their way of living holiness. You have to discover who you are and develop your own way of being holy, whatever others may say or think.” </a:t>
            </a:r>
          </a:p>
          <a:p>
            <a:pPr algn="just"/>
            <a:endParaRPr lang="en-GB" dirty="0">
              <a:latin typeface="Garamond" panose="02020404030301010803" pitchFamily="18" charset="0"/>
            </a:endParaRPr>
          </a:p>
          <a:p>
            <a:pPr algn="r"/>
            <a:endParaRPr lang="en-GB" sz="100" dirty="0">
              <a:latin typeface="Garamond" panose="02020404030301010803" pitchFamily="18" charset="0"/>
            </a:endParaRPr>
          </a:p>
          <a:p>
            <a:pPr algn="r"/>
            <a:r>
              <a:rPr lang="en-GB" sz="2400" dirty="0">
                <a:latin typeface="Garamond" panose="02020404030301010803" pitchFamily="18" charset="0"/>
              </a:rPr>
              <a:t>- Pope Francis, </a:t>
            </a:r>
            <a:r>
              <a:rPr lang="en-GB" sz="2400" i="1" dirty="0" err="1">
                <a:latin typeface="Garamond" panose="02020404030301010803" pitchFamily="18" charset="0"/>
              </a:rPr>
              <a:t>Christus</a:t>
            </a:r>
            <a:r>
              <a:rPr lang="en-GB" sz="2400" i="1" dirty="0">
                <a:latin typeface="Garamond" panose="02020404030301010803" pitchFamily="18" charset="0"/>
              </a:rPr>
              <a:t> </a:t>
            </a:r>
            <a:r>
              <a:rPr lang="en-GB" sz="2400" i="1" dirty="0" err="1">
                <a:latin typeface="Garamond" panose="02020404030301010803" pitchFamily="18" charset="0"/>
              </a:rPr>
              <a:t>Vivit</a:t>
            </a:r>
            <a:endParaRPr lang="en-GB" sz="2400" i="1" dirty="0">
              <a:latin typeface="Garamond" panose="02020404030301010803" pitchFamily="18" charset="0"/>
            </a:endParaRP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4855135" y="281396"/>
            <a:ext cx="6770808" cy="2766928"/>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4">
                    <a:lumMod val="75000"/>
                  </a:schemeClr>
                </a:solidFill>
                <a:latin typeface="Garamond" panose="02020404030301010803" pitchFamily="18" charset="0"/>
              </a:rPr>
              <a:t>Blessed Eugenia </a:t>
            </a:r>
            <a:r>
              <a:rPr lang="en-GB" altLang="en-US" sz="6600" dirty="0" err="1">
                <a:solidFill>
                  <a:schemeClr val="accent4">
                    <a:lumMod val="75000"/>
                  </a:schemeClr>
                </a:solidFill>
                <a:latin typeface="Garamond" panose="02020404030301010803" pitchFamily="18" charset="0"/>
              </a:rPr>
              <a:t>Picco</a:t>
            </a:r>
            <a:endParaRPr lang="en-GB" altLang="en-US" sz="6600" dirty="0">
              <a:solidFill>
                <a:schemeClr val="accent4">
                  <a:lumMod val="75000"/>
                </a:schemeClr>
              </a:solidFill>
              <a:latin typeface="Garamond" panose="02020404030301010803" pitchFamily="18" charset="0"/>
            </a:endParaRPr>
          </a:p>
          <a:p>
            <a:pPr algn="ctr"/>
            <a:r>
              <a:rPr lang="en-GB" altLang="en-US" sz="6600" dirty="0">
                <a:solidFill>
                  <a:schemeClr val="accent4">
                    <a:lumMod val="75000"/>
                  </a:schemeClr>
                </a:solidFill>
                <a:latin typeface="Garamond" panose="02020404030301010803" pitchFamily="18" charset="0"/>
              </a:rPr>
              <a:t>Feast day :                7</a:t>
            </a:r>
            <a:r>
              <a:rPr lang="en-GB" altLang="en-US" sz="6600" baseline="30000" dirty="0">
                <a:solidFill>
                  <a:schemeClr val="accent4">
                    <a:lumMod val="75000"/>
                  </a:schemeClr>
                </a:solidFill>
                <a:latin typeface="Garamond" panose="02020404030301010803" pitchFamily="18" charset="0"/>
              </a:rPr>
              <a:t>th</a:t>
            </a:r>
            <a:r>
              <a:rPr lang="en-GB" altLang="en-US" sz="6600" dirty="0">
                <a:solidFill>
                  <a:schemeClr val="accent4">
                    <a:lumMod val="75000"/>
                  </a:schemeClr>
                </a:solidFill>
                <a:latin typeface="Garamond" panose="02020404030301010803" pitchFamily="18" charset="0"/>
              </a:rPr>
              <a:t> September  </a:t>
            </a:r>
            <a:endParaRPr lang="en-GB" sz="6600" dirty="0">
              <a:solidFill>
                <a:schemeClr val="accent4">
                  <a:lumMod val="75000"/>
                </a:schemeClr>
              </a:solidFill>
              <a:latin typeface="Garamond" panose="02020404030301010803" pitchFamily="18" charset="0"/>
            </a:endParaRPr>
          </a:p>
        </p:txBody>
      </p:sp>
      <p:sp>
        <p:nvSpPr>
          <p:cNvPr id="3" name="TextBox 2"/>
          <p:cNvSpPr txBox="1"/>
          <p:nvPr/>
        </p:nvSpPr>
        <p:spPr>
          <a:xfrm>
            <a:off x="4855135" y="3098729"/>
            <a:ext cx="6770808" cy="3477875"/>
          </a:xfrm>
          <a:prstGeom prst="rect">
            <a:avLst/>
          </a:prstGeom>
          <a:noFill/>
        </p:spPr>
        <p:txBody>
          <a:bodyPr wrap="square" rtlCol="0">
            <a:spAutoFit/>
          </a:bodyPr>
          <a:lstStyle/>
          <a:p>
            <a:pPr algn="just"/>
            <a:r>
              <a:rPr lang="en-GB" sz="2200" dirty="0">
                <a:latin typeface="Garamond" panose="02020404030301010803" pitchFamily="18" charset="0"/>
              </a:rPr>
              <a:t>She was born in the district of Milan called </a:t>
            </a:r>
            <a:r>
              <a:rPr lang="en-GB" sz="2200" dirty="0" err="1">
                <a:latin typeface="Garamond" panose="02020404030301010803" pitchFamily="18" charset="0"/>
              </a:rPr>
              <a:t>Crescenzaga</a:t>
            </a:r>
            <a:r>
              <a:rPr lang="en-GB" sz="2200" dirty="0">
                <a:latin typeface="Garamond" panose="02020404030301010803" pitchFamily="18" charset="0"/>
              </a:rPr>
              <a:t> in 1867. Her father was a famous musician and she was left with her grandparents while her parents were away, then her father disappeared and her home life was difficult. She ran away from home at the age of 20 and joined the Congregation of the Little Daughters of the Sacred Hearts of Jesus and Mary. She became their Superior General in 1911 and was a kind mother to all she met.  She suffered ill health patiently, dying in 1921. Blessed Eugenia is  is remembered as a model of virtue and a wise teacher.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3936" y="5849091"/>
            <a:ext cx="771525" cy="9144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7528" y="394206"/>
            <a:ext cx="4202501" cy="5816261"/>
          </a:xfrm>
          <a:prstGeom prst="rect">
            <a:avLst/>
          </a:prstGeom>
        </p:spPr>
      </p:pic>
    </p:spTree>
    <p:extLst>
      <p:ext uri="{BB962C8B-B14F-4D97-AF65-F5344CB8AC3E}">
        <p14:creationId xmlns:p14="http://schemas.microsoft.com/office/powerpoint/2010/main" val="233923533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433824" y="394023"/>
            <a:ext cx="11378219" cy="112111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sz="7100" i="1" dirty="0">
                <a:solidFill>
                  <a:schemeClr val="accent4">
                    <a:lumMod val="75000"/>
                  </a:schemeClr>
                </a:solidFill>
                <a:latin typeface="Garamond" panose="02020404030301010803" pitchFamily="18" charset="0"/>
              </a:rPr>
              <a:t>Young Saints # 2 </a:t>
            </a:r>
            <a:r>
              <a:rPr lang="en-GB" altLang="en-US" sz="7100" dirty="0">
                <a:solidFill>
                  <a:schemeClr val="accent4">
                    <a:lumMod val="75000"/>
                  </a:schemeClr>
                </a:solidFill>
                <a:latin typeface="Garamond" panose="02020404030301010803" pitchFamily="18" charset="0"/>
              </a:rPr>
              <a:t>: Blessed Carlo </a:t>
            </a:r>
            <a:r>
              <a:rPr lang="en-GB" altLang="en-US" sz="7100" dirty="0" err="1">
                <a:solidFill>
                  <a:schemeClr val="accent4">
                    <a:lumMod val="75000"/>
                  </a:schemeClr>
                </a:solidFill>
                <a:latin typeface="Garamond" panose="02020404030301010803" pitchFamily="18" charset="0"/>
              </a:rPr>
              <a:t>Acutis</a:t>
            </a:r>
            <a:r>
              <a:rPr lang="en-GB" altLang="en-US" sz="6000" dirty="0">
                <a:solidFill>
                  <a:schemeClr val="accent4">
                    <a:lumMod val="75000"/>
                  </a:schemeClr>
                </a:solidFill>
                <a:latin typeface="Garamond" panose="02020404030301010803" pitchFamily="18" charset="0"/>
              </a:rPr>
              <a:t>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8" name="TextBox 7"/>
          <p:cNvSpPr txBox="1"/>
          <p:nvPr/>
        </p:nvSpPr>
        <p:spPr>
          <a:xfrm>
            <a:off x="379957" y="1792091"/>
            <a:ext cx="8100852" cy="4524315"/>
          </a:xfrm>
          <a:prstGeom prst="rect">
            <a:avLst/>
          </a:prstGeom>
          <a:noFill/>
        </p:spPr>
        <p:txBody>
          <a:bodyPr wrap="square" rtlCol="0">
            <a:spAutoFit/>
          </a:bodyPr>
          <a:lstStyle/>
          <a:p>
            <a:pPr algn="just"/>
            <a:r>
              <a:rPr lang="en-GB" sz="2400" dirty="0">
                <a:latin typeface="Garamond" panose="02020404030301010803" pitchFamily="18" charset="0"/>
              </a:rPr>
              <a:t>Carlo </a:t>
            </a:r>
            <a:r>
              <a:rPr lang="en-GB" sz="2400" dirty="0" err="1">
                <a:latin typeface="Garamond" panose="02020404030301010803" pitchFamily="18" charset="0"/>
              </a:rPr>
              <a:t>Acutis</a:t>
            </a:r>
            <a:r>
              <a:rPr lang="en-GB" sz="2400" dirty="0">
                <a:latin typeface="Garamond" panose="02020404030301010803" pitchFamily="18" charset="0"/>
              </a:rPr>
              <a:t> died of leukaemia in 2006, aged only 15.</a:t>
            </a:r>
          </a:p>
          <a:p>
            <a:pPr algn="just"/>
            <a:r>
              <a:rPr lang="en-GB" sz="2400" dirty="0">
                <a:latin typeface="Garamond" panose="02020404030301010803" pitchFamily="18" charset="0"/>
              </a:rPr>
              <a:t>He was born in 1991 in England of Italian parents and moved to Italy when he was small.</a:t>
            </a:r>
          </a:p>
          <a:p>
            <a:pPr algn="just"/>
            <a:r>
              <a:rPr lang="en-GB" sz="2400" dirty="0">
                <a:latin typeface="Garamond" panose="02020404030301010803" pitchFamily="18" charset="0"/>
              </a:rPr>
              <a:t>At home he would spend time with friends whose parents were going through a divorce and in school he stood up for people who were being bullied. He volunteered to work with the homeless but was also an amateur computer programmer who enjoyed films and playing on his PlayStation.</a:t>
            </a:r>
          </a:p>
          <a:p>
            <a:pPr algn="just"/>
            <a:r>
              <a:rPr lang="en-GB" sz="2400" dirty="0">
                <a:latin typeface="Garamond" panose="02020404030301010803" pitchFamily="18" charset="0"/>
              </a:rPr>
              <a:t>He spent time documenting Eucharistic miracles from around the world on his website. </a:t>
            </a:r>
          </a:p>
          <a:p>
            <a:pPr algn="just"/>
            <a:r>
              <a:rPr lang="en-GB" sz="2400" dirty="0">
                <a:latin typeface="Garamond" panose="02020404030301010803" pitchFamily="18" charset="0"/>
              </a:rPr>
              <a:t>Following a miracle attributed to him he was beatified in 2020 by Pope Francis.  </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0809" y="1461833"/>
            <a:ext cx="3331234" cy="4633444"/>
          </a:xfrm>
          <a:prstGeom prst="rect">
            <a:avLst/>
          </a:prstGeom>
          <a:effectLst>
            <a:softEdge rad="317500"/>
          </a:effectLst>
        </p:spPr>
      </p:pic>
    </p:spTree>
    <p:extLst>
      <p:ext uri="{BB962C8B-B14F-4D97-AF65-F5344CB8AC3E}">
        <p14:creationId xmlns:p14="http://schemas.microsoft.com/office/powerpoint/2010/main" val="2734715491"/>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794103"/>
            <a:ext cx="9144000" cy="1655762"/>
          </a:xfrm>
        </p:spPr>
        <p:txBody>
          <a:bodyPr>
            <a:normAutofit/>
          </a:bodyPr>
          <a:lstStyle/>
          <a:p>
            <a:r>
              <a:rPr lang="en-GB" sz="2800" dirty="0">
                <a:solidFill>
                  <a:schemeClr val="accent4">
                    <a:lumMod val="75000"/>
                  </a:schemeClr>
                </a:solidFill>
                <a:latin typeface="Garamond" panose="02020404030301010803" pitchFamily="18" charset="0"/>
              </a:rPr>
              <a:t>Monday 6</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September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6" y="507523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 Roadmap for Saints~</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9256" y="1969127"/>
            <a:ext cx="5741043" cy="3001971"/>
          </a:xfrm>
          <a:prstGeom prst="rect">
            <a:avLst/>
          </a:prstGeom>
        </p:spPr>
      </p:pic>
    </p:spTree>
    <p:extLst>
      <p:ext uri="{BB962C8B-B14F-4D97-AF65-F5344CB8AC3E}">
        <p14:creationId xmlns:p14="http://schemas.microsoft.com/office/powerpoint/2010/main" val="4271935012"/>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3502</TotalTime>
  <Words>493</Words>
  <Application>Microsoft Office PowerPoint</Application>
  <PresentationFormat>Widescreen</PresentationFormat>
  <Paragraphs>58</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Garamond</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214</cp:revision>
  <dcterms:created xsi:type="dcterms:W3CDTF">2019-09-06T14:56:38Z</dcterms:created>
  <dcterms:modified xsi:type="dcterms:W3CDTF">2021-07-20T12:35:47Z</dcterms:modified>
</cp:coreProperties>
</file>