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330" r:id="rId2"/>
    <p:sldId id="289" r:id="rId3"/>
    <p:sldId id="297" r:id="rId4"/>
    <p:sldId id="315" r:id="rId5"/>
    <p:sldId id="331" r:id="rId6"/>
    <p:sldId id="258" r:id="rId7"/>
    <p:sldId id="272" r:id="rId8"/>
    <p:sldId id="321" r:id="rId9"/>
    <p:sldId id="332"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C50455A-0EC2-41F3-A375-695C7D21268F}" v="50" dt="2021-09-07T07:59:39.54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56" autoAdjust="0"/>
    <p:restoredTop sz="94660"/>
  </p:normalViewPr>
  <p:slideViewPr>
    <p:cSldViewPr snapToGrid="0">
      <p:cViewPr varScale="1">
        <p:scale>
          <a:sx n="66" d="100"/>
          <a:sy n="66" d="100"/>
        </p:scale>
        <p:origin x="547" y="2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5/10/relationships/revisionInfo" Target="revisionInfo.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10/09/2021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2825842"/>
      </p:ext>
    </p:extLst>
  </p:cSld>
  <p:clrMapOvr>
    <a:masterClrMapping/>
  </p:clrMapOvr>
  <p:transition spd="slow">
    <p:push dir="u"/>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10/09/2021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2539346"/>
      </p:ext>
    </p:extLst>
  </p:cSld>
  <p:clrMapOvr>
    <a:masterClrMapping/>
  </p:clrMapOvr>
  <p:transition spd="slow">
    <p:push dir="u"/>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10/09/2021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316152926"/>
      </p:ext>
    </p:extLst>
  </p:cSld>
  <p:clrMapOvr>
    <a:masterClrMapping/>
  </p:clrMapOvr>
  <p:transition spd="slow">
    <p:push dir="u"/>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1102A62-F375-41FE-A154-0A2551C1B81C}" type="datetimeFigureOut">
              <a:rPr lang="en-GB" smtClean="0"/>
              <a:t>10/09/2021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174852221"/>
      </p:ext>
    </p:extLst>
  </p:cSld>
  <p:clrMapOvr>
    <a:masterClrMapping/>
  </p:clrMapOvr>
  <p:transition spd="slow">
    <p:push dir="u"/>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1102A62-F375-41FE-A154-0A2551C1B81C}" type="datetimeFigureOut">
              <a:rPr lang="en-GB" smtClean="0"/>
              <a:t>10/09/2021</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164837802"/>
      </p:ext>
    </p:extLst>
  </p:cSld>
  <p:clrMapOvr>
    <a:masterClrMapping/>
  </p:clrMapOvr>
  <p:transition spd="slow">
    <p:push dir="u"/>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1102A62-F375-41FE-A154-0A2551C1B81C}" type="datetimeFigureOut">
              <a:rPr lang="en-GB" smtClean="0"/>
              <a:t>10/09/2021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874782591"/>
      </p:ext>
    </p:extLst>
  </p:cSld>
  <p:clrMapOvr>
    <a:masterClrMapping/>
  </p:clrMapOvr>
  <p:transition spd="slow">
    <p:push dir="u"/>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1102A62-F375-41FE-A154-0A2551C1B81C}" type="datetimeFigureOut">
              <a:rPr lang="en-GB" smtClean="0"/>
              <a:t>10/09/2021</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3191717808"/>
      </p:ext>
    </p:extLst>
  </p:cSld>
  <p:clrMapOvr>
    <a:masterClrMapping/>
  </p:clrMapOvr>
  <p:transition spd="slow">
    <p:push dir="u"/>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1102A62-F375-41FE-A154-0A2551C1B81C}" type="datetimeFigureOut">
              <a:rPr lang="en-GB" smtClean="0"/>
              <a:t>10/09/2021</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928818789"/>
      </p:ext>
    </p:extLst>
  </p:cSld>
  <p:clrMapOvr>
    <a:masterClrMapping/>
  </p:clrMapOvr>
  <p:transition spd="slow">
    <p:push dir="u"/>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1102A62-F375-41FE-A154-0A2551C1B81C}" type="datetimeFigureOut">
              <a:rPr lang="en-GB" smtClean="0"/>
              <a:t>10/09/2021</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461292292"/>
      </p:ext>
    </p:extLst>
  </p:cSld>
  <p:clrMapOvr>
    <a:masterClrMapping/>
  </p:clrMapOvr>
  <p:transition spd="slow">
    <p:push dir="u"/>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10/09/2021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020422680"/>
      </p:ext>
    </p:extLst>
  </p:cSld>
  <p:clrMapOvr>
    <a:masterClrMapping/>
  </p:clrMapOvr>
  <p:transition spd="slow">
    <p:push dir="u"/>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11102A62-F375-41FE-A154-0A2551C1B81C}" type="datetimeFigureOut">
              <a:rPr lang="en-GB" smtClean="0"/>
              <a:t>10/09/2021</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720777A2-8FDA-4D01-8F20-A07DB84ACCD9}" type="slidenum">
              <a:rPr lang="en-GB" smtClean="0"/>
              <a:t>‹#›</a:t>
            </a:fld>
            <a:endParaRPr lang="en-GB" dirty="0"/>
          </a:p>
        </p:txBody>
      </p:sp>
    </p:spTree>
    <p:extLst>
      <p:ext uri="{BB962C8B-B14F-4D97-AF65-F5344CB8AC3E}">
        <p14:creationId xmlns:p14="http://schemas.microsoft.com/office/powerpoint/2010/main" val="2404665318"/>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1102A62-F375-41FE-A154-0A2551C1B81C}" type="datetimeFigureOut">
              <a:rPr lang="en-GB" smtClean="0"/>
              <a:t>10/09/2021</a:t>
            </a:fld>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0777A2-8FDA-4D01-8F20-A07DB84ACCD9}" type="slidenum">
              <a:rPr lang="en-GB" smtClean="0"/>
              <a:t>‹#›</a:t>
            </a:fld>
            <a:endParaRPr lang="en-GB" dirty="0"/>
          </a:p>
        </p:txBody>
      </p:sp>
    </p:spTree>
    <p:extLst>
      <p:ext uri="{BB962C8B-B14F-4D97-AF65-F5344CB8AC3E}">
        <p14:creationId xmlns:p14="http://schemas.microsoft.com/office/powerpoint/2010/main" val="38325785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push dir="u"/>
  </p:transition>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1.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13</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September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4802704"/>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 Roadmap for Saints ~</a:t>
            </a:r>
          </a:p>
        </p:txBody>
      </p:sp>
      <p:pic>
        <p:nvPicPr>
          <p:cNvPr id="1026" name="Picture 2" descr="6 Best Ways to Get What You Want">
            <a:extLst>
              <a:ext uri="{FF2B5EF4-FFF2-40B4-BE49-F238E27FC236}">
                <a16:creationId xmlns:a16="http://schemas.microsoft.com/office/drawing/2014/main" id="{2BF21DE0-A03D-421A-BB7A-48A061BAECB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38821" b="20806"/>
          <a:stretch/>
        </p:blipFill>
        <p:spPr bwMode="auto">
          <a:xfrm>
            <a:off x="1501234" y="2129703"/>
            <a:ext cx="9189528" cy="2476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0388983"/>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 Box 2"/>
          <p:cNvSpPr txBox="1">
            <a:spLocks noChangeArrowheads="1"/>
          </p:cNvSpPr>
          <p:nvPr/>
        </p:nvSpPr>
        <p:spPr bwMode="auto">
          <a:xfrm>
            <a:off x="838198" y="1685744"/>
            <a:ext cx="10461171" cy="5233893"/>
          </a:xfrm>
          <a:prstGeom prst="rect">
            <a:avLst/>
          </a:prstGeom>
          <a:solidFill>
            <a:srgbClr val="FFFFFF"/>
          </a:solidFill>
          <a:ln w="9525">
            <a:no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300" dirty="0">
                <a:effectLst/>
                <a:latin typeface="Garamond" panose="02020404030301010803" pitchFamily="18" charset="0"/>
                <a:ea typeface="Calibri" panose="020F0502020204030204" pitchFamily="34" charset="0"/>
                <a:cs typeface="Times New Roman" panose="02020603050405020304" pitchFamily="18" charset="0"/>
              </a:rPr>
              <a:t> </a:t>
            </a:r>
            <a:endParaRPr lang="en-GB" sz="1100" dirty="0">
              <a:effectLst/>
              <a:latin typeface="Calibri" panose="020F0502020204030204" pitchFamily="34" charset="0"/>
              <a:ea typeface="Calibri" panose="020F0502020204030204" pitchFamily="34" charset="0"/>
              <a:cs typeface="Times New Roman" panose="02020603050405020304" pitchFamily="18" charset="0"/>
            </a:endParaRPr>
          </a:p>
          <a:p>
            <a:pPr algn="ctr"/>
            <a:endParaRPr lang="en-GB" sz="1200" dirty="0">
              <a:latin typeface="Garamond" panose="02020404030301010803" pitchFamily="18" charset="0"/>
            </a:endParaRPr>
          </a:p>
          <a:p>
            <a:pPr algn="ctr"/>
            <a:r>
              <a:rPr lang="en-GB" sz="3200" dirty="0">
                <a:latin typeface="Garamond" panose="02020404030301010803" pitchFamily="18" charset="0"/>
              </a:rPr>
              <a:t>Where are you now on your road to sainthood?</a:t>
            </a:r>
          </a:p>
          <a:p>
            <a:pPr algn="ctr"/>
            <a:endParaRPr lang="en-GB" sz="1200" dirty="0">
              <a:latin typeface="Garamond" panose="02020404030301010803" pitchFamily="18" charset="0"/>
            </a:endParaRPr>
          </a:p>
          <a:p>
            <a:pPr algn="ctr"/>
            <a:r>
              <a:rPr lang="en-GB" sz="3200" dirty="0">
                <a:latin typeface="Garamond" panose="02020404030301010803" pitchFamily="18" charset="0"/>
              </a:rPr>
              <a:t>Do you recognise Jesus? Do you want to follow him?</a:t>
            </a:r>
          </a:p>
          <a:p>
            <a:pPr algn="ctr"/>
            <a:r>
              <a:rPr lang="en-GB" sz="3200" dirty="0">
                <a:latin typeface="Garamond" panose="02020404030301010803" pitchFamily="18" charset="0"/>
              </a:rPr>
              <a:t>Do you know that he will keep you and guide you on your way?</a:t>
            </a:r>
          </a:p>
          <a:p>
            <a:pPr algn="ctr"/>
            <a:endParaRPr lang="en-GB" sz="1200" dirty="0">
              <a:latin typeface="Garamond" panose="02020404030301010803" pitchFamily="18" charset="0"/>
            </a:endParaRPr>
          </a:p>
          <a:p>
            <a:pPr algn="ctr"/>
            <a:r>
              <a:rPr lang="en-GB" sz="3200" dirty="0">
                <a:latin typeface="Garamond" panose="02020404030301010803" pitchFamily="18" charset="0"/>
              </a:rPr>
              <a:t>Are you living life to the full?</a:t>
            </a:r>
          </a:p>
          <a:p>
            <a:pPr algn="ctr"/>
            <a:endParaRPr lang="en-GB" sz="1200" dirty="0">
              <a:latin typeface="Garamond" panose="02020404030301010803" pitchFamily="18" charset="0"/>
            </a:endParaRPr>
          </a:p>
          <a:p>
            <a:pPr algn="ctr"/>
            <a:r>
              <a:rPr lang="en-GB" sz="3200" dirty="0">
                <a:latin typeface="Garamond" panose="02020404030301010803" pitchFamily="18" charset="0"/>
              </a:rPr>
              <a:t>Are you doing your best with the                                            gifts and talents you’ve been given?</a:t>
            </a:r>
          </a:p>
          <a:p>
            <a:pPr algn="ctr"/>
            <a:endParaRPr lang="en-GB" sz="1200" dirty="0">
              <a:latin typeface="Garamond" panose="02020404030301010803" pitchFamily="18" charset="0"/>
            </a:endParaRPr>
          </a:p>
          <a:p>
            <a:pPr algn="ctr"/>
            <a:r>
              <a:rPr lang="en-GB" sz="3200" dirty="0">
                <a:latin typeface="Garamond" panose="02020404030301010803" pitchFamily="18" charset="0"/>
              </a:rPr>
              <a:t>Are you prepared to forgive others?</a:t>
            </a:r>
          </a:p>
          <a:p>
            <a:pPr algn="ctr"/>
            <a:endParaRPr lang="en-GB" sz="1200" dirty="0">
              <a:latin typeface="Garamond" panose="02020404030301010803" pitchFamily="18" charset="0"/>
            </a:endParaRPr>
          </a:p>
          <a:p>
            <a:pPr algn="ctr"/>
            <a:r>
              <a:rPr lang="en-GB" sz="3200" dirty="0">
                <a:latin typeface="Garamond" panose="02020404030301010803" pitchFamily="18" charset="0"/>
              </a:rPr>
              <a:t>Are you looking forward?</a:t>
            </a:r>
            <a:endParaRPr lang="en-GB" sz="2800" dirty="0">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3424" y="5854699"/>
            <a:ext cx="771525" cy="914400"/>
          </a:xfrm>
          <a:prstGeom prst="rect">
            <a:avLst/>
          </a:prstGeom>
        </p:spPr>
      </p:pic>
      <p:sp>
        <p:nvSpPr>
          <p:cNvPr id="11" name="Text Box 2"/>
          <p:cNvSpPr txBox="1">
            <a:spLocks noChangeArrowheads="1"/>
          </p:cNvSpPr>
          <p:nvPr/>
        </p:nvSpPr>
        <p:spPr bwMode="auto">
          <a:xfrm>
            <a:off x="838199" y="244172"/>
            <a:ext cx="10461171" cy="1610754"/>
          </a:xfrm>
          <a:prstGeom prst="rect">
            <a:avLst/>
          </a:prstGeom>
          <a:solidFill>
            <a:srgbClr val="FFFF00"/>
          </a:solidFill>
          <a:ln w="57150">
            <a:solidFill>
              <a:schemeClr val="accent1"/>
            </a:solidFill>
            <a:miter lim="800000"/>
            <a:headEnd/>
            <a:tailEnd/>
          </a:ln>
        </p:spPr>
        <p:txBody>
          <a:bodyPr rot="0" vert="horz" wrap="square" lIns="91440" tIns="45720" rIns="91440" bIns="45720" anchor="t" anchorCtr="0">
            <a:noAutofit/>
          </a:bodyPr>
          <a:lstStyle/>
          <a:p>
            <a:pPr algn="ctr">
              <a:lnSpc>
                <a:spcPct val="107000"/>
              </a:lnSpc>
              <a:spcAft>
                <a:spcPts val="0"/>
              </a:spcAft>
            </a:pPr>
            <a:r>
              <a:rPr lang="en-GB" sz="5200" dirty="0">
                <a:effectLst/>
                <a:latin typeface="Garamond" panose="02020404030301010803" pitchFamily="18" charset="0"/>
                <a:ea typeface="Calibri" panose="020F0502020204030204" pitchFamily="34" charset="0"/>
                <a:cs typeface="Times New Roman" panose="02020603050405020304" pitchFamily="18" charset="0"/>
              </a:rPr>
              <a:t>We are Looking Forward</a:t>
            </a:r>
            <a:endParaRPr lang="en-GB" sz="5200" dirty="0">
              <a:effectLst/>
              <a:latin typeface="Calibri" panose="020F0502020204030204" pitchFamily="34" charset="0"/>
              <a:ea typeface="Calibri" panose="020F0502020204030204" pitchFamily="34" charset="0"/>
              <a:cs typeface="Times New Roman" panose="02020603050405020304" pitchFamily="18" charset="0"/>
            </a:endParaRPr>
          </a:p>
          <a:p>
            <a:pPr algn="ctr">
              <a:lnSpc>
                <a:spcPct val="107000"/>
              </a:lnSpc>
              <a:spcAft>
                <a:spcPts val="0"/>
              </a:spcAft>
            </a:pPr>
            <a:r>
              <a:rPr lang="en-GB" sz="3600" dirty="0">
                <a:effectLst/>
                <a:latin typeface="Garamond" panose="02020404030301010803" pitchFamily="18" charset="0"/>
                <a:ea typeface="Calibri" panose="020F0502020204030204" pitchFamily="34" charset="0"/>
                <a:cs typeface="Times New Roman" panose="02020603050405020304" pitchFamily="18" charset="0"/>
              </a:rPr>
              <a:t>~ In the Year of St Joseph ~ </a:t>
            </a:r>
            <a:r>
              <a:rPr lang="en-GB" sz="3600" dirty="0">
                <a:latin typeface="Garamond" panose="02020404030301010803" pitchFamily="18" charset="0"/>
                <a:ea typeface="Calibri" panose="020F0502020204030204" pitchFamily="34" charset="0"/>
                <a:cs typeface="Times New Roman" panose="02020603050405020304" pitchFamily="18" charset="0"/>
              </a:rPr>
              <a:t>In the Year of the Family ~</a:t>
            </a:r>
            <a:endParaRPr lang="en-GB" sz="36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35714311"/>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2700338" y="915989"/>
            <a:ext cx="6799262" cy="1303337"/>
          </a:xfrm>
        </p:spPr>
        <p:txBody>
          <a:bodyPr/>
          <a:lstStyle/>
          <a:p>
            <a:pPr eaLnBrk="1" hangingPunct="1"/>
            <a:r>
              <a:rPr lang="en-GB" altLang="en-US" dirty="0">
                <a:ln>
                  <a:noFill/>
                </a:ln>
              </a:rPr>
              <a:t>The Synoptic Problem</a:t>
            </a:r>
          </a:p>
        </p:txBody>
      </p:sp>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53143" y="415926"/>
            <a:ext cx="1083559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In Sunday’s Gospel Reading  …</a:t>
            </a:r>
          </a:p>
        </p:txBody>
      </p:sp>
      <p:sp>
        <p:nvSpPr>
          <p:cNvPr id="3" name="Rectangle 2"/>
          <p:cNvSpPr/>
          <p:nvPr/>
        </p:nvSpPr>
        <p:spPr>
          <a:xfrm>
            <a:off x="7029627" y="2503210"/>
            <a:ext cx="5139282" cy="3093154"/>
          </a:xfrm>
          <a:prstGeom prst="rect">
            <a:avLst/>
          </a:prstGeom>
        </p:spPr>
        <p:txBody>
          <a:bodyPr wrap="square">
            <a:spAutoFit/>
          </a:bodyPr>
          <a:lstStyle/>
          <a:p>
            <a:pPr algn="ctr"/>
            <a:r>
              <a:rPr lang="en-GB" sz="2600" b="1" dirty="0">
                <a:latin typeface="Garamond" panose="02020404030301010803" pitchFamily="18" charset="0"/>
              </a:rPr>
              <a:t>12</a:t>
            </a:r>
            <a:r>
              <a:rPr lang="en-GB" sz="2600" b="1" baseline="30000" dirty="0">
                <a:latin typeface="Garamond" panose="02020404030301010803" pitchFamily="18" charset="0"/>
              </a:rPr>
              <a:t>th</a:t>
            </a:r>
            <a:r>
              <a:rPr lang="en-GB" sz="2600" b="1" dirty="0">
                <a:latin typeface="Garamond" panose="02020404030301010803" pitchFamily="18" charset="0"/>
              </a:rPr>
              <a:t> September 2021</a:t>
            </a:r>
            <a:r>
              <a:rPr lang="en-GB" sz="2600" dirty="0">
                <a:latin typeface="Garamond" panose="02020404030301010803" pitchFamily="18" charset="0"/>
              </a:rPr>
              <a:t> :</a:t>
            </a:r>
            <a:r>
              <a:rPr lang="en-GB" dirty="0">
                <a:latin typeface="Garamond" panose="02020404030301010803" pitchFamily="18" charset="0"/>
              </a:rPr>
              <a:t>  </a:t>
            </a:r>
          </a:p>
          <a:p>
            <a:pPr algn="ctr"/>
            <a:r>
              <a:rPr lang="en-GB" dirty="0">
                <a:latin typeface="Garamond" panose="02020404030301010803" pitchFamily="18" charset="0"/>
              </a:rPr>
              <a:t>    </a:t>
            </a:r>
          </a:p>
          <a:p>
            <a:pPr algn="ctr"/>
            <a:r>
              <a:rPr lang="en-GB" sz="2800" dirty="0">
                <a:latin typeface="Garamond" panose="02020404030301010803" pitchFamily="18" charset="0"/>
              </a:rPr>
              <a:t>In the Gospel of Mark,             Jesus asks :                                                    </a:t>
            </a:r>
          </a:p>
          <a:p>
            <a:pPr algn="ctr"/>
            <a:endParaRPr lang="en-GB" sz="200" dirty="0">
              <a:latin typeface="Garamond" panose="02020404030301010803" pitchFamily="18" charset="0"/>
            </a:endParaRPr>
          </a:p>
          <a:p>
            <a:pPr algn="ctr"/>
            <a:r>
              <a:rPr lang="en-GB" sz="1200" dirty="0">
                <a:latin typeface="Garamond" panose="02020404030301010803" pitchFamily="18" charset="0"/>
              </a:rPr>
              <a:t>                  </a:t>
            </a:r>
            <a:r>
              <a:rPr lang="en-GB" sz="400" dirty="0">
                <a:latin typeface="Garamond" panose="02020404030301010803" pitchFamily="18" charset="0"/>
              </a:rPr>
              <a:t> </a:t>
            </a:r>
            <a:r>
              <a:rPr lang="en-GB" sz="1000" dirty="0">
                <a:latin typeface="Garamond" panose="02020404030301010803" pitchFamily="18" charset="0"/>
              </a:rPr>
              <a:t>                      </a:t>
            </a:r>
          </a:p>
          <a:p>
            <a:pPr algn="ctr"/>
            <a:r>
              <a:rPr lang="en-GB" sz="4000" dirty="0">
                <a:latin typeface="Garamond" panose="02020404030301010803" pitchFamily="18" charset="0"/>
              </a:rPr>
              <a:t>“Who do you               say I am?”</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2" name="Picture 2" descr="Who Do You Say I Am?&amp;quot; Easter Trailer - YouTube">
            <a:extLst>
              <a:ext uri="{FF2B5EF4-FFF2-40B4-BE49-F238E27FC236}">
                <a16:creationId xmlns:a16="http://schemas.microsoft.com/office/drawing/2014/main" id="{C0AB1536-9BED-4CE5-9C6F-0A863585F2C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29217" t="53277" r="24693" b="791"/>
          <a:stretch/>
        </p:blipFill>
        <p:spPr bwMode="auto">
          <a:xfrm>
            <a:off x="606592" y="2401454"/>
            <a:ext cx="7442449" cy="4172056"/>
          </a:xfrm>
          <a:prstGeom prst="rect">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8881387"/>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66206" y="298360"/>
            <a:ext cx="1094667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9" name="TextBox 8">
            <a:extLst>
              <a:ext uri="{FF2B5EF4-FFF2-40B4-BE49-F238E27FC236}">
                <a16:creationId xmlns:a16="http://schemas.microsoft.com/office/drawing/2014/main" id="{1E52ECCE-938B-4059-BCFC-5863C6E8CB5A}"/>
              </a:ext>
            </a:extLst>
          </p:cNvPr>
          <p:cNvSpPr txBox="1"/>
          <p:nvPr/>
        </p:nvSpPr>
        <p:spPr>
          <a:xfrm>
            <a:off x="514905" y="2343101"/>
            <a:ext cx="4406547" cy="4216539"/>
          </a:xfrm>
          <a:prstGeom prst="rect">
            <a:avLst/>
          </a:prstGeom>
          <a:noFill/>
        </p:spPr>
        <p:txBody>
          <a:bodyPr wrap="square" rtlCol="0">
            <a:spAutoFit/>
          </a:bodyPr>
          <a:lstStyle/>
          <a:p>
            <a:pPr algn="ctr"/>
            <a:r>
              <a:rPr lang="en-GB" sz="5400" dirty="0">
                <a:latin typeface="Garamond" panose="02020404030301010803" pitchFamily="18" charset="0"/>
              </a:rPr>
              <a:t>Jesus said</a:t>
            </a:r>
          </a:p>
          <a:p>
            <a:pPr algn="ctr"/>
            <a:r>
              <a:rPr lang="en-GB" sz="9600" dirty="0">
                <a:latin typeface="Garamond" panose="02020404030301010803" pitchFamily="18" charset="0"/>
              </a:rPr>
              <a:t>I AM</a:t>
            </a:r>
            <a:r>
              <a:rPr lang="en-GB" sz="4000" dirty="0">
                <a:latin typeface="Garamond" panose="02020404030301010803" pitchFamily="18" charset="0"/>
              </a:rPr>
              <a:t> </a:t>
            </a:r>
          </a:p>
          <a:p>
            <a:pPr algn="ctr"/>
            <a:r>
              <a:rPr lang="en-GB" sz="4000" dirty="0">
                <a:latin typeface="Garamond" panose="02020404030301010803" pitchFamily="18" charset="0"/>
              </a:rPr>
              <a:t>the </a:t>
            </a:r>
          </a:p>
          <a:p>
            <a:pPr algn="ctr"/>
            <a:r>
              <a:rPr lang="en-GB" sz="6000" dirty="0">
                <a:latin typeface="Garamond" panose="02020404030301010803" pitchFamily="18" charset="0"/>
              </a:rPr>
              <a:t>Bread of Life</a:t>
            </a:r>
          </a:p>
          <a:p>
            <a:pPr algn="ctr"/>
            <a:endParaRPr lang="en-GB" dirty="0"/>
          </a:p>
        </p:txBody>
      </p:sp>
      <p:pic>
        <p:nvPicPr>
          <p:cNvPr id="3074" name="Picture 2" descr="The bread of Life!! — Steemit">
            <a:extLst>
              <a:ext uri="{FF2B5EF4-FFF2-40B4-BE49-F238E27FC236}">
                <a16:creationId xmlns:a16="http://schemas.microsoft.com/office/drawing/2014/main" id="{382D79D7-4133-493E-924B-E58BC7B66E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7618" y="2054674"/>
            <a:ext cx="4956481" cy="4956481"/>
          </a:xfrm>
          <a:prstGeom prst="ellipse">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666641"/>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099" y="614331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66206" y="298360"/>
            <a:ext cx="10946673" cy="159193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sz="6000" dirty="0">
                <a:solidFill>
                  <a:schemeClr val="accent4">
                    <a:lumMod val="75000"/>
                  </a:schemeClr>
                </a:solidFill>
                <a:latin typeface="Garamond" panose="02020404030301010803" pitchFamily="18" charset="0"/>
              </a:rPr>
              <a:t>Reflection</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102973" y="5836945"/>
            <a:ext cx="771525" cy="914400"/>
          </a:xfrm>
          <a:prstGeom prst="rect">
            <a:avLst/>
          </a:prstGeom>
        </p:spPr>
      </p:pic>
      <p:sp>
        <p:nvSpPr>
          <p:cNvPr id="9" name="TextBox 8">
            <a:extLst>
              <a:ext uri="{FF2B5EF4-FFF2-40B4-BE49-F238E27FC236}">
                <a16:creationId xmlns:a16="http://schemas.microsoft.com/office/drawing/2014/main" id="{1E52ECCE-938B-4059-BCFC-5863C6E8CB5A}"/>
              </a:ext>
            </a:extLst>
          </p:cNvPr>
          <p:cNvSpPr txBox="1"/>
          <p:nvPr/>
        </p:nvSpPr>
        <p:spPr>
          <a:xfrm>
            <a:off x="581071" y="2858005"/>
            <a:ext cx="4406547" cy="2862322"/>
          </a:xfrm>
          <a:prstGeom prst="rect">
            <a:avLst/>
          </a:prstGeom>
          <a:noFill/>
        </p:spPr>
        <p:txBody>
          <a:bodyPr wrap="square" rtlCol="0">
            <a:spAutoFit/>
          </a:bodyPr>
          <a:lstStyle/>
          <a:p>
            <a:pPr algn="ctr"/>
            <a:r>
              <a:rPr lang="en-GB" sz="5400" dirty="0">
                <a:latin typeface="Garamond" panose="02020404030301010803" pitchFamily="18" charset="0"/>
              </a:rPr>
              <a:t>How does Jesus sustain us on the journey?</a:t>
            </a:r>
            <a:endParaRPr lang="en-GB" sz="6000" dirty="0">
              <a:latin typeface="Garamond" panose="02020404030301010803" pitchFamily="18" charset="0"/>
            </a:endParaRPr>
          </a:p>
          <a:p>
            <a:pPr algn="ctr"/>
            <a:endParaRPr lang="en-GB" dirty="0"/>
          </a:p>
        </p:txBody>
      </p:sp>
      <p:pic>
        <p:nvPicPr>
          <p:cNvPr id="3074" name="Picture 2" descr="The bread of Life!! — Steemit">
            <a:extLst>
              <a:ext uri="{FF2B5EF4-FFF2-40B4-BE49-F238E27FC236}">
                <a16:creationId xmlns:a16="http://schemas.microsoft.com/office/drawing/2014/main" id="{382D79D7-4133-493E-924B-E58BC7B66E13}"/>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87618" y="2054674"/>
            <a:ext cx="4956481" cy="4956481"/>
          </a:xfrm>
          <a:prstGeom prst="ellipse">
            <a:avLst/>
          </a:prstGeom>
          <a:noFill/>
          <a:effectLst>
            <a:softEdge rad="3175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2952872"/>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a:xfrm>
            <a:off x="0" y="254646"/>
            <a:ext cx="12192000" cy="1322685"/>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dirty="0">
                <a:solidFill>
                  <a:schemeClr val="accent4">
                    <a:lumMod val="75000"/>
                  </a:schemeClr>
                </a:solidFill>
                <a:latin typeface="Garamond" panose="02020404030301010803" pitchFamily="18" charset="0"/>
              </a:rPr>
              <a:t>Preparing as communities for World Youth Day 2023</a:t>
            </a:r>
            <a:endParaRPr lang="en-GB" dirty="0">
              <a:solidFill>
                <a:schemeClr val="accent4">
                  <a:lumMod val="75000"/>
                </a:schemeClr>
              </a:solidFill>
              <a:latin typeface="Garamond" panose="02020404030301010803" pitchFamily="18" charset="0"/>
            </a:endParaRPr>
          </a:p>
        </p:txBody>
      </p:sp>
      <p:sp>
        <p:nvSpPr>
          <p:cNvPr id="6" name="TextBox 5"/>
          <p:cNvSpPr txBox="1"/>
          <p:nvPr/>
        </p:nvSpPr>
        <p:spPr>
          <a:xfrm>
            <a:off x="9944100" y="6063737"/>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pic>
        <p:nvPicPr>
          <p:cNvPr id="8" name="Picture 7" descr="World Youth Day Lisbon 2023 unveils Marian logo | Angelus News"/>
          <p:cNvPicPr/>
          <p:nvPr/>
        </p:nvPicPr>
        <p:blipFill rotWithShape="1">
          <a:blip r:embed="rId3">
            <a:extLst>
              <a:ext uri="{28A0092B-C50C-407E-A947-70E740481C1C}">
                <a14:useLocalDpi xmlns:a14="http://schemas.microsoft.com/office/drawing/2010/main" val="0"/>
              </a:ext>
            </a:extLst>
          </a:blip>
          <a:srcRect l="25420" t="2314" r="22249" b="2792"/>
          <a:stretch/>
        </p:blipFill>
        <p:spPr bwMode="auto">
          <a:xfrm>
            <a:off x="340043" y="1859184"/>
            <a:ext cx="3422060" cy="4204553"/>
          </a:xfrm>
          <a:prstGeom prst="rect">
            <a:avLst/>
          </a:prstGeom>
          <a:noFill/>
          <a:ln>
            <a:noFill/>
          </a:ln>
          <a:extLst>
            <a:ext uri="{53640926-AAD7-44D8-BBD7-CCE9431645EC}">
              <a14:shadowObscured xmlns:a14="http://schemas.microsoft.com/office/drawing/2010/main"/>
            </a:ext>
          </a:extLst>
        </p:spPr>
      </p:pic>
      <p:sp>
        <p:nvSpPr>
          <p:cNvPr id="4" name="TextBox 3"/>
          <p:cNvSpPr txBox="1"/>
          <p:nvPr/>
        </p:nvSpPr>
        <p:spPr>
          <a:xfrm>
            <a:off x="3839000" y="1708699"/>
            <a:ext cx="7129037" cy="4355038"/>
          </a:xfrm>
          <a:prstGeom prst="rect">
            <a:avLst/>
          </a:prstGeom>
          <a:noFill/>
        </p:spPr>
        <p:txBody>
          <a:bodyPr wrap="square" rtlCol="0">
            <a:spAutoFit/>
          </a:bodyPr>
          <a:lstStyle/>
          <a:p>
            <a:pPr algn="ctr"/>
            <a:r>
              <a:rPr lang="en-GB" sz="7200" dirty="0">
                <a:latin typeface="Garamond" panose="02020404030301010803" pitchFamily="18" charset="0"/>
              </a:rPr>
              <a:t>“</a:t>
            </a:r>
            <a:r>
              <a:rPr lang="en-GB" sz="5400" dirty="0">
                <a:solidFill>
                  <a:srgbClr val="000000"/>
                </a:solidFill>
                <a:effectLst/>
                <a:latin typeface="Garamond" panose="02020404030301010803" pitchFamily="18" charset="0"/>
                <a:ea typeface="Calibri" panose="020F0502020204030204" pitchFamily="34" charset="0"/>
                <a:cs typeface="Arial" panose="020B0604020202020204" pitchFamily="34" charset="0"/>
              </a:rPr>
              <a:t>Make the most of these years of your youth. Don’t observe life      from a balcony.” </a:t>
            </a:r>
            <a:endParaRPr lang="en-GB" sz="5400" dirty="0">
              <a:effectLst/>
              <a:latin typeface="Calibri" panose="020F0502020204030204" pitchFamily="34" charset="0"/>
              <a:ea typeface="Calibri" panose="020F0502020204030204" pitchFamily="34" charset="0"/>
              <a:cs typeface="Times New Roman" panose="02020603050405020304" pitchFamily="18" charset="0"/>
            </a:endParaRPr>
          </a:p>
          <a:p>
            <a:pPr algn="just"/>
            <a:endParaRPr lang="en-GB" dirty="0">
              <a:latin typeface="Garamond" panose="02020404030301010803" pitchFamily="18" charset="0"/>
            </a:endParaRPr>
          </a:p>
          <a:p>
            <a:pPr algn="r"/>
            <a:endParaRPr lang="en-GB" sz="100" dirty="0">
              <a:latin typeface="Garamond" panose="02020404030301010803" pitchFamily="18" charset="0"/>
            </a:endParaRPr>
          </a:p>
          <a:p>
            <a:pPr algn="r"/>
            <a:r>
              <a:rPr lang="en-GB" sz="2400" dirty="0">
                <a:latin typeface="Garamond" panose="02020404030301010803" pitchFamily="18" charset="0"/>
              </a:rPr>
              <a:t>- Pope Francis, </a:t>
            </a:r>
            <a:r>
              <a:rPr lang="en-GB" sz="2400" i="1" dirty="0" err="1">
                <a:latin typeface="Garamond" panose="02020404030301010803" pitchFamily="18" charset="0"/>
              </a:rPr>
              <a:t>Christus</a:t>
            </a:r>
            <a:r>
              <a:rPr lang="en-GB" sz="2400" i="1" dirty="0">
                <a:latin typeface="Garamond" panose="02020404030301010803" pitchFamily="18" charset="0"/>
              </a:rPr>
              <a:t> </a:t>
            </a:r>
            <a:r>
              <a:rPr lang="en-GB" sz="2400" i="1" dirty="0" err="1">
                <a:latin typeface="Garamond" panose="02020404030301010803" pitchFamily="18" charset="0"/>
              </a:rPr>
              <a:t>Vivit</a:t>
            </a:r>
            <a:endParaRPr lang="en-GB" sz="2400" i="1" dirty="0">
              <a:latin typeface="Garamond" panose="02020404030301010803" pitchFamily="18" charset="0"/>
            </a:endParaRPr>
          </a:p>
        </p:txBody>
      </p:sp>
    </p:spTree>
    <p:extLst>
      <p:ext uri="{BB962C8B-B14F-4D97-AF65-F5344CB8AC3E}">
        <p14:creationId xmlns:p14="http://schemas.microsoft.com/office/powerpoint/2010/main" val="265655407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10098064" y="6297976"/>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8" name="Title 1"/>
          <p:cNvSpPr txBox="1">
            <a:spLocks/>
          </p:cNvSpPr>
          <p:nvPr/>
        </p:nvSpPr>
        <p:spPr>
          <a:xfrm>
            <a:off x="6711519" y="106581"/>
            <a:ext cx="5028836" cy="3810000"/>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6600" dirty="0">
                <a:solidFill>
                  <a:schemeClr val="accent4">
                    <a:lumMod val="75000"/>
                  </a:schemeClr>
                </a:solidFill>
                <a:latin typeface="Garamond" panose="02020404030301010803" pitchFamily="18" charset="0"/>
              </a:rPr>
              <a:t>St. Hildegard of </a:t>
            </a:r>
            <a:r>
              <a:rPr lang="en-GB" altLang="en-US" sz="6600" dirty="0" err="1">
                <a:solidFill>
                  <a:schemeClr val="accent4">
                    <a:lumMod val="75000"/>
                  </a:schemeClr>
                </a:solidFill>
                <a:latin typeface="Garamond" panose="02020404030301010803" pitchFamily="18" charset="0"/>
              </a:rPr>
              <a:t>Bingen</a:t>
            </a:r>
            <a:endParaRPr lang="en-GB" altLang="en-US" sz="6600" dirty="0">
              <a:solidFill>
                <a:schemeClr val="accent4">
                  <a:lumMod val="75000"/>
                </a:schemeClr>
              </a:solidFill>
              <a:latin typeface="Garamond" panose="02020404030301010803" pitchFamily="18" charset="0"/>
            </a:endParaRPr>
          </a:p>
          <a:p>
            <a:pPr algn="ctr"/>
            <a:r>
              <a:rPr lang="en-GB" altLang="en-US" sz="6600" dirty="0">
                <a:solidFill>
                  <a:schemeClr val="accent4">
                    <a:lumMod val="75000"/>
                  </a:schemeClr>
                </a:solidFill>
                <a:latin typeface="Garamond" panose="02020404030301010803" pitchFamily="18" charset="0"/>
              </a:rPr>
              <a:t>Feast day : </a:t>
            </a:r>
          </a:p>
          <a:p>
            <a:pPr algn="ctr"/>
            <a:r>
              <a:rPr lang="en-GB" altLang="en-US" sz="6600" dirty="0">
                <a:solidFill>
                  <a:schemeClr val="accent4">
                    <a:lumMod val="75000"/>
                  </a:schemeClr>
                </a:solidFill>
                <a:latin typeface="Garamond" panose="02020404030301010803" pitchFamily="18" charset="0"/>
              </a:rPr>
              <a:t>17</a:t>
            </a:r>
            <a:r>
              <a:rPr lang="en-GB" altLang="en-US" sz="6600" baseline="30000" dirty="0">
                <a:solidFill>
                  <a:schemeClr val="accent4">
                    <a:lumMod val="75000"/>
                  </a:schemeClr>
                </a:solidFill>
                <a:latin typeface="Garamond" panose="02020404030301010803" pitchFamily="18" charset="0"/>
              </a:rPr>
              <a:t>th</a:t>
            </a:r>
            <a:r>
              <a:rPr lang="en-GB" altLang="en-US" sz="6600" dirty="0">
                <a:solidFill>
                  <a:schemeClr val="accent4">
                    <a:lumMod val="75000"/>
                  </a:schemeClr>
                </a:solidFill>
                <a:latin typeface="Garamond" panose="02020404030301010803" pitchFamily="18" charset="0"/>
              </a:rPr>
              <a:t> September  </a:t>
            </a:r>
            <a:endParaRPr lang="en-GB" sz="6600" dirty="0">
              <a:solidFill>
                <a:schemeClr val="accent4">
                  <a:lumMod val="75000"/>
                </a:schemeClr>
              </a:solidFill>
              <a:latin typeface="Garamond" panose="02020404030301010803" pitchFamily="18" charset="0"/>
            </a:endParaRPr>
          </a:p>
        </p:txBody>
      </p:sp>
      <p:sp>
        <p:nvSpPr>
          <p:cNvPr id="3" name="TextBox 2"/>
          <p:cNvSpPr txBox="1"/>
          <p:nvPr/>
        </p:nvSpPr>
        <p:spPr>
          <a:xfrm>
            <a:off x="201028" y="3890245"/>
            <a:ext cx="11539327" cy="2800767"/>
          </a:xfrm>
          <a:prstGeom prst="rect">
            <a:avLst/>
          </a:prstGeom>
          <a:noFill/>
        </p:spPr>
        <p:txBody>
          <a:bodyPr wrap="square" rtlCol="0">
            <a:spAutoFit/>
          </a:bodyPr>
          <a:lstStyle/>
          <a:p>
            <a:pPr algn="just"/>
            <a:r>
              <a:rPr lang="en-US" sz="2200" b="0" i="0" dirty="0">
                <a:solidFill>
                  <a:srgbClr val="202122"/>
                </a:solidFill>
                <a:effectLst/>
                <a:latin typeface="Garamond" panose="02020404030301010803" pitchFamily="18" charset="0"/>
              </a:rPr>
              <a:t>Hildegard was born in 1098 and experienced visions from a young age.  She joined a Benedictine convent, of which she became the abbess. </a:t>
            </a:r>
            <a:r>
              <a:rPr lang="en-US" sz="2200" dirty="0">
                <a:solidFill>
                  <a:srgbClr val="202122"/>
                </a:solidFill>
                <a:latin typeface="Garamond" panose="02020404030301010803" pitchFamily="18" charset="0"/>
              </a:rPr>
              <a:t> She had extraordinary gifts and as well as being remembered as a visionary, </a:t>
            </a:r>
            <a:r>
              <a:rPr lang="en-US" sz="2200" b="0" i="0" dirty="0">
                <a:solidFill>
                  <a:srgbClr val="202122"/>
                </a:solidFill>
                <a:effectLst/>
                <a:latin typeface="Garamond" panose="02020404030301010803" pitchFamily="18" charset="0"/>
              </a:rPr>
              <a:t> she achieved fame as a scholar, a writer, a composer, a philosopher and a mystic. She wrote theological, botanical and medical texts as well as letters, hymns, antiphons, and poems.  </a:t>
            </a:r>
            <a:r>
              <a:rPr lang="en-US" sz="2200" dirty="0">
                <a:solidFill>
                  <a:srgbClr val="202122"/>
                </a:solidFill>
                <a:latin typeface="Garamond" panose="02020404030301010803" pitchFamily="18" charset="0"/>
              </a:rPr>
              <a:t>She is one of the few known composers of the Middle Ages to have written both the music and the words.  She wrote the earliest surviving mystery play and invented a language;  she is seen as the founder of scientific natural history in Germany. </a:t>
            </a:r>
            <a:r>
              <a:rPr lang="en-US" sz="2200" b="0" i="0" dirty="0">
                <a:solidFill>
                  <a:srgbClr val="202122"/>
                </a:solidFill>
                <a:effectLst/>
                <a:latin typeface="Garamond" panose="02020404030301010803" pitchFamily="18" charset="0"/>
              </a:rPr>
              <a:t>On 7</a:t>
            </a:r>
            <a:r>
              <a:rPr lang="en-US" sz="2200" b="0" i="0" baseline="30000" dirty="0">
                <a:solidFill>
                  <a:srgbClr val="202122"/>
                </a:solidFill>
                <a:effectLst/>
                <a:latin typeface="Garamond" panose="02020404030301010803" pitchFamily="18" charset="0"/>
              </a:rPr>
              <a:t>th</a:t>
            </a:r>
            <a:r>
              <a:rPr lang="en-US" sz="2200" b="0" i="0" dirty="0">
                <a:solidFill>
                  <a:srgbClr val="202122"/>
                </a:solidFill>
                <a:effectLst/>
                <a:latin typeface="Garamond" panose="02020404030301010803" pitchFamily="18" charset="0"/>
              </a:rPr>
              <a:t> October 2012, Pope Benedict XVI named her a Doctor of the </a:t>
            </a:r>
            <a:r>
              <a:rPr lang="en-US" sz="2200" b="0" i="0" dirty="0">
                <a:solidFill>
                  <a:schemeClr val="bg1"/>
                </a:solidFill>
                <a:effectLst/>
                <a:latin typeface="Garamond" panose="02020404030301010803" pitchFamily="18" charset="0"/>
              </a:rPr>
              <a:t>xxx </a:t>
            </a:r>
            <a:r>
              <a:rPr lang="en-US" sz="2200" b="0" i="0" dirty="0">
                <a:solidFill>
                  <a:srgbClr val="202122"/>
                </a:solidFill>
                <a:effectLst/>
                <a:latin typeface="Garamond" panose="02020404030301010803" pitchFamily="18" charset="0"/>
              </a:rPr>
              <a:t>Church, in recognition of “her holiness of life and the originality of her teaching.”</a:t>
            </a:r>
            <a:r>
              <a:rPr lang="en-US" sz="2200" dirty="0">
                <a:solidFill>
                  <a:srgbClr val="202122"/>
                </a:solidFill>
                <a:latin typeface="Garamond" panose="02020404030301010803" pitchFamily="18" charset="0"/>
              </a:rPr>
              <a:t>  </a:t>
            </a:r>
            <a:endParaRPr lang="en-US" sz="2200" b="0" i="0" dirty="0">
              <a:solidFill>
                <a:srgbClr val="202122"/>
              </a:solidFill>
              <a:effectLst/>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354592" y="5906796"/>
            <a:ext cx="771525" cy="914400"/>
          </a:xfrm>
          <a:prstGeom prst="rect">
            <a:avLst/>
          </a:prstGeom>
        </p:spPr>
      </p:pic>
      <p:pic>
        <p:nvPicPr>
          <p:cNvPr id="4098" name="Picture 2">
            <a:extLst>
              <a:ext uri="{FF2B5EF4-FFF2-40B4-BE49-F238E27FC236}">
                <a16:creationId xmlns:a16="http://schemas.microsoft.com/office/drawing/2014/main" id="{D9B20AF0-9738-4ED0-8732-6830D072072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4456" r="5443"/>
          <a:stretch/>
        </p:blipFill>
        <p:spPr bwMode="auto">
          <a:xfrm>
            <a:off x="201028" y="106581"/>
            <a:ext cx="6385046" cy="3810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923533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9944100" y="6050290"/>
            <a:ext cx="1544637" cy="523220"/>
          </a:xfrm>
          <a:prstGeom prst="rect">
            <a:avLst/>
          </a:prstGeom>
          <a:noFill/>
        </p:spPr>
        <p:txBody>
          <a:bodyPr wrap="square" rtlCol="0">
            <a:spAutoFit/>
          </a:bodyPr>
          <a:lstStyle/>
          <a:p>
            <a:r>
              <a:rPr lang="en-GB" sz="2800" b="1" dirty="0">
                <a:solidFill>
                  <a:schemeClr val="accent1">
                    <a:lumMod val="50000"/>
                  </a:schemeClr>
                </a:solidFill>
              </a:rPr>
              <a:t>BDES</a:t>
            </a:r>
          </a:p>
        </p:txBody>
      </p:sp>
      <p:sp>
        <p:nvSpPr>
          <p:cNvPr id="10" name="Title 1"/>
          <p:cNvSpPr txBox="1">
            <a:spLocks/>
          </p:cNvSpPr>
          <p:nvPr/>
        </p:nvSpPr>
        <p:spPr>
          <a:xfrm>
            <a:off x="433824" y="394023"/>
            <a:ext cx="11378219" cy="1121111"/>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ctr">
            <a:normAutofit fontScale="975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en-GB" altLang="en-US" sz="5200" i="1" dirty="0">
                <a:solidFill>
                  <a:schemeClr val="accent4">
                    <a:lumMod val="75000"/>
                  </a:schemeClr>
                </a:solidFill>
                <a:latin typeface="Garamond" panose="02020404030301010803" pitchFamily="18" charset="0"/>
              </a:rPr>
              <a:t>Young Saints # 3 </a:t>
            </a:r>
            <a:r>
              <a:rPr lang="en-GB" altLang="en-US" sz="5200" dirty="0">
                <a:solidFill>
                  <a:schemeClr val="accent4">
                    <a:lumMod val="75000"/>
                  </a:schemeClr>
                </a:solidFill>
                <a:latin typeface="Garamond" panose="02020404030301010803" pitchFamily="18" charset="0"/>
              </a:rPr>
              <a:t>: Blessed Isidore </a:t>
            </a:r>
            <a:r>
              <a:rPr lang="en-GB" altLang="en-US" sz="5200">
                <a:solidFill>
                  <a:schemeClr val="accent4">
                    <a:lumMod val="75000"/>
                  </a:schemeClr>
                </a:solidFill>
                <a:latin typeface="Garamond" panose="02020404030301010803" pitchFamily="18" charset="0"/>
              </a:rPr>
              <a:t>Bakanja</a:t>
            </a:r>
            <a:endParaRPr lang="en-GB" altLang="en-US" sz="5200" dirty="0">
              <a:solidFill>
                <a:schemeClr val="accent4">
                  <a:lumMod val="75000"/>
                </a:schemeClr>
              </a:solidFill>
              <a:latin typeface="Garamond" panose="02020404030301010803" pitchFamily="18" charset="0"/>
            </a:endParaRPr>
          </a:p>
        </p:txBody>
      </p:sp>
      <p:pic>
        <p:nvPicPr>
          <p:cNvPr id="7" name="Content Placeholder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968037" y="5854700"/>
            <a:ext cx="771525" cy="914400"/>
          </a:xfrm>
          <a:prstGeom prst="rect">
            <a:avLst/>
          </a:prstGeom>
        </p:spPr>
      </p:pic>
      <p:sp>
        <p:nvSpPr>
          <p:cNvPr id="8" name="TextBox 7"/>
          <p:cNvSpPr txBox="1"/>
          <p:nvPr/>
        </p:nvSpPr>
        <p:spPr>
          <a:xfrm>
            <a:off x="379957" y="1710724"/>
            <a:ext cx="8636046" cy="4524315"/>
          </a:xfrm>
          <a:prstGeom prst="rect">
            <a:avLst/>
          </a:prstGeom>
          <a:noFill/>
        </p:spPr>
        <p:txBody>
          <a:bodyPr wrap="square" rtlCol="0">
            <a:spAutoFit/>
          </a:bodyPr>
          <a:lstStyle/>
          <a:p>
            <a:pPr algn="just"/>
            <a:r>
              <a:rPr lang="en-US" sz="2400" i="0" dirty="0">
                <a:effectLst/>
                <a:latin typeface="Garamond" panose="02020404030301010803" pitchFamily="18" charset="0"/>
              </a:rPr>
              <a:t>Isidore was born in 1887 at </a:t>
            </a:r>
            <a:r>
              <a:rPr lang="en-US" sz="2400" i="0" dirty="0" err="1">
                <a:effectLst/>
                <a:latin typeface="Garamond" panose="02020404030301010803" pitchFamily="18" charset="0"/>
              </a:rPr>
              <a:t>Bokandela</a:t>
            </a:r>
            <a:r>
              <a:rPr lang="en-US" sz="2400" i="0" dirty="0">
                <a:effectLst/>
                <a:latin typeface="Garamond" panose="02020404030301010803" pitchFamily="18" charset="0"/>
              </a:rPr>
              <a:t> in what was then the Congo Free State.  He became a Christian at the age of 18 and wore the scapular of Our </a:t>
            </a:r>
            <a:r>
              <a:rPr lang="en-US" sz="2400" dirty="0">
                <a:latin typeface="Garamond" panose="02020404030301010803" pitchFamily="18" charset="0"/>
              </a:rPr>
              <a:t>Lady of Mount Carmel as we can see in the picture. He was told to stop spreading the Gospel by his plantation supervisor and to stop wearing the scapular.  When he refused, he was repeatedly beaten and chained.  As he lay dying as a result of his ill treatment, he told the plantations inspector who had rescued him : </a:t>
            </a:r>
            <a:r>
              <a:rPr lang="en-US" sz="2400" dirty="0">
                <a:solidFill>
                  <a:srgbClr val="202122"/>
                </a:solidFill>
                <a:latin typeface="Garamond" panose="02020404030301010803" pitchFamily="18" charset="0"/>
              </a:rPr>
              <a:t>“</a:t>
            </a:r>
            <a:r>
              <a:rPr lang="en-US" sz="2400" b="0" i="0" dirty="0">
                <a:solidFill>
                  <a:srgbClr val="202122"/>
                </a:solidFill>
                <a:effectLst/>
                <a:latin typeface="Garamond" panose="02020404030301010803" pitchFamily="18" charset="0"/>
              </a:rPr>
              <a:t>tell them that I am dying because I am a Christian.” Missionaries in the area visited Isidore and urged him to forgive the supervisor. He assured them that he already had, declaring “When I am in heaven, I shall pray for him very much.” </a:t>
            </a:r>
            <a:r>
              <a:rPr lang="en-US" sz="2400" i="0" dirty="0">
                <a:effectLst/>
                <a:latin typeface="Garamond" panose="02020404030301010803" pitchFamily="18" charset="0"/>
              </a:rPr>
              <a:t>He was beatified on 24</a:t>
            </a:r>
            <a:r>
              <a:rPr lang="en-US" sz="2400" i="0" baseline="30000" dirty="0">
                <a:effectLst/>
                <a:latin typeface="Garamond" panose="02020404030301010803" pitchFamily="18" charset="0"/>
              </a:rPr>
              <a:t>th</a:t>
            </a:r>
            <a:r>
              <a:rPr lang="en-US" sz="2400" i="0" dirty="0">
                <a:effectLst/>
                <a:latin typeface="Garamond" panose="02020404030301010803" pitchFamily="18" charset="0"/>
              </a:rPr>
              <a:t> April 1994 by Pope John Paul II and his feast day is 15</a:t>
            </a:r>
            <a:r>
              <a:rPr lang="en-US" sz="2400" i="0" baseline="30000" dirty="0">
                <a:effectLst/>
                <a:latin typeface="Garamond" panose="02020404030301010803" pitchFamily="18" charset="0"/>
              </a:rPr>
              <a:t>th</a:t>
            </a:r>
            <a:r>
              <a:rPr lang="en-US" sz="2400" i="0" dirty="0">
                <a:effectLst/>
                <a:latin typeface="Garamond" panose="02020404030301010803" pitchFamily="18" charset="0"/>
              </a:rPr>
              <a:t> August. </a:t>
            </a:r>
            <a:endParaRPr lang="en-GB" sz="2400" dirty="0">
              <a:latin typeface="Garamond" panose="02020404030301010803" pitchFamily="18" charset="0"/>
            </a:endParaRPr>
          </a:p>
        </p:txBody>
      </p:sp>
      <p:pic>
        <p:nvPicPr>
          <p:cNvPr id="6148" name="Picture 4">
            <a:extLst>
              <a:ext uri="{FF2B5EF4-FFF2-40B4-BE49-F238E27FC236}">
                <a16:creationId xmlns:a16="http://schemas.microsoft.com/office/drawing/2014/main" id="{A69B8AD6-8F1B-4C70-BC67-C5D4D88FCCDC}"/>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266828" y="1710724"/>
            <a:ext cx="2472734" cy="4061597"/>
          </a:xfrm>
          <a:prstGeom prst="rect">
            <a:avLst/>
          </a:prstGeom>
          <a:noFill/>
          <a:effectLst>
            <a:softEdge rad="1270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4715491"/>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3998" y="5700381"/>
            <a:ext cx="9144000" cy="1655762"/>
          </a:xfrm>
        </p:spPr>
        <p:txBody>
          <a:bodyPr>
            <a:normAutofit/>
          </a:bodyPr>
          <a:lstStyle/>
          <a:p>
            <a:r>
              <a:rPr lang="en-GB" sz="2800" dirty="0">
                <a:solidFill>
                  <a:schemeClr val="accent4">
                    <a:lumMod val="75000"/>
                  </a:schemeClr>
                </a:solidFill>
                <a:latin typeface="Garamond" panose="02020404030301010803" pitchFamily="18" charset="0"/>
              </a:rPr>
              <a:t>Monday 13</a:t>
            </a:r>
            <a:r>
              <a:rPr lang="en-GB" sz="2800" baseline="30000" dirty="0">
                <a:solidFill>
                  <a:schemeClr val="accent4">
                    <a:lumMod val="75000"/>
                  </a:schemeClr>
                </a:solidFill>
                <a:latin typeface="Garamond" panose="02020404030301010803" pitchFamily="18" charset="0"/>
              </a:rPr>
              <a:t>th</a:t>
            </a:r>
            <a:r>
              <a:rPr lang="en-GB" sz="2800" dirty="0">
                <a:solidFill>
                  <a:schemeClr val="accent4">
                    <a:lumMod val="75000"/>
                  </a:schemeClr>
                </a:solidFill>
                <a:latin typeface="Garamond" panose="02020404030301010803" pitchFamily="18" charset="0"/>
              </a:rPr>
              <a:t> September 2021</a:t>
            </a:r>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69637" y="5816600"/>
            <a:ext cx="771525" cy="914400"/>
          </a:xfrm>
          <a:prstGeom prst="rect">
            <a:avLst/>
          </a:prstGeom>
        </p:spPr>
      </p:pic>
      <p:sp>
        <p:nvSpPr>
          <p:cNvPr id="5" name="TextBox 4"/>
          <p:cNvSpPr txBox="1"/>
          <p:nvPr/>
        </p:nvSpPr>
        <p:spPr>
          <a:xfrm>
            <a:off x="7264400" y="6089134"/>
            <a:ext cx="4465637" cy="369332"/>
          </a:xfrm>
          <a:prstGeom prst="rect">
            <a:avLst/>
          </a:prstGeom>
          <a:noFill/>
        </p:spPr>
        <p:txBody>
          <a:bodyPr wrap="square" rtlCol="0">
            <a:spAutoFit/>
          </a:bodyPr>
          <a:lstStyle/>
          <a:p>
            <a:r>
              <a:rPr lang="en-GB" b="1" dirty="0">
                <a:solidFill>
                  <a:schemeClr val="accent1">
                    <a:lumMod val="50000"/>
                  </a:schemeClr>
                </a:solidFill>
              </a:rPr>
              <a:t>Brentwood Diocese Education Service</a:t>
            </a:r>
          </a:p>
        </p:txBody>
      </p:sp>
      <p:sp>
        <p:nvSpPr>
          <p:cNvPr id="10" name="Title 1"/>
          <p:cNvSpPr txBox="1">
            <a:spLocks/>
          </p:cNvSpPr>
          <p:nvPr/>
        </p:nvSpPr>
        <p:spPr>
          <a:xfrm>
            <a:off x="1524000" y="249839"/>
            <a:ext cx="9144000" cy="1466113"/>
          </a:xfrm>
          <a:prstGeom prst="rect">
            <a:avLst/>
          </a:prstGeom>
          <a:solidFill>
            <a:schemeClr val="accent1">
              <a:lumMod val="40000"/>
              <a:lumOff val="60000"/>
            </a:schemeClr>
          </a:solidFill>
          <a:ln w="57150">
            <a:solidFill>
              <a:schemeClr val="accent4">
                <a:lumMod val="75000"/>
              </a:schemeClr>
            </a:solidFill>
          </a:ln>
        </p:spPr>
        <p:txBody>
          <a:bodyPr vert="horz" lIns="91440" tIns="45720" rIns="91440" bIns="45720" rtlCol="0" anchor="b">
            <a:normAutofit fontScale="975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GB" sz="9600" dirty="0">
                <a:solidFill>
                  <a:schemeClr val="accent4">
                    <a:lumMod val="75000"/>
                  </a:schemeClr>
                </a:solidFill>
                <a:latin typeface="Garamond" panose="02020404030301010803" pitchFamily="18" charset="0"/>
              </a:rPr>
              <a:t>Looking Forward</a:t>
            </a:r>
          </a:p>
        </p:txBody>
      </p:sp>
      <p:pic>
        <p:nvPicPr>
          <p:cNvPr id="8" name="Picture 7" descr="World Youth Day Lisbon 2023 unveils Marian logo | Angelus News"/>
          <p:cNvPicPr/>
          <p:nvPr/>
        </p:nvPicPr>
        <p:blipFill rotWithShape="1">
          <a:blip r:embed="rId3" cstate="print">
            <a:extLst>
              <a:ext uri="{28A0092B-C50C-407E-A947-70E740481C1C}">
                <a14:useLocalDpi xmlns:a14="http://schemas.microsoft.com/office/drawing/2010/main" val="0"/>
              </a:ext>
            </a:extLst>
          </a:blip>
          <a:srcRect l="25420" t="2314" r="22249" b="2792"/>
          <a:stretch/>
        </p:blipFill>
        <p:spPr bwMode="auto">
          <a:xfrm>
            <a:off x="227489" y="4971098"/>
            <a:ext cx="1789747" cy="1759902"/>
          </a:xfrm>
          <a:prstGeom prst="rect">
            <a:avLst/>
          </a:prstGeom>
          <a:noFill/>
          <a:ln>
            <a:noFill/>
          </a:ln>
          <a:extLst>
            <a:ext uri="{53640926-AAD7-44D8-BBD7-CCE9431645EC}">
              <a14:shadowObscured xmlns:a14="http://schemas.microsoft.com/office/drawing/2010/main"/>
            </a:ext>
          </a:extLst>
        </p:spPr>
      </p:pic>
      <p:sp>
        <p:nvSpPr>
          <p:cNvPr id="9" name="Subtitle 2"/>
          <p:cNvSpPr txBox="1">
            <a:spLocks/>
          </p:cNvSpPr>
          <p:nvPr/>
        </p:nvSpPr>
        <p:spPr>
          <a:xfrm>
            <a:off x="1391795" y="4802704"/>
            <a:ext cx="9901645" cy="1655762"/>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GB" sz="4400" dirty="0">
                <a:latin typeface="Garamond" panose="02020404030301010803" pitchFamily="18" charset="0"/>
              </a:rPr>
              <a:t>~ A Roadmap for Saints ~</a:t>
            </a:r>
          </a:p>
        </p:txBody>
      </p:sp>
      <p:pic>
        <p:nvPicPr>
          <p:cNvPr id="1026" name="Picture 2" descr="6 Best Ways to Get What You Want">
            <a:extLst>
              <a:ext uri="{FF2B5EF4-FFF2-40B4-BE49-F238E27FC236}">
                <a16:creationId xmlns:a16="http://schemas.microsoft.com/office/drawing/2014/main" id="{2BF21DE0-A03D-421A-BB7A-48A061BAECBC}"/>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38821" b="20806"/>
          <a:stretch/>
        </p:blipFill>
        <p:spPr bwMode="auto">
          <a:xfrm>
            <a:off x="1501234" y="2129703"/>
            <a:ext cx="9189528" cy="247675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76039999"/>
      </p:ext>
    </p:extLst>
  </p:cSld>
  <p:clrMapOvr>
    <a:masterClrMapping/>
  </p:clrMapOvr>
  <p:transition spd="slow">
    <p:push dir="u"/>
  </p:transition>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3638</TotalTime>
  <Words>554</Words>
  <Application>Microsoft Office PowerPoint</Application>
  <PresentationFormat>Widescreen</PresentationFormat>
  <Paragraphs>56</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Garamond</vt:lpstr>
      <vt:lpstr>Times New Roman</vt:lpstr>
      <vt:lpstr>Office Theme</vt:lpstr>
      <vt:lpstr>PowerPoint Presentation</vt:lpstr>
      <vt:lpstr>PowerPoint Presentation</vt:lpstr>
      <vt:lpstr>The Synoptic Problem</vt:lpstr>
      <vt:lpstr>PowerPoint Presentation</vt:lpstr>
      <vt:lpstr>PowerPoint Presentation</vt:lpstr>
      <vt:lpstr>PowerPoint Presentation</vt:lpstr>
      <vt:lpstr>PowerPoint Presentation</vt:lpstr>
      <vt:lpstr>PowerPoint Presentation</vt:lpstr>
      <vt:lpstr>PowerPoint Presentation</vt:lpstr>
    </vt:vector>
  </TitlesOfParts>
  <Company>Diocese Of Brentwood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Sophie Russell</dc:creator>
  <cp:lastModifiedBy>Catherine McKenna</cp:lastModifiedBy>
  <cp:revision>217</cp:revision>
  <dcterms:created xsi:type="dcterms:W3CDTF">2019-09-06T14:56:38Z</dcterms:created>
  <dcterms:modified xsi:type="dcterms:W3CDTF">2021-09-10T08:49:14Z</dcterms:modified>
</cp:coreProperties>
</file>