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3" r:id="rId2"/>
    <p:sldId id="289" r:id="rId3"/>
    <p:sldId id="297" r:id="rId4"/>
    <p:sldId id="315" r:id="rId5"/>
    <p:sldId id="258" r:id="rId6"/>
    <p:sldId id="272" r:id="rId7"/>
    <p:sldId id="321" r:id="rId8"/>
    <p:sldId id="32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7F26D4-E014-42A1-B25A-BBFA4A300371}" v="8" dt="2021-09-09T13:08:05.1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56" autoAdjust="0"/>
    <p:restoredTop sz="94660"/>
  </p:normalViewPr>
  <p:slideViewPr>
    <p:cSldViewPr snapToGrid="0">
      <p:cViewPr varScale="1">
        <p:scale>
          <a:sx n="66" d="100"/>
          <a:sy n="66" d="100"/>
        </p:scale>
        <p:origin x="54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E37F26D4-E014-42A1-B25A-BBFA4A300371}"/>
    <pc:docChg chg="undo custSel modSld">
      <pc:chgData name="John Adams" userId="1143faee-bb16-416e-8056-0ed4c730fe93" providerId="ADAL" clId="{E37F26D4-E014-42A1-B25A-BBFA4A300371}" dt="2021-09-09T13:11:37.326" v="91" actId="6549"/>
      <pc:docMkLst>
        <pc:docMk/>
      </pc:docMkLst>
      <pc:sldChg chg="modSp mod">
        <pc:chgData name="John Adams" userId="1143faee-bb16-416e-8056-0ed4c730fe93" providerId="ADAL" clId="{E37F26D4-E014-42A1-B25A-BBFA4A300371}" dt="2021-09-09T13:05:02.477" v="19" actId="20577"/>
        <pc:sldMkLst>
          <pc:docMk/>
          <pc:sldMk cId="2656554078" sldId="258"/>
        </pc:sldMkLst>
        <pc:spChg chg="mod">
          <ac:chgData name="John Adams" userId="1143faee-bb16-416e-8056-0ed4c730fe93" providerId="ADAL" clId="{E37F26D4-E014-42A1-B25A-BBFA4A300371}" dt="2021-09-09T13:05:02.477" v="19" actId="20577"/>
          <ac:spMkLst>
            <pc:docMk/>
            <pc:sldMk cId="2656554078" sldId="258"/>
            <ac:spMk id="4" creationId="{00000000-0000-0000-0000-000000000000}"/>
          </ac:spMkLst>
        </pc:spChg>
      </pc:sldChg>
      <pc:sldChg chg="modSp mod">
        <pc:chgData name="John Adams" userId="1143faee-bb16-416e-8056-0ed4c730fe93" providerId="ADAL" clId="{E37F26D4-E014-42A1-B25A-BBFA4A300371}" dt="2021-09-09T13:06:49.493" v="57" actId="20577"/>
        <pc:sldMkLst>
          <pc:docMk/>
          <pc:sldMk cId="2339235338" sldId="272"/>
        </pc:sldMkLst>
        <pc:spChg chg="mod">
          <ac:chgData name="John Adams" userId="1143faee-bb16-416e-8056-0ed4c730fe93" providerId="ADAL" clId="{E37F26D4-E014-42A1-B25A-BBFA4A300371}" dt="2021-09-09T13:06:49.493" v="57" actId="20577"/>
          <ac:spMkLst>
            <pc:docMk/>
            <pc:sldMk cId="2339235338" sldId="272"/>
            <ac:spMk id="2" creationId="{00000000-0000-0000-0000-000000000000}"/>
          </ac:spMkLst>
        </pc:spChg>
        <pc:picChg chg="mod">
          <ac:chgData name="John Adams" userId="1143faee-bb16-416e-8056-0ed4c730fe93" providerId="ADAL" clId="{E37F26D4-E014-42A1-B25A-BBFA4A300371}" dt="2021-09-09T13:05:25.842" v="21" actId="14100"/>
          <ac:picMkLst>
            <pc:docMk/>
            <pc:sldMk cId="2339235338" sldId="272"/>
            <ac:picMk id="4" creationId="{00000000-0000-0000-0000-000000000000}"/>
          </ac:picMkLst>
        </pc:picChg>
      </pc:sldChg>
      <pc:sldChg chg="modSp mod">
        <pc:chgData name="John Adams" userId="1143faee-bb16-416e-8056-0ed4c730fe93" providerId="ADAL" clId="{E37F26D4-E014-42A1-B25A-BBFA4A300371}" dt="2021-09-09T13:11:37.326" v="91" actId="6549"/>
        <pc:sldMkLst>
          <pc:docMk/>
          <pc:sldMk cId="2058881387" sldId="297"/>
        </pc:sldMkLst>
        <pc:spChg chg="mod">
          <ac:chgData name="John Adams" userId="1143faee-bb16-416e-8056-0ed4c730fe93" providerId="ADAL" clId="{E37F26D4-E014-42A1-B25A-BBFA4A300371}" dt="2021-09-09T13:11:37.326" v="91" actId="6549"/>
          <ac:spMkLst>
            <pc:docMk/>
            <pc:sldMk cId="2058881387" sldId="297"/>
            <ac:spMk id="3" creationId="{00000000-0000-0000-0000-000000000000}"/>
          </ac:spMkLst>
        </pc:spChg>
      </pc:sldChg>
      <pc:sldChg chg="modSp mod">
        <pc:chgData name="John Adams" userId="1143faee-bb16-416e-8056-0ed4c730fe93" providerId="ADAL" clId="{E37F26D4-E014-42A1-B25A-BBFA4A300371}" dt="2021-09-09T13:04:51.084" v="12" actId="1076"/>
        <pc:sldMkLst>
          <pc:docMk/>
          <pc:sldMk cId="181666641" sldId="315"/>
        </pc:sldMkLst>
        <pc:spChg chg="mod">
          <ac:chgData name="John Adams" userId="1143faee-bb16-416e-8056-0ed4c730fe93" providerId="ADAL" clId="{E37F26D4-E014-42A1-B25A-BBFA4A300371}" dt="2021-09-09T13:04:42.088" v="9" actId="1076"/>
          <ac:spMkLst>
            <pc:docMk/>
            <pc:sldMk cId="181666641" sldId="315"/>
            <ac:spMk id="8" creationId="{00000000-0000-0000-0000-000000000000}"/>
          </ac:spMkLst>
        </pc:spChg>
        <pc:spChg chg="mod">
          <ac:chgData name="John Adams" userId="1143faee-bb16-416e-8056-0ed4c730fe93" providerId="ADAL" clId="{E37F26D4-E014-42A1-B25A-BBFA4A300371}" dt="2021-09-09T13:04:47.193" v="10" actId="1076"/>
          <ac:spMkLst>
            <pc:docMk/>
            <pc:sldMk cId="181666641" sldId="315"/>
            <ac:spMk id="9" creationId="{1E52ECCE-938B-4059-BCFC-5863C6E8CB5A}"/>
          </ac:spMkLst>
        </pc:spChg>
        <pc:picChg chg="mod">
          <ac:chgData name="John Adams" userId="1143faee-bb16-416e-8056-0ed4c730fe93" providerId="ADAL" clId="{E37F26D4-E014-42A1-B25A-BBFA4A300371}" dt="2021-09-09T13:04:51.084" v="12" actId="1076"/>
          <ac:picMkLst>
            <pc:docMk/>
            <pc:sldMk cId="181666641" sldId="315"/>
            <ac:picMk id="16" creationId="{C1588E82-273A-4626-874D-A758460DA7A2}"/>
          </ac:picMkLst>
        </pc:picChg>
      </pc:sldChg>
      <pc:sldChg chg="modSp mod">
        <pc:chgData name="John Adams" userId="1143faee-bb16-416e-8056-0ed4c730fe93" providerId="ADAL" clId="{E37F26D4-E014-42A1-B25A-BBFA4A300371}" dt="2021-09-09T13:08:13.079" v="76" actId="20577"/>
        <pc:sldMkLst>
          <pc:docMk/>
          <pc:sldMk cId="2734715491" sldId="321"/>
        </pc:sldMkLst>
        <pc:spChg chg="mod">
          <ac:chgData name="John Adams" userId="1143faee-bb16-416e-8056-0ed4c730fe93" providerId="ADAL" clId="{E37F26D4-E014-42A1-B25A-BBFA4A300371}" dt="2021-09-09T13:08:13.079" v="76" actId="20577"/>
          <ac:spMkLst>
            <pc:docMk/>
            <pc:sldMk cId="2734715491" sldId="321"/>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09/09/2021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09/09/2021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20</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September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4802704"/>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Roadmap for Saints ~</a:t>
            </a:r>
          </a:p>
        </p:txBody>
      </p:sp>
      <p:pic>
        <p:nvPicPr>
          <p:cNvPr id="11" name="Picture 10">
            <a:extLst>
              <a:ext uri="{FF2B5EF4-FFF2-40B4-BE49-F238E27FC236}">
                <a16:creationId xmlns:a16="http://schemas.microsoft.com/office/drawing/2014/main" id="{45FD912F-6ABD-4CB2-B46B-DC5C4A4337B8}"/>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2355641" y="1872923"/>
            <a:ext cx="7508980" cy="271996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2036445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38199" y="1975318"/>
            <a:ext cx="10461171" cy="479378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dirty="0">
              <a:latin typeface="Garamond" panose="02020404030301010803" pitchFamily="18" charset="0"/>
            </a:endParaRPr>
          </a:p>
          <a:p>
            <a:pPr algn="ctr"/>
            <a:r>
              <a:rPr lang="en-GB" sz="3600" dirty="0">
                <a:latin typeface="Castellar" panose="020A0402060406010301" pitchFamily="18" charset="0"/>
              </a:rPr>
              <a:t>A Roadmap for Saints</a:t>
            </a:r>
          </a:p>
          <a:p>
            <a:pPr algn="ctr"/>
            <a:endParaRPr lang="en-GB" sz="800" dirty="0">
              <a:latin typeface="Garamond" panose="02020404030301010803" pitchFamily="18" charset="0"/>
            </a:endParaRPr>
          </a:p>
          <a:p>
            <a:pPr algn="ctr"/>
            <a:r>
              <a:rPr lang="en-GB" sz="3600" dirty="0">
                <a:latin typeface="Garamond" panose="02020404030301010803" pitchFamily="18" charset="0"/>
              </a:rPr>
              <a:t>Like any journey, in life, we need a plan and a roadmap.</a:t>
            </a:r>
          </a:p>
          <a:p>
            <a:pPr algn="ctr"/>
            <a:r>
              <a:rPr lang="en-GB" sz="3600" dirty="0">
                <a:latin typeface="Garamond" panose="02020404030301010803" pitchFamily="18" charset="0"/>
              </a:rPr>
              <a:t>Without these, we will not know                               where we are or where we are going.</a:t>
            </a:r>
          </a:p>
          <a:p>
            <a:pPr algn="ctr"/>
            <a:endParaRPr lang="en-GB" dirty="0">
              <a:latin typeface="Garamond" panose="02020404030301010803" pitchFamily="18" charset="0"/>
            </a:endParaRPr>
          </a:p>
          <a:p>
            <a:pPr algn="ctr"/>
            <a:r>
              <a:rPr lang="en-GB" sz="3600" dirty="0">
                <a:latin typeface="Garamond" panose="02020404030301010803" pitchFamily="18" charset="0"/>
              </a:rPr>
              <a:t>What is your roadmap in life?</a:t>
            </a:r>
          </a:p>
          <a:p>
            <a:pPr algn="ctr"/>
            <a:r>
              <a:rPr lang="en-GB" sz="3600" dirty="0">
                <a:latin typeface="Garamond" panose="02020404030301010803" pitchFamily="18" charset="0"/>
              </a:rPr>
              <a:t>How are you following Jesus?</a:t>
            </a:r>
          </a:p>
          <a:p>
            <a:pPr algn="ctr"/>
            <a:endParaRPr lang="en-GB" sz="36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3424" y="5854699"/>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In the Year of St Joseph ~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863495" y="2465323"/>
            <a:ext cx="4422041" cy="3547125"/>
          </a:xfrm>
          <a:prstGeom prst="rect">
            <a:avLst/>
          </a:prstGeom>
        </p:spPr>
        <p:txBody>
          <a:bodyPr wrap="square">
            <a:spAutoFit/>
          </a:bodyPr>
          <a:lstStyle/>
          <a:p>
            <a:pPr algn="ctr"/>
            <a:r>
              <a:rPr lang="en-GB" sz="2600" b="1" dirty="0">
                <a:latin typeface="Garamond" panose="02020404030301010803" pitchFamily="18" charset="0"/>
              </a:rPr>
              <a:t>19</a:t>
            </a:r>
            <a:r>
              <a:rPr lang="en-GB" sz="2600" b="1" baseline="30000" dirty="0">
                <a:latin typeface="Garamond" panose="02020404030301010803" pitchFamily="18" charset="0"/>
              </a:rPr>
              <a:t>th</a:t>
            </a:r>
            <a:r>
              <a:rPr lang="en-GB" sz="2600" b="1" dirty="0">
                <a:latin typeface="Garamond" panose="02020404030301010803" pitchFamily="18" charset="0"/>
              </a:rPr>
              <a:t> September 2021</a:t>
            </a:r>
            <a:r>
              <a:rPr lang="en-GB" sz="2600" dirty="0">
                <a:latin typeface="Garamond" panose="02020404030301010803" pitchFamily="18" charset="0"/>
              </a:rPr>
              <a:t> :  </a:t>
            </a:r>
          </a:p>
          <a:p>
            <a:pPr algn="ctr"/>
            <a:r>
              <a:rPr lang="en-GB" sz="1050" dirty="0">
                <a:latin typeface="Garamond" panose="02020404030301010803" pitchFamily="18" charset="0"/>
              </a:rPr>
              <a:t>    </a:t>
            </a:r>
          </a:p>
          <a:p>
            <a:pPr algn="ctr"/>
            <a:r>
              <a:rPr lang="en-GB" sz="2800" dirty="0">
                <a:latin typeface="Garamond" panose="02020404030301010803" pitchFamily="18" charset="0"/>
              </a:rPr>
              <a:t>In the Gospel of Mark,    Jesus </a:t>
            </a:r>
            <a:r>
              <a:rPr lang="en-GB" sz="2800">
                <a:latin typeface="Garamond" panose="02020404030301010803" pitchFamily="18" charset="0"/>
              </a:rPr>
              <a:t>teaches us </a:t>
            </a:r>
            <a:r>
              <a:rPr lang="en-GB" sz="2600" dirty="0">
                <a:latin typeface="Garamond" panose="02020404030301010803" pitchFamily="18" charset="0"/>
              </a:rPr>
              <a:t>: </a:t>
            </a:r>
            <a:r>
              <a:rPr lang="en-GB" sz="600" dirty="0">
                <a:latin typeface="Garamond" panose="02020404030301010803" pitchFamily="18" charset="0"/>
              </a:rPr>
              <a:t>                                                   </a:t>
            </a:r>
          </a:p>
          <a:p>
            <a:pPr algn="ctr"/>
            <a:endParaRPr lang="en-GB" sz="600" dirty="0">
              <a:latin typeface="Garamond" panose="02020404030301010803" pitchFamily="18" charset="0"/>
            </a:endParaRPr>
          </a:p>
          <a:p>
            <a:pPr algn="ctr"/>
            <a:r>
              <a:rPr lang="en-GB" sz="600" dirty="0">
                <a:latin typeface="Garamond" panose="02020404030301010803" pitchFamily="18" charset="0"/>
              </a:rPr>
              <a:t>                                         </a:t>
            </a:r>
          </a:p>
          <a:p>
            <a:pPr algn="ctr"/>
            <a:r>
              <a:rPr lang="en-GB" sz="4000" dirty="0">
                <a:latin typeface="Garamond" panose="02020404030301010803" pitchFamily="18" charset="0"/>
              </a:rPr>
              <a:t>“If anyone wishes to be first, he shall be the servant of all.”</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3142" y="2181158"/>
            <a:ext cx="5908993" cy="4392352"/>
          </a:xfrm>
          <a:prstGeom prst="rect">
            <a:avLst/>
          </a:prstGeom>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pic>
        <p:nvPicPr>
          <p:cNvPr id="16" name="Picture 4">
            <a:extLst>
              <a:ext uri="{FF2B5EF4-FFF2-40B4-BE49-F238E27FC236}">
                <a16:creationId xmlns:a16="http://schemas.microsoft.com/office/drawing/2014/main" id="{C1588E82-273A-4626-874D-A758460DA7A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809303" y="2033581"/>
            <a:ext cx="6439991" cy="429332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E52ECCE-938B-4059-BCFC-5863C6E8CB5A}"/>
              </a:ext>
            </a:extLst>
          </p:cNvPr>
          <p:cNvSpPr txBox="1"/>
          <p:nvPr/>
        </p:nvSpPr>
        <p:spPr>
          <a:xfrm>
            <a:off x="1027378" y="2033581"/>
            <a:ext cx="3487065" cy="4524315"/>
          </a:xfrm>
          <a:prstGeom prst="rect">
            <a:avLst/>
          </a:prstGeom>
          <a:noFill/>
        </p:spPr>
        <p:txBody>
          <a:bodyPr wrap="square" rtlCol="0">
            <a:spAutoFit/>
          </a:bodyPr>
          <a:lstStyle/>
          <a:p>
            <a:pPr algn="ctr"/>
            <a:r>
              <a:rPr lang="en-GB" sz="5400" dirty="0">
                <a:latin typeface="Garamond" panose="02020404030301010803" pitchFamily="18" charset="0"/>
              </a:rPr>
              <a:t>Jesus said :</a:t>
            </a:r>
          </a:p>
          <a:p>
            <a:pPr algn="ctr"/>
            <a:r>
              <a:rPr lang="en-GB" sz="5400" dirty="0">
                <a:latin typeface="Garamond" panose="02020404030301010803" pitchFamily="18" charset="0"/>
              </a:rPr>
              <a:t>I AM </a:t>
            </a:r>
          </a:p>
          <a:p>
            <a:pPr algn="ctr"/>
            <a:r>
              <a:rPr lang="en-GB" sz="5400" dirty="0">
                <a:latin typeface="Garamond" panose="02020404030301010803" pitchFamily="18" charset="0"/>
              </a:rPr>
              <a:t>the </a:t>
            </a:r>
          </a:p>
          <a:p>
            <a:pPr algn="ctr"/>
            <a:r>
              <a:rPr lang="en-GB" sz="5400" dirty="0">
                <a:latin typeface="Garamond" panose="02020404030301010803" pitchFamily="18" charset="0"/>
              </a:rPr>
              <a:t>Light of the World</a:t>
            </a:r>
          </a:p>
          <a:p>
            <a:pPr algn="ctr"/>
            <a:endParaRPr lang="en-GB" dirty="0"/>
          </a:p>
        </p:txBody>
      </p:sp>
    </p:spTree>
    <p:extLst>
      <p:ext uri="{BB962C8B-B14F-4D97-AF65-F5344CB8AC3E}">
        <p14:creationId xmlns:p14="http://schemas.microsoft.com/office/powerpoint/2010/main" val="18166664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185918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698442" y="2010627"/>
            <a:ext cx="8183300" cy="3462486"/>
          </a:xfrm>
          <a:prstGeom prst="rect">
            <a:avLst/>
          </a:prstGeom>
          <a:noFill/>
        </p:spPr>
        <p:txBody>
          <a:bodyPr wrap="square" rtlCol="0">
            <a:spAutoFit/>
          </a:bodyPr>
          <a:lstStyle/>
          <a:p>
            <a:pPr algn="ctr"/>
            <a:r>
              <a:rPr lang="en-GB" sz="3600" dirty="0">
                <a:latin typeface="Garamond" panose="02020404030301010803" pitchFamily="18" charset="0"/>
              </a:rPr>
              <a:t>“</a:t>
            </a:r>
            <a:r>
              <a:rPr lang="en-GB" sz="4400" dirty="0">
                <a:latin typeface="Garamond" panose="02020404030301010803" pitchFamily="18" charset="0"/>
              </a:rPr>
              <a:t>Just as you try not to lose your connection to the internet,        make sure that you stay connected with the Lord.</a:t>
            </a:r>
            <a:r>
              <a:rPr lang="en-GB" sz="3600" dirty="0">
                <a:latin typeface="Garamond" panose="02020404030301010803" pitchFamily="18" charset="0"/>
              </a:rPr>
              <a:t>” </a:t>
            </a: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Francis, </a:t>
            </a:r>
            <a:r>
              <a:rPr lang="en-GB" sz="2400" i="1" dirty="0" err="1">
                <a:latin typeface="Garamond" panose="02020404030301010803" pitchFamily="18" charset="0"/>
              </a:rPr>
              <a:t>Christus</a:t>
            </a:r>
            <a:r>
              <a:rPr lang="en-GB" sz="2400" i="1" dirty="0">
                <a:latin typeface="Garamond" panose="02020404030301010803" pitchFamily="18" charset="0"/>
              </a:rPr>
              <a:t> </a:t>
            </a:r>
            <a:r>
              <a:rPr lang="en-GB" sz="2400" i="1" dirty="0" err="1">
                <a:latin typeface="Garamond" panose="02020404030301010803" pitchFamily="18" charset="0"/>
              </a:rPr>
              <a:t>Vivit</a:t>
            </a:r>
            <a:endParaRPr lang="en-GB" sz="2400" i="1"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4855135" y="281396"/>
            <a:ext cx="6770808" cy="2766928"/>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St Matthew</a:t>
            </a:r>
          </a:p>
          <a:p>
            <a:pPr algn="ctr"/>
            <a:r>
              <a:rPr lang="en-GB" altLang="en-US" sz="6600" dirty="0">
                <a:solidFill>
                  <a:schemeClr val="accent4">
                    <a:lumMod val="75000"/>
                  </a:schemeClr>
                </a:solidFill>
                <a:latin typeface="Garamond" panose="02020404030301010803" pitchFamily="18" charset="0"/>
              </a:rPr>
              <a:t>Feast day :                21</a:t>
            </a:r>
            <a:r>
              <a:rPr lang="en-GB" altLang="en-US" sz="6600" baseline="30000" dirty="0">
                <a:solidFill>
                  <a:schemeClr val="accent4">
                    <a:lumMod val="75000"/>
                  </a:schemeClr>
                </a:solidFill>
                <a:latin typeface="Garamond" panose="02020404030301010803" pitchFamily="18" charset="0"/>
              </a:rPr>
              <a:t>st</a:t>
            </a:r>
            <a:r>
              <a:rPr lang="en-GB" altLang="en-US" sz="6600" dirty="0">
                <a:solidFill>
                  <a:schemeClr val="accent4">
                    <a:lumMod val="75000"/>
                  </a:schemeClr>
                </a:solidFill>
                <a:latin typeface="Garamond" panose="02020404030301010803" pitchFamily="18" charset="0"/>
              </a:rPr>
              <a:t> September  </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4855135" y="3098729"/>
            <a:ext cx="6770808" cy="430887"/>
          </a:xfrm>
          <a:prstGeom prst="rect">
            <a:avLst/>
          </a:prstGeom>
          <a:noFill/>
        </p:spPr>
        <p:txBody>
          <a:bodyPr wrap="square" rtlCol="0">
            <a:spAutoFit/>
          </a:bodyPr>
          <a:lstStyle/>
          <a:p>
            <a:pPr algn="just"/>
            <a:r>
              <a:rPr lang="en-GB" sz="2200" dirty="0">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379" y="281396"/>
            <a:ext cx="3892780" cy="6267377"/>
          </a:xfrm>
          <a:prstGeom prst="rect">
            <a:avLst/>
          </a:prstGeom>
        </p:spPr>
      </p:pic>
      <p:sp>
        <p:nvSpPr>
          <p:cNvPr id="2" name="TextBox 1"/>
          <p:cNvSpPr txBox="1"/>
          <p:nvPr/>
        </p:nvSpPr>
        <p:spPr>
          <a:xfrm>
            <a:off x="4798890" y="3215369"/>
            <a:ext cx="6770808" cy="2862322"/>
          </a:xfrm>
          <a:prstGeom prst="rect">
            <a:avLst/>
          </a:prstGeom>
          <a:noFill/>
        </p:spPr>
        <p:txBody>
          <a:bodyPr wrap="square" rtlCol="0">
            <a:spAutoFit/>
          </a:bodyPr>
          <a:lstStyle/>
          <a:p>
            <a:pPr algn="just"/>
            <a:r>
              <a:rPr lang="en-GB" sz="2000" dirty="0">
                <a:latin typeface="Garamond" panose="02020404030301010803" pitchFamily="18" charset="0"/>
              </a:rPr>
              <a:t>St Matthew was one of Jesus’ disciples who witnessed His Ascension into heaven.  </a:t>
            </a:r>
          </a:p>
          <a:p>
            <a:pPr algn="just"/>
            <a:r>
              <a:rPr lang="en-GB" sz="2000" dirty="0">
                <a:latin typeface="Garamond" panose="02020404030301010803" pitchFamily="18" charset="0"/>
              </a:rPr>
              <a:t>Matthew was a tax collector, as such he would have been despised by his fellow Jews as he worked for the Romans. Matthew invited Jesus to dinner, causing the Pharisees and Scribes to criticise Jesus. Jesus’ response, recorded in the Gospel, was that He had not come to call the righteous but to call sinners to repent. </a:t>
            </a:r>
          </a:p>
          <a:p>
            <a:pPr algn="just"/>
            <a:r>
              <a:rPr lang="en-GB" sz="2000" dirty="0">
                <a:latin typeface="Garamond" panose="02020404030301010803" pitchFamily="18" charset="0"/>
              </a:rPr>
              <a:t>St Matthew is remembered as one of the Four Evangelists.</a:t>
            </a:r>
          </a:p>
          <a:p>
            <a:pPr algn="just"/>
            <a:r>
              <a:rPr lang="en-GB" sz="2000" dirty="0">
                <a:latin typeface="Garamond" panose="02020404030301010803" pitchFamily="18" charset="0"/>
              </a:rPr>
              <a:t>He died as a martyr and his feast is celebrated on 21</a:t>
            </a:r>
            <a:r>
              <a:rPr lang="en-GB" sz="2000" baseline="30000" dirty="0">
                <a:latin typeface="Garamond" panose="02020404030301010803" pitchFamily="18" charset="0"/>
              </a:rPr>
              <a:t>st</a:t>
            </a:r>
            <a:r>
              <a:rPr lang="en-GB" sz="2000" dirty="0">
                <a:latin typeface="Garamond" panose="02020404030301010803" pitchFamily="18" charset="0"/>
              </a:rPr>
              <a:t> September. </a:t>
            </a:r>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7100" i="1" dirty="0">
                <a:solidFill>
                  <a:schemeClr val="accent4">
                    <a:lumMod val="75000"/>
                  </a:schemeClr>
                </a:solidFill>
                <a:latin typeface="Garamond" panose="02020404030301010803" pitchFamily="18" charset="0"/>
              </a:rPr>
              <a:t>Young Saints # 4 </a:t>
            </a:r>
            <a:r>
              <a:rPr lang="en-GB" altLang="en-US" sz="7100" dirty="0">
                <a:solidFill>
                  <a:schemeClr val="accent4">
                    <a:lumMod val="75000"/>
                  </a:schemeClr>
                </a:solidFill>
                <a:latin typeface="Garamond" panose="02020404030301010803" pitchFamily="18" charset="0"/>
              </a:rPr>
              <a:t>: Saint Clelia Barbieri</a:t>
            </a:r>
            <a:r>
              <a:rPr lang="en-GB" altLang="en-US" sz="6000" dirty="0">
                <a:solidFill>
                  <a:schemeClr val="accent4">
                    <a:lumMod val="75000"/>
                  </a:schemeClr>
                </a:solidFill>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29547" y="1461833"/>
            <a:ext cx="3233757" cy="4633444"/>
          </a:xfrm>
          <a:prstGeom prst="rect">
            <a:avLst/>
          </a:prstGeom>
          <a:effectLst>
            <a:softEdge rad="317500"/>
          </a:effectLst>
        </p:spPr>
      </p:pic>
      <p:sp>
        <p:nvSpPr>
          <p:cNvPr id="2" name="TextBox 1"/>
          <p:cNvSpPr txBox="1"/>
          <p:nvPr/>
        </p:nvSpPr>
        <p:spPr>
          <a:xfrm>
            <a:off x="428696" y="1792091"/>
            <a:ext cx="7841848" cy="4832092"/>
          </a:xfrm>
          <a:prstGeom prst="rect">
            <a:avLst/>
          </a:prstGeom>
          <a:noFill/>
        </p:spPr>
        <p:txBody>
          <a:bodyPr wrap="square" rtlCol="0">
            <a:spAutoFit/>
          </a:bodyPr>
          <a:lstStyle/>
          <a:p>
            <a:pPr algn="just"/>
            <a:r>
              <a:rPr lang="en-GB" sz="2200" dirty="0">
                <a:latin typeface="Garamond" panose="02020404030301010803" pitchFamily="18" charset="0"/>
              </a:rPr>
              <a:t>Clelia Barbieri died at the age of 23 in 1870.</a:t>
            </a:r>
          </a:p>
          <a:p>
            <a:pPr algn="just"/>
            <a:r>
              <a:rPr lang="en-GB" sz="2200" dirty="0">
                <a:latin typeface="Garamond" panose="02020404030301010803" pitchFamily="18" charset="0"/>
              </a:rPr>
              <a:t>She is seen as the youngest founder of a religious order in the history of the Catholic Church. </a:t>
            </a:r>
          </a:p>
          <a:p>
            <a:pPr algn="just"/>
            <a:r>
              <a:rPr lang="en-GB" sz="2200" dirty="0">
                <a:latin typeface="Garamond" panose="02020404030301010803" pitchFamily="18" charset="0"/>
              </a:rPr>
              <a:t>She was born in poverty in Bologna in Italy, where she made her First Communion at the age of eleven.</a:t>
            </a:r>
          </a:p>
          <a:p>
            <a:pPr algn="just"/>
            <a:r>
              <a:rPr lang="en-GB" sz="2200" dirty="0">
                <a:latin typeface="Garamond" panose="02020404030301010803" pitchFamily="18" charset="0"/>
              </a:rPr>
              <a:t>When she was fourteen she became an assistant teacher and the parish priest entrusted her with the teaching and guidance of girls in doctrine. </a:t>
            </a:r>
          </a:p>
          <a:p>
            <a:pPr algn="just"/>
            <a:r>
              <a:rPr lang="en-GB" sz="2200" dirty="0">
                <a:latin typeface="Garamond" panose="02020404030301010803" pitchFamily="18" charset="0"/>
              </a:rPr>
              <a:t>She then founded the religious order of the Little Sisters of the Mother of Sorrows, who looked after the poor and sick.</a:t>
            </a:r>
          </a:p>
          <a:p>
            <a:pPr algn="just"/>
            <a:r>
              <a:rPr lang="en-GB" sz="2200" dirty="0">
                <a:latin typeface="Garamond" panose="02020404030301010803" pitchFamily="18" charset="0"/>
              </a:rPr>
              <a:t>She died of tuberculosis and after her death her voice continued to be heard.</a:t>
            </a:r>
          </a:p>
          <a:p>
            <a:pPr algn="just"/>
            <a:r>
              <a:rPr lang="en-GB" sz="2200" dirty="0">
                <a:latin typeface="Garamond" panose="02020404030301010803" pitchFamily="18" charset="0"/>
              </a:rPr>
              <a:t>She was made a Saint by Pope John Paul II in 1989 and the Sisters of her order continue to work in areas like Tanzania and India today.  </a:t>
            </a:r>
          </a:p>
        </p:txBody>
      </p:sp>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20</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September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4802704"/>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Roadmap for Saints ~</a:t>
            </a:r>
          </a:p>
        </p:txBody>
      </p:sp>
      <p:pic>
        <p:nvPicPr>
          <p:cNvPr id="11" name="Picture 10">
            <a:extLst>
              <a:ext uri="{FF2B5EF4-FFF2-40B4-BE49-F238E27FC236}">
                <a16:creationId xmlns:a16="http://schemas.microsoft.com/office/drawing/2014/main" id="{45FD912F-6ABD-4CB2-B46B-DC5C4A4337B8}"/>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2355641" y="1872923"/>
            <a:ext cx="7508980" cy="271996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4149042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3609</TotalTime>
  <Words>460</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Castellar</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223</cp:revision>
  <dcterms:created xsi:type="dcterms:W3CDTF">2019-09-06T14:56:38Z</dcterms:created>
  <dcterms:modified xsi:type="dcterms:W3CDTF">2021-09-09T13:35:27Z</dcterms:modified>
</cp:coreProperties>
</file>