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4" r:id="rId2"/>
    <p:sldId id="289" r:id="rId3"/>
    <p:sldId id="297" r:id="rId4"/>
    <p:sldId id="333" r:id="rId5"/>
    <p:sldId id="315" r:id="rId6"/>
    <p:sldId id="258" r:id="rId7"/>
    <p:sldId id="272" r:id="rId8"/>
    <p:sldId id="321" r:id="rId9"/>
    <p:sldId id="33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D3F896-E582-4044-8BC0-A5311AEDF96F}" v="12" dt="2021-09-17T17:05:56.1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145" autoAdjust="0"/>
    <p:restoredTop sz="94660"/>
  </p:normalViewPr>
  <p:slideViewPr>
    <p:cSldViewPr snapToGrid="0">
      <p:cViewPr varScale="1">
        <p:scale>
          <a:sx n="110" d="100"/>
          <a:sy n="110" d="100"/>
        </p:scale>
        <p:origin x="67" y="1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Adams" userId="1143faee-bb16-416e-8056-0ed4c730fe93" providerId="ADAL" clId="{EED3F896-E582-4044-8BC0-A5311AEDF96F}"/>
    <pc:docChg chg="custSel modSld">
      <pc:chgData name="John Adams" userId="1143faee-bb16-416e-8056-0ed4c730fe93" providerId="ADAL" clId="{EED3F896-E582-4044-8BC0-A5311AEDF96F}" dt="2021-09-17T17:17:51.023" v="638" actId="20577"/>
      <pc:docMkLst>
        <pc:docMk/>
      </pc:docMkLst>
      <pc:sldChg chg="addSp delSp modSp mod">
        <pc:chgData name="John Adams" userId="1143faee-bb16-416e-8056-0ed4c730fe93" providerId="ADAL" clId="{EED3F896-E582-4044-8BC0-A5311AEDF96F}" dt="2021-09-17T17:17:51.023" v="638" actId="20577"/>
        <pc:sldMkLst>
          <pc:docMk/>
          <pc:sldMk cId="2734715491" sldId="321"/>
        </pc:sldMkLst>
        <pc:spChg chg="mod">
          <ac:chgData name="John Adams" userId="1143faee-bb16-416e-8056-0ed4c730fe93" providerId="ADAL" clId="{EED3F896-E582-4044-8BC0-A5311AEDF96F}" dt="2021-09-17T17:17:51.023" v="638" actId="20577"/>
          <ac:spMkLst>
            <pc:docMk/>
            <pc:sldMk cId="2734715491" sldId="321"/>
            <ac:spMk id="8" creationId="{00000000-0000-0000-0000-000000000000}"/>
          </ac:spMkLst>
        </pc:spChg>
        <pc:spChg chg="mod">
          <ac:chgData name="John Adams" userId="1143faee-bb16-416e-8056-0ed4c730fe93" providerId="ADAL" clId="{EED3F896-E582-4044-8BC0-A5311AEDF96F}" dt="2021-09-17T17:04:23.363" v="19" actId="20577"/>
          <ac:spMkLst>
            <pc:docMk/>
            <pc:sldMk cId="2734715491" sldId="321"/>
            <ac:spMk id="10" creationId="{00000000-0000-0000-0000-000000000000}"/>
          </ac:spMkLst>
        </pc:spChg>
        <pc:picChg chg="del">
          <ac:chgData name="John Adams" userId="1143faee-bb16-416e-8056-0ed4c730fe93" providerId="ADAL" clId="{EED3F896-E582-4044-8BC0-A5311AEDF96F}" dt="2021-09-17T17:05:02.279" v="20" actId="478"/>
          <ac:picMkLst>
            <pc:docMk/>
            <pc:sldMk cId="2734715491" sldId="321"/>
            <ac:picMk id="6148" creationId="{A69B8AD6-8F1B-4C70-BC67-C5D4D88FCCDC}"/>
          </ac:picMkLst>
        </pc:picChg>
        <pc:picChg chg="add del">
          <ac:chgData name="John Adams" userId="1143faee-bb16-416e-8056-0ed4c730fe93" providerId="ADAL" clId="{EED3F896-E582-4044-8BC0-A5311AEDF96F}" dt="2021-09-17T17:05:09.291" v="23"/>
          <ac:picMkLst>
            <pc:docMk/>
            <pc:sldMk cId="2734715491" sldId="321"/>
            <ac:picMk id="7170" creationId="{B0D23522-CA2D-4DCB-94FD-6866422E5EC3}"/>
          </ac:picMkLst>
        </pc:picChg>
        <pc:picChg chg="add mod">
          <ac:chgData name="John Adams" userId="1143faee-bb16-416e-8056-0ed4c730fe93" providerId="ADAL" clId="{EED3F896-E582-4044-8BC0-A5311AEDF96F}" dt="2021-09-17T17:05:56.123" v="34" actId="14100"/>
          <ac:picMkLst>
            <pc:docMk/>
            <pc:sldMk cId="2734715491" sldId="321"/>
            <ac:picMk id="7172" creationId="{362BFDD1-0E73-44B7-AA78-8B9024281BB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06/10/2021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06/10/2021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06/10/2021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06/10/2021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06/10/2021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06/10/2021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06/10/2021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06/10/2021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06/10/2021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06/10/2021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06/10/2021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06/10/2021</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8"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27</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September 2021</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4000" y="249839"/>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9" y="4971098"/>
            <a:ext cx="1789747" cy="1759902"/>
          </a:xfrm>
          <a:prstGeom prst="rect">
            <a:avLst/>
          </a:prstGeom>
          <a:noFill/>
          <a:ln>
            <a:noFill/>
          </a:ln>
          <a:extLst>
            <a:ext uri="{53640926-AAD7-44D8-BBD7-CCE9431645EC}">
              <a14:shadowObscured xmlns:a14="http://schemas.microsoft.com/office/drawing/2010/main"/>
            </a:ext>
          </a:extLst>
        </p:spPr>
      </p:pic>
      <p:sp>
        <p:nvSpPr>
          <p:cNvPr id="9" name="Subtitle 2"/>
          <p:cNvSpPr txBox="1">
            <a:spLocks/>
          </p:cNvSpPr>
          <p:nvPr/>
        </p:nvSpPr>
        <p:spPr>
          <a:xfrm>
            <a:off x="1391795" y="4802704"/>
            <a:ext cx="9901645"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A Roadmap for Saints ~</a:t>
            </a:r>
          </a:p>
        </p:txBody>
      </p:sp>
      <p:pic>
        <p:nvPicPr>
          <p:cNvPr id="4098" name="Picture 2" descr="God Goes Before and Ahead of You: 6 Bible Verses of Promise">
            <a:extLst>
              <a:ext uri="{FF2B5EF4-FFF2-40B4-BE49-F238E27FC236}">
                <a16:creationId xmlns:a16="http://schemas.microsoft.com/office/drawing/2014/main" id="{F9E75162-0EC5-4889-9565-C7ED1143D20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t="30450" r="463" b="11691"/>
          <a:stretch/>
        </p:blipFill>
        <p:spPr bwMode="auto">
          <a:xfrm>
            <a:off x="1523998" y="1906012"/>
            <a:ext cx="9144000" cy="2792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92071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838198" y="1685744"/>
            <a:ext cx="10461171" cy="5233893"/>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300" dirty="0">
                <a:effectLst/>
                <a:latin typeface="Garamond" panose="02020404030301010803" pitchFamily="18"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GB" sz="1200" dirty="0">
              <a:latin typeface="Garamond" panose="02020404030301010803" pitchFamily="18" charset="0"/>
            </a:endParaRPr>
          </a:p>
          <a:p>
            <a:pPr algn="ctr"/>
            <a:r>
              <a:rPr lang="en-GB" sz="3200" dirty="0">
                <a:latin typeface="Garamond" panose="02020404030301010803" pitchFamily="18" charset="0"/>
              </a:rPr>
              <a:t>How to follow Jesus?  How to do as Jesus asks?</a:t>
            </a:r>
          </a:p>
          <a:p>
            <a:pPr algn="ctr"/>
            <a:endParaRPr lang="en-GB" sz="1200" dirty="0">
              <a:latin typeface="Garamond" panose="02020404030301010803" pitchFamily="18" charset="0"/>
            </a:endParaRPr>
          </a:p>
          <a:p>
            <a:pPr algn="ctr"/>
            <a:r>
              <a:rPr lang="en-GB" sz="3200" dirty="0">
                <a:latin typeface="Garamond" panose="02020404030301010803" pitchFamily="18" charset="0"/>
              </a:rPr>
              <a:t>Sometimes it in the big things, the challenges, the difficult things, the major decisions, the changing of one’s life and attitudes.</a:t>
            </a:r>
          </a:p>
          <a:p>
            <a:pPr algn="ctr"/>
            <a:endParaRPr lang="en-GB" sz="1200" dirty="0">
              <a:latin typeface="Garamond" panose="02020404030301010803" pitchFamily="18" charset="0"/>
            </a:endParaRPr>
          </a:p>
          <a:p>
            <a:pPr algn="ctr"/>
            <a:r>
              <a:rPr lang="en-GB" sz="3200" dirty="0">
                <a:latin typeface="Garamond" panose="02020404030301010803" pitchFamily="18" charset="0"/>
              </a:rPr>
              <a:t>And sometimes … It’s in the little things.</a:t>
            </a:r>
          </a:p>
          <a:p>
            <a:pPr algn="ctr"/>
            <a:endParaRPr lang="en-GB" sz="1200" dirty="0">
              <a:latin typeface="Garamond" panose="02020404030301010803" pitchFamily="18" charset="0"/>
            </a:endParaRPr>
          </a:p>
          <a:p>
            <a:pPr algn="ctr"/>
            <a:r>
              <a:rPr lang="en-GB" sz="3200" dirty="0">
                <a:latin typeface="Garamond" panose="02020404030301010803" pitchFamily="18" charset="0"/>
              </a:rPr>
              <a:t>We all belong to Christ.</a:t>
            </a:r>
          </a:p>
          <a:p>
            <a:pPr algn="ctr"/>
            <a:endParaRPr lang="en-GB" sz="1200" dirty="0">
              <a:latin typeface="Garamond" panose="02020404030301010803" pitchFamily="18" charset="0"/>
            </a:endParaRPr>
          </a:p>
          <a:p>
            <a:pPr algn="ctr"/>
            <a:r>
              <a:rPr lang="en-GB" sz="3200" dirty="0">
                <a:latin typeface="Garamond" panose="02020404030301010803" pitchFamily="18" charset="0"/>
              </a:rPr>
              <a:t>The small acts of kindness, the smiles, the politeness, being understanding, giving the benefit of the doubt, the words of thanks and encouragement and apology.</a:t>
            </a:r>
          </a:p>
          <a:p>
            <a:pPr algn="ctr"/>
            <a:endParaRPr lang="en-GB" sz="1200" dirty="0">
              <a:latin typeface="Garamond" panose="02020404030301010803" pitchFamily="18" charset="0"/>
            </a:endParaRPr>
          </a:p>
          <a:p>
            <a:pPr algn="ctr"/>
            <a:endParaRPr lang="en-GB" sz="2800"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3424" y="5854699"/>
            <a:ext cx="771525" cy="914400"/>
          </a:xfrm>
          <a:prstGeom prst="rect">
            <a:avLst/>
          </a:prstGeom>
        </p:spPr>
      </p:pic>
      <p:sp>
        <p:nvSpPr>
          <p:cNvPr id="11" name="Text Box 2"/>
          <p:cNvSpPr txBox="1">
            <a:spLocks noChangeArrowheads="1"/>
          </p:cNvSpPr>
          <p:nvPr/>
        </p:nvSpPr>
        <p:spPr bwMode="auto">
          <a:xfrm>
            <a:off x="838199" y="244172"/>
            <a:ext cx="10461171" cy="1610754"/>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5200" dirty="0">
                <a:effectLst/>
                <a:latin typeface="Garamond" panose="02020404030301010803" pitchFamily="18" charset="0"/>
                <a:ea typeface="Calibri" panose="020F0502020204030204" pitchFamily="34" charset="0"/>
                <a:cs typeface="Times New Roman" panose="02020603050405020304" pitchFamily="18" charset="0"/>
              </a:rPr>
              <a:t>We are Looking Forward</a:t>
            </a:r>
            <a:endParaRPr lang="en-GB" sz="5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3600" dirty="0">
                <a:effectLst/>
                <a:latin typeface="Garamond" panose="02020404030301010803" pitchFamily="18" charset="0"/>
                <a:ea typeface="Calibri" panose="020F0502020204030204" pitchFamily="34" charset="0"/>
                <a:cs typeface="Times New Roman" panose="02020603050405020304" pitchFamily="18" charset="0"/>
              </a:rPr>
              <a:t>~ In the Year of St Joseph ~ </a:t>
            </a:r>
            <a:r>
              <a:rPr lang="en-GB" sz="3600" dirty="0">
                <a:latin typeface="Garamond" panose="02020404030301010803" pitchFamily="18" charset="0"/>
                <a:ea typeface="Calibri" panose="020F0502020204030204" pitchFamily="34" charset="0"/>
                <a:cs typeface="Times New Roman" panose="02020603050405020304" pitchFamily="18" charset="0"/>
              </a:rPr>
              <a:t>In the Year of the Family ~</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571431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700338" y="915989"/>
            <a:ext cx="6799262" cy="1303337"/>
          </a:xfrm>
        </p:spPr>
        <p:txBody>
          <a:bodyPr/>
          <a:lstStyle/>
          <a:p>
            <a:pPr eaLnBrk="1" hangingPunct="1"/>
            <a:r>
              <a:rPr lang="en-GB" altLang="en-US" dirty="0">
                <a:ln>
                  <a:noFill/>
                </a:ln>
              </a:rPr>
              <a:t>The Synoptic Problem</a:t>
            </a: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53143" y="415926"/>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In Sunday’s Gospel Reading  …</a:t>
            </a:r>
          </a:p>
        </p:txBody>
      </p:sp>
      <p:sp>
        <p:nvSpPr>
          <p:cNvPr id="3" name="Rectangle 2"/>
          <p:cNvSpPr/>
          <p:nvPr/>
        </p:nvSpPr>
        <p:spPr>
          <a:xfrm>
            <a:off x="7155680" y="2318283"/>
            <a:ext cx="5139282" cy="3570208"/>
          </a:xfrm>
          <a:prstGeom prst="rect">
            <a:avLst/>
          </a:prstGeom>
        </p:spPr>
        <p:txBody>
          <a:bodyPr wrap="square">
            <a:spAutoFit/>
          </a:bodyPr>
          <a:lstStyle/>
          <a:p>
            <a:pPr algn="ctr"/>
            <a:r>
              <a:rPr lang="en-GB" sz="2600" b="1" dirty="0">
                <a:latin typeface="Garamond" panose="02020404030301010803" pitchFamily="18" charset="0"/>
              </a:rPr>
              <a:t>26</a:t>
            </a:r>
            <a:r>
              <a:rPr lang="en-GB" sz="2600" b="1" baseline="30000" dirty="0">
                <a:latin typeface="Garamond" panose="02020404030301010803" pitchFamily="18" charset="0"/>
              </a:rPr>
              <a:t>th</a:t>
            </a:r>
            <a:r>
              <a:rPr lang="en-GB" sz="2600" b="1" dirty="0">
                <a:latin typeface="Garamond" panose="02020404030301010803" pitchFamily="18" charset="0"/>
              </a:rPr>
              <a:t> September 2021</a:t>
            </a:r>
            <a:r>
              <a:rPr lang="en-GB" sz="2600" dirty="0">
                <a:latin typeface="Garamond" panose="02020404030301010803" pitchFamily="18" charset="0"/>
              </a:rPr>
              <a:t> :</a:t>
            </a:r>
            <a:r>
              <a:rPr lang="en-GB" dirty="0">
                <a:latin typeface="Garamond" panose="02020404030301010803" pitchFamily="18" charset="0"/>
              </a:rPr>
              <a:t>  </a:t>
            </a:r>
          </a:p>
          <a:p>
            <a:pPr algn="ctr"/>
            <a:r>
              <a:rPr lang="en-GB" dirty="0">
                <a:latin typeface="Garamond" panose="02020404030301010803" pitchFamily="18" charset="0"/>
              </a:rPr>
              <a:t>    </a:t>
            </a:r>
          </a:p>
          <a:p>
            <a:pPr algn="ctr"/>
            <a:r>
              <a:rPr lang="en-GB" sz="2800" dirty="0">
                <a:latin typeface="Garamond" panose="02020404030301010803" pitchFamily="18" charset="0"/>
              </a:rPr>
              <a:t>In the Gospel of Mark,             Jesus says :                                                    </a:t>
            </a:r>
          </a:p>
          <a:p>
            <a:pPr algn="ctr"/>
            <a:endParaRPr lang="en-GB" sz="200" dirty="0">
              <a:latin typeface="Garamond" panose="02020404030301010803" pitchFamily="18" charset="0"/>
            </a:endParaRPr>
          </a:p>
          <a:p>
            <a:pPr algn="ctr"/>
            <a:r>
              <a:rPr lang="en-GB" sz="1200" dirty="0">
                <a:latin typeface="Garamond" panose="02020404030301010803" pitchFamily="18" charset="0"/>
              </a:rPr>
              <a:t>                  </a:t>
            </a:r>
            <a:r>
              <a:rPr lang="en-GB" sz="400" dirty="0">
                <a:latin typeface="Garamond" panose="02020404030301010803" pitchFamily="18" charset="0"/>
              </a:rPr>
              <a:t> </a:t>
            </a:r>
            <a:r>
              <a:rPr lang="en-GB" sz="1000" dirty="0">
                <a:latin typeface="Garamond" panose="02020404030301010803" pitchFamily="18" charset="0"/>
              </a:rPr>
              <a:t>                      </a:t>
            </a:r>
          </a:p>
          <a:p>
            <a:pPr algn="ctr"/>
            <a:r>
              <a:rPr lang="en-GB" sz="2800" dirty="0">
                <a:latin typeface="Garamond" panose="02020404030301010803" pitchFamily="18" charset="0"/>
              </a:rPr>
              <a:t>“</a:t>
            </a:r>
            <a:r>
              <a:rPr lang="en-GB" sz="2800" dirty="0">
                <a:solidFill>
                  <a:srgbClr val="000000"/>
                </a:solidFill>
                <a:effectLst/>
                <a:latin typeface="Garamond" panose="02020404030301010803" pitchFamily="18" charset="0"/>
                <a:ea typeface="Calibri" panose="020F0502020204030204" pitchFamily="34" charset="0"/>
                <a:cs typeface="Open Sans" panose="020B0606030504020204" pitchFamily="34" charset="0"/>
              </a:rPr>
              <a:t>Anyone who gives you a cup of water to drink because you belong to Christ, will surely not lose his reward.</a:t>
            </a:r>
            <a:r>
              <a:rPr lang="en-GB" sz="2800" dirty="0">
                <a:latin typeface="Garamond" panose="02020404030301010803" pitchFamily="18" charset="0"/>
              </a:rPr>
              <a:t>”</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2050" name="Picture 2" descr="What Does the Bible Say about Giving?">
            <a:extLst>
              <a:ext uri="{FF2B5EF4-FFF2-40B4-BE49-F238E27FC236}">
                <a16:creationId xmlns:a16="http://schemas.microsoft.com/office/drawing/2014/main" id="{9ECB3DB3-F35F-4727-B617-383A931AC3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271" t="689" r="8057" b="3647"/>
          <a:stretch/>
        </p:blipFill>
        <p:spPr bwMode="auto">
          <a:xfrm>
            <a:off x="356418" y="2298065"/>
            <a:ext cx="6799262" cy="4013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88138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66206" y="298360"/>
            <a:ext cx="1094667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Reflection</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sp>
        <p:nvSpPr>
          <p:cNvPr id="9" name="TextBox 8">
            <a:extLst>
              <a:ext uri="{FF2B5EF4-FFF2-40B4-BE49-F238E27FC236}">
                <a16:creationId xmlns:a16="http://schemas.microsoft.com/office/drawing/2014/main" id="{1E52ECCE-938B-4059-BCFC-5863C6E8CB5A}"/>
              </a:ext>
            </a:extLst>
          </p:cNvPr>
          <p:cNvSpPr txBox="1"/>
          <p:nvPr/>
        </p:nvSpPr>
        <p:spPr>
          <a:xfrm>
            <a:off x="581071" y="1890295"/>
            <a:ext cx="11031808" cy="1815882"/>
          </a:xfrm>
          <a:prstGeom prst="rect">
            <a:avLst/>
          </a:prstGeom>
          <a:noFill/>
        </p:spPr>
        <p:txBody>
          <a:bodyPr wrap="square" rtlCol="0">
            <a:spAutoFit/>
          </a:bodyPr>
          <a:lstStyle/>
          <a:p>
            <a:pPr algn="ctr"/>
            <a:r>
              <a:rPr lang="en-GB" sz="5400" dirty="0">
                <a:latin typeface="Garamond" panose="02020404030301010803" pitchFamily="18" charset="0"/>
              </a:rPr>
              <a:t>Silently, in the privacy of your heart … </a:t>
            </a:r>
            <a:r>
              <a:rPr lang="en-GB" sz="3600" dirty="0">
                <a:latin typeface="Garamond" panose="02020404030301010803" pitchFamily="18" charset="0"/>
              </a:rPr>
              <a:t>make a little list of little things that you can do for others. </a:t>
            </a:r>
            <a:endParaRPr lang="en-GB" sz="6000" dirty="0">
              <a:latin typeface="Garamond" panose="02020404030301010803" pitchFamily="18" charset="0"/>
            </a:endParaRPr>
          </a:p>
          <a:p>
            <a:pPr algn="ctr"/>
            <a:endParaRPr lang="en-GB" dirty="0"/>
          </a:p>
        </p:txBody>
      </p:sp>
      <p:pic>
        <p:nvPicPr>
          <p:cNvPr id="1026" name="Picture 2">
            <a:extLst>
              <a:ext uri="{FF2B5EF4-FFF2-40B4-BE49-F238E27FC236}">
                <a16:creationId xmlns:a16="http://schemas.microsoft.com/office/drawing/2014/main" id="{E0307661-8664-4429-BB53-D0112976C2B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16560" r="-1213" b="31764"/>
          <a:stretch/>
        </p:blipFill>
        <p:spPr bwMode="auto">
          <a:xfrm>
            <a:off x="1144099" y="3524294"/>
            <a:ext cx="9990885" cy="3142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33815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66206" y="298360"/>
            <a:ext cx="1094667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Reflection</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sp>
        <p:nvSpPr>
          <p:cNvPr id="9" name="TextBox 8">
            <a:extLst>
              <a:ext uri="{FF2B5EF4-FFF2-40B4-BE49-F238E27FC236}">
                <a16:creationId xmlns:a16="http://schemas.microsoft.com/office/drawing/2014/main" id="{1E52ECCE-938B-4059-BCFC-5863C6E8CB5A}"/>
              </a:ext>
            </a:extLst>
          </p:cNvPr>
          <p:cNvSpPr txBox="1"/>
          <p:nvPr/>
        </p:nvSpPr>
        <p:spPr>
          <a:xfrm>
            <a:off x="317502" y="2188387"/>
            <a:ext cx="5057220" cy="4216539"/>
          </a:xfrm>
          <a:prstGeom prst="rect">
            <a:avLst/>
          </a:prstGeom>
          <a:noFill/>
        </p:spPr>
        <p:txBody>
          <a:bodyPr wrap="square" rtlCol="0">
            <a:spAutoFit/>
          </a:bodyPr>
          <a:lstStyle/>
          <a:p>
            <a:pPr algn="ctr"/>
            <a:r>
              <a:rPr lang="en-GB" sz="5400" dirty="0">
                <a:latin typeface="Garamond" panose="02020404030301010803" pitchFamily="18" charset="0"/>
              </a:rPr>
              <a:t>Jesus said :</a:t>
            </a:r>
          </a:p>
          <a:p>
            <a:pPr algn="ctr"/>
            <a:r>
              <a:rPr lang="en-GB" sz="9600" dirty="0">
                <a:latin typeface="Garamond" panose="02020404030301010803" pitchFamily="18" charset="0"/>
              </a:rPr>
              <a:t>I AM</a:t>
            </a:r>
            <a:r>
              <a:rPr lang="en-GB" sz="4000" dirty="0">
                <a:latin typeface="Garamond" panose="02020404030301010803" pitchFamily="18" charset="0"/>
              </a:rPr>
              <a:t> </a:t>
            </a:r>
          </a:p>
          <a:p>
            <a:pPr algn="ctr"/>
            <a:r>
              <a:rPr lang="en-GB" sz="4000" dirty="0">
                <a:latin typeface="Garamond" panose="02020404030301010803" pitchFamily="18" charset="0"/>
              </a:rPr>
              <a:t>the </a:t>
            </a:r>
          </a:p>
          <a:p>
            <a:pPr algn="ctr"/>
            <a:r>
              <a:rPr lang="en-GB" sz="6000" dirty="0">
                <a:latin typeface="Garamond" panose="02020404030301010803" pitchFamily="18" charset="0"/>
              </a:rPr>
              <a:t>Good Shepherd</a:t>
            </a:r>
          </a:p>
          <a:p>
            <a:pPr algn="ctr"/>
            <a:endParaRPr lang="en-GB" dirty="0"/>
          </a:p>
        </p:txBody>
      </p:sp>
      <p:pic>
        <p:nvPicPr>
          <p:cNvPr id="2" name="Picture 2" descr="gate | What&amp;#39;s The Good Word?">
            <a:extLst>
              <a:ext uri="{FF2B5EF4-FFF2-40B4-BE49-F238E27FC236}">
                <a16:creationId xmlns:a16="http://schemas.microsoft.com/office/drawing/2014/main" id="{D6B83730-47BA-419A-A987-E1DE9EDDCC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9326"/>
          <a:stretch/>
        </p:blipFill>
        <p:spPr bwMode="auto">
          <a:xfrm>
            <a:off x="5517873" y="1960977"/>
            <a:ext cx="5970862" cy="4418029"/>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6664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54646"/>
            <a:ext cx="1219200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dirty="0">
                <a:solidFill>
                  <a:schemeClr val="accent4">
                    <a:lumMod val="75000"/>
                  </a:schemeClr>
                </a:solidFill>
                <a:latin typeface="Garamond" panose="02020404030301010803" pitchFamily="18" charset="0"/>
              </a:rPr>
              <a:t>Preparing as communities for World Youth Day 2023</a:t>
            </a:r>
            <a:endParaRPr lang="en-GB" dirty="0">
              <a:solidFill>
                <a:schemeClr val="accent4">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8" name="Picture 7" descr="World Youth Day Lisbon 2023 unveils Marian logo | Angelus News"/>
          <p:cNvPicPr/>
          <p:nvPr/>
        </p:nvPicPr>
        <p:blipFill rotWithShape="1">
          <a:blip r:embed="rId3">
            <a:extLst>
              <a:ext uri="{28A0092B-C50C-407E-A947-70E740481C1C}">
                <a14:useLocalDpi xmlns:a14="http://schemas.microsoft.com/office/drawing/2010/main" val="0"/>
              </a:ext>
            </a:extLst>
          </a:blip>
          <a:srcRect l="25420" t="2314" r="22249" b="2792"/>
          <a:stretch/>
        </p:blipFill>
        <p:spPr bwMode="auto">
          <a:xfrm>
            <a:off x="340043" y="1859184"/>
            <a:ext cx="3422060" cy="4204553"/>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4047344" y="2369493"/>
            <a:ext cx="7129037" cy="2693045"/>
          </a:xfrm>
          <a:prstGeom prst="rect">
            <a:avLst/>
          </a:prstGeom>
          <a:noFill/>
        </p:spPr>
        <p:txBody>
          <a:bodyPr wrap="square" rtlCol="0">
            <a:spAutoFit/>
          </a:bodyPr>
          <a:lstStyle/>
          <a:p>
            <a:pPr algn="ctr"/>
            <a:r>
              <a:rPr lang="en-GB" sz="7200" dirty="0">
                <a:latin typeface="Garamond" panose="02020404030301010803" pitchFamily="18" charset="0"/>
              </a:rPr>
              <a:t>“</a:t>
            </a:r>
            <a:r>
              <a:rPr lang="en-GB" sz="5400" dirty="0">
                <a:solidFill>
                  <a:srgbClr val="000000"/>
                </a:solidFill>
                <a:effectLst/>
                <a:latin typeface="Garamond" panose="02020404030301010803" pitchFamily="18" charset="0"/>
                <a:ea typeface="Calibri" panose="020F0502020204030204" pitchFamily="34" charset="0"/>
                <a:cs typeface="Arial" panose="020B0604020202020204" pitchFamily="34" charset="0"/>
              </a:rPr>
              <a:t>Dream freely and make good decisions.” </a:t>
            </a:r>
            <a:endParaRPr lang="en-GB" sz="54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GB" dirty="0">
              <a:latin typeface="Garamond" panose="02020404030301010803" pitchFamily="18" charset="0"/>
            </a:endParaRPr>
          </a:p>
          <a:p>
            <a:pPr algn="r"/>
            <a:endParaRPr lang="en-GB" sz="100" dirty="0">
              <a:latin typeface="Garamond" panose="02020404030301010803" pitchFamily="18" charset="0"/>
            </a:endParaRPr>
          </a:p>
          <a:p>
            <a:pPr algn="r"/>
            <a:r>
              <a:rPr lang="en-GB" sz="2400" dirty="0">
                <a:latin typeface="Garamond" panose="02020404030301010803" pitchFamily="18" charset="0"/>
              </a:rPr>
              <a:t>- Pope Francis, </a:t>
            </a:r>
            <a:r>
              <a:rPr lang="en-GB" sz="2400" i="1" dirty="0" err="1">
                <a:latin typeface="Garamond" panose="02020404030301010803" pitchFamily="18" charset="0"/>
              </a:rPr>
              <a:t>Christus</a:t>
            </a:r>
            <a:r>
              <a:rPr lang="en-GB" sz="2400" i="1" dirty="0">
                <a:latin typeface="Garamond" panose="02020404030301010803" pitchFamily="18" charset="0"/>
              </a:rPr>
              <a:t> </a:t>
            </a:r>
            <a:r>
              <a:rPr lang="en-GB" sz="2400" i="1" dirty="0" err="1">
                <a:latin typeface="Garamond" panose="02020404030301010803" pitchFamily="18" charset="0"/>
              </a:rPr>
              <a:t>Vivit</a:t>
            </a:r>
            <a:endParaRPr lang="en-GB" sz="2400" i="1" dirty="0">
              <a:latin typeface="Garamond" panose="02020404030301010803" pitchFamily="18" charset="0"/>
            </a:endParaRPr>
          </a:p>
        </p:txBody>
      </p:sp>
    </p:spTree>
    <p:extLst>
      <p:ext uri="{BB962C8B-B14F-4D97-AF65-F5344CB8AC3E}">
        <p14:creationId xmlns:p14="http://schemas.microsoft.com/office/powerpoint/2010/main" val="265655407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098064" y="629797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360163" y="163726"/>
            <a:ext cx="5075395" cy="3810000"/>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a:solidFill>
                  <a:schemeClr val="accent4">
                    <a:lumMod val="75000"/>
                  </a:schemeClr>
                </a:solidFill>
                <a:latin typeface="Garamond" panose="02020404030301010803" pitchFamily="18" charset="0"/>
              </a:rPr>
              <a:t>St. Vincent    de Paul</a:t>
            </a:r>
          </a:p>
          <a:p>
            <a:pPr algn="ctr"/>
            <a:r>
              <a:rPr lang="en-GB" altLang="en-US" sz="6600" dirty="0">
                <a:solidFill>
                  <a:schemeClr val="accent4">
                    <a:lumMod val="75000"/>
                  </a:schemeClr>
                </a:solidFill>
                <a:latin typeface="Garamond" panose="02020404030301010803" pitchFamily="18" charset="0"/>
              </a:rPr>
              <a:t>Feast day : </a:t>
            </a:r>
          </a:p>
          <a:p>
            <a:pPr algn="ctr"/>
            <a:r>
              <a:rPr lang="en-GB" altLang="en-US" sz="6600" dirty="0">
                <a:solidFill>
                  <a:schemeClr val="accent4">
                    <a:lumMod val="75000"/>
                  </a:schemeClr>
                </a:solidFill>
                <a:latin typeface="Garamond" panose="02020404030301010803" pitchFamily="18" charset="0"/>
              </a:rPr>
              <a:t>27</a:t>
            </a:r>
            <a:r>
              <a:rPr lang="en-GB" altLang="en-US" sz="6600" baseline="30000" dirty="0">
                <a:solidFill>
                  <a:schemeClr val="accent4">
                    <a:lumMod val="75000"/>
                  </a:schemeClr>
                </a:solidFill>
                <a:latin typeface="Garamond" panose="02020404030301010803" pitchFamily="18" charset="0"/>
              </a:rPr>
              <a:t>th</a:t>
            </a:r>
            <a:r>
              <a:rPr lang="en-GB" altLang="en-US" sz="6600" dirty="0">
                <a:solidFill>
                  <a:schemeClr val="accent4">
                    <a:lumMod val="75000"/>
                  </a:schemeClr>
                </a:solidFill>
                <a:latin typeface="Garamond" panose="02020404030301010803" pitchFamily="18" charset="0"/>
              </a:rPr>
              <a:t> September  </a:t>
            </a:r>
            <a:endParaRPr lang="en-GB" sz="6600" dirty="0">
              <a:solidFill>
                <a:schemeClr val="accent4">
                  <a:lumMod val="75000"/>
                </a:schemeClr>
              </a:solidFill>
              <a:latin typeface="Garamond" panose="02020404030301010803" pitchFamily="18" charset="0"/>
            </a:endParaRPr>
          </a:p>
        </p:txBody>
      </p:sp>
      <p:sp>
        <p:nvSpPr>
          <p:cNvPr id="3" name="TextBox 2"/>
          <p:cNvSpPr txBox="1"/>
          <p:nvPr/>
        </p:nvSpPr>
        <p:spPr>
          <a:xfrm>
            <a:off x="549299" y="4100335"/>
            <a:ext cx="10886259" cy="2462213"/>
          </a:xfrm>
          <a:prstGeom prst="rect">
            <a:avLst/>
          </a:prstGeom>
          <a:noFill/>
        </p:spPr>
        <p:txBody>
          <a:bodyPr wrap="square" rtlCol="0">
            <a:spAutoFit/>
          </a:bodyPr>
          <a:lstStyle/>
          <a:p>
            <a:pPr algn="just"/>
            <a:r>
              <a:rPr lang="en-US" sz="2200" b="0" i="0" dirty="0">
                <a:solidFill>
                  <a:srgbClr val="202122"/>
                </a:solidFill>
                <a:effectLst/>
                <a:latin typeface="Garamond" panose="02020404030301010803" pitchFamily="18" charset="0"/>
              </a:rPr>
              <a:t>Vincent was born in Gascony, France in 1581 and was ordained a priest in 1600.  He dedicated his life to serving the poor and in 1622 was appointed as chaplain to the galleys, specifically ministering to the galley slaves imprisoned in Paris.  He became the superior of a new order known as the Congregation of the Mission, which we now call the Vincentians. Priests of the order take vows of poverty and devote themselves to care for the poor.  Vincent conducted retreats for priests to help them develop spiritually, established seminaries to train them and also founded the Daughters of Charity.  He died in 1660 and was </a:t>
            </a:r>
            <a:r>
              <a:rPr lang="en-US" sz="2200" b="0" i="0" dirty="0" err="1">
                <a:solidFill>
                  <a:srgbClr val="202122"/>
                </a:solidFill>
                <a:effectLst/>
                <a:latin typeface="Garamond" panose="02020404030301010803" pitchFamily="18" charset="0"/>
              </a:rPr>
              <a:t>canonised</a:t>
            </a:r>
            <a:r>
              <a:rPr lang="en-US" sz="2200" b="0" i="0" dirty="0">
                <a:solidFill>
                  <a:srgbClr val="202122"/>
                </a:solidFill>
                <a:effectLst/>
                <a:latin typeface="Garamond" panose="02020404030301010803" pitchFamily="18" charset="0"/>
              </a:rPr>
              <a:t> in 1737.</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4592" y="5906796"/>
            <a:ext cx="771525" cy="914400"/>
          </a:xfrm>
          <a:prstGeom prst="rect">
            <a:avLst/>
          </a:prstGeom>
        </p:spPr>
      </p:pic>
      <p:pic>
        <p:nvPicPr>
          <p:cNvPr id="5122" name="Picture 2" descr="St. Vincent de Paul | Simply Catholic">
            <a:extLst>
              <a:ext uri="{FF2B5EF4-FFF2-40B4-BE49-F238E27FC236}">
                <a16:creationId xmlns:a16="http://schemas.microsoft.com/office/drawing/2014/main" id="{364C5D22-5E2E-4634-BDBD-46E5F286CD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51" y="163726"/>
            <a:ext cx="557017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23533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10" name="Title 1"/>
          <p:cNvSpPr txBox="1">
            <a:spLocks/>
          </p:cNvSpPr>
          <p:nvPr/>
        </p:nvSpPr>
        <p:spPr>
          <a:xfrm>
            <a:off x="433824" y="394023"/>
            <a:ext cx="11378219" cy="1121111"/>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200" i="1" dirty="0">
                <a:solidFill>
                  <a:schemeClr val="accent4">
                    <a:lumMod val="75000"/>
                  </a:schemeClr>
                </a:solidFill>
                <a:latin typeface="Garamond" panose="02020404030301010803" pitchFamily="18" charset="0"/>
              </a:rPr>
              <a:t>Young Saints # 5 </a:t>
            </a:r>
            <a:r>
              <a:rPr lang="en-GB" altLang="en-US" sz="5200" dirty="0">
                <a:solidFill>
                  <a:schemeClr val="accent4">
                    <a:lumMod val="75000"/>
                  </a:schemeClr>
                </a:solidFill>
                <a:latin typeface="Garamond" panose="02020404030301010803" pitchFamily="18" charset="0"/>
              </a:rPr>
              <a:t>: Saint Dominic Savio</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8" name="TextBox 7"/>
          <p:cNvSpPr txBox="1"/>
          <p:nvPr/>
        </p:nvSpPr>
        <p:spPr>
          <a:xfrm>
            <a:off x="3553641" y="1710724"/>
            <a:ext cx="8258401" cy="4524315"/>
          </a:xfrm>
          <a:prstGeom prst="rect">
            <a:avLst/>
          </a:prstGeom>
          <a:noFill/>
        </p:spPr>
        <p:txBody>
          <a:bodyPr wrap="square" rtlCol="0">
            <a:spAutoFit/>
          </a:bodyPr>
          <a:lstStyle/>
          <a:p>
            <a:pPr algn="l"/>
            <a:r>
              <a:rPr lang="en-US" sz="2400" i="0" dirty="0">
                <a:solidFill>
                  <a:srgbClr val="202122"/>
                </a:solidFill>
                <a:effectLst/>
                <a:latin typeface="Garamond" panose="02020404030301010803" pitchFamily="18" charset="0"/>
              </a:rPr>
              <a:t>Dominic was born in 1842 and was a student of St John Bosco.  He began his studies to be a priest very early but died at the age of only 14 in 1857.  St John Bosco wrote a biography of his pupil, who was a pious young man and devoted to the Catholic faith.  When he was </a:t>
            </a:r>
            <a:r>
              <a:rPr lang="en-US" sz="2400" i="0" dirty="0" err="1">
                <a:solidFill>
                  <a:srgbClr val="202122"/>
                </a:solidFill>
                <a:effectLst/>
                <a:latin typeface="Garamond" panose="02020404030301010803" pitchFamily="18" charset="0"/>
              </a:rPr>
              <a:t>canonised</a:t>
            </a:r>
            <a:r>
              <a:rPr lang="en-US" sz="2400" i="0" dirty="0">
                <a:solidFill>
                  <a:srgbClr val="202122"/>
                </a:solidFill>
                <a:effectLst/>
                <a:latin typeface="Garamond" panose="02020404030301010803" pitchFamily="18" charset="0"/>
              </a:rPr>
              <a:t> a saint by Pope Pius XII in 1954, it was on account of his </a:t>
            </a:r>
            <a:r>
              <a:rPr lang="en-US" sz="2400" i="0">
                <a:solidFill>
                  <a:srgbClr val="202122"/>
                </a:solidFill>
                <a:effectLst/>
                <a:latin typeface="Garamond" panose="02020404030301010803" pitchFamily="18" charset="0"/>
              </a:rPr>
              <a:t>personal holiness and </a:t>
            </a:r>
            <a:r>
              <a:rPr lang="en-US" sz="2400" i="0" dirty="0">
                <a:solidFill>
                  <a:srgbClr val="202122"/>
                </a:solidFill>
                <a:effectLst/>
                <a:latin typeface="Garamond" panose="02020404030301010803" pitchFamily="18" charset="0"/>
              </a:rPr>
              <a:t>“heroic virtue”.  At the time, he was the youngest non-martyr to be made a saint. </a:t>
            </a:r>
          </a:p>
          <a:p>
            <a:pPr algn="l"/>
            <a:r>
              <a:rPr lang="en-US" sz="2400" dirty="0">
                <a:solidFill>
                  <a:srgbClr val="202122"/>
                </a:solidFill>
                <a:latin typeface="Garamond" panose="02020404030301010803" pitchFamily="18" charset="0"/>
              </a:rPr>
              <a:t>He suffered his illness patiently and was an inspiration to others. He said : </a:t>
            </a:r>
            <a:r>
              <a:rPr lang="en-US" sz="2400" b="0" i="0" dirty="0">
                <a:solidFill>
                  <a:srgbClr val="202122"/>
                </a:solidFill>
                <a:effectLst/>
                <a:latin typeface="Garamond" panose="02020404030301010803" pitchFamily="18" charset="0"/>
              </a:rPr>
              <a:t>“Let me do what I can this year; if I am here next year, I'll let you know what my plans are.”</a:t>
            </a:r>
          </a:p>
          <a:p>
            <a:pPr algn="l"/>
            <a:r>
              <a:rPr lang="en-US" sz="2400" b="0" i="0" dirty="0">
                <a:solidFill>
                  <a:srgbClr val="202122"/>
                </a:solidFill>
                <a:effectLst/>
                <a:latin typeface="Garamond" panose="02020404030301010803" pitchFamily="18" charset="0"/>
              </a:rPr>
              <a:t>Pope Pius XI described him as “small in size, but a towering giant in spirit.”</a:t>
            </a:r>
          </a:p>
        </p:txBody>
      </p:sp>
      <p:pic>
        <p:nvPicPr>
          <p:cNvPr id="7172" name="Picture 4" descr="Italy - Great celebrations for St Dominic Savio">
            <a:extLst>
              <a:ext uri="{FF2B5EF4-FFF2-40B4-BE49-F238E27FC236}">
                <a16:creationId xmlns:a16="http://schemas.microsoft.com/office/drawing/2014/main" id="{362BFDD1-0E73-44B7-AA78-8B9024281BB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7104" y="1570330"/>
            <a:ext cx="3157771" cy="519877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715491"/>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8"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27</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September 2021</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4000" y="249839"/>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9" y="4971098"/>
            <a:ext cx="1789747" cy="1759902"/>
          </a:xfrm>
          <a:prstGeom prst="rect">
            <a:avLst/>
          </a:prstGeom>
          <a:noFill/>
          <a:ln>
            <a:noFill/>
          </a:ln>
          <a:extLst>
            <a:ext uri="{53640926-AAD7-44D8-BBD7-CCE9431645EC}">
              <a14:shadowObscured xmlns:a14="http://schemas.microsoft.com/office/drawing/2010/main"/>
            </a:ext>
          </a:extLst>
        </p:spPr>
      </p:pic>
      <p:sp>
        <p:nvSpPr>
          <p:cNvPr id="9" name="Subtitle 2"/>
          <p:cNvSpPr txBox="1">
            <a:spLocks/>
          </p:cNvSpPr>
          <p:nvPr/>
        </p:nvSpPr>
        <p:spPr>
          <a:xfrm>
            <a:off x="1391795" y="4802704"/>
            <a:ext cx="9901645"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A Roadmap for Saints ~</a:t>
            </a:r>
          </a:p>
        </p:txBody>
      </p:sp>
      <p:pic>
        <p:nvPicPr>
          <p:cNvPr id="4098" name="Picture 2" descr="God Goes Before and Ahead of You: 6 Bible Verses of Promise">
            <a:extLst>
              <a:ext uri="{FF2B5EF4-FFF2-40B4-BE49-F238E27FC236}">
                <a16:creationId xmlns:a16="http://schemas.microsoft.com/office/drawing/2014/main" id="{F9E75162-0EC5-4889-9565-C7ED1143D20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t="30450" r="463" b="11691"/>
          <a:stretch/>
        </p:blipFill>
        <p:spPr bwMode="auto">
          <a:xfrm>
            <a:off x="1523998" y="1906012"/>
            <a:ext cx="9144000" cy="2792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039999"/>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3702</TotalTime>
  <Words>542</Words>
  <Application>Microsoft Office PowerPoint</Application>
  <PresentationFormat>Widescreen</PresentationFormat>
  <Paragraphs>55</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Garamond</vt:lpstr>
      <vt:lpstr>Open Sans</vt:lpstr>
      <vt:lpstr>Times New Roman</vt:lpstr>
      <vt:lpstr>Office Theme</vt:lpstr>
      <vt:lpstr>PowerPoint Presentation</vt:lpstr>
      <vt:lpstr>PowerPoint Presentation</vt:lpstr>
      <vt:lpstr>The Synoptic Problem</vt:lpstr>
      <vt:lpstr>PowerPoint Presentation</vt:lpstr>
      <vt:lpstr>PowerPoint Presentation</vt:lpstr>
      <vt:lpstr>PowerPoint Presentation</vt:lpstr>
      <vt:lpstr>PowerPoint Presentation</vt:lpstr>
      <vt:lpstr>PowerPoint Presentation</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Lisa Gunther</cp:lastModifiedBy>
  <cp:revision>218</cp:revision>
  <dcterms:created xsi:type="dcterms:W3CDTF">2019-09-06T14:56:38Z</dcterms:created>
  <dcterms:modified xsi:type="dcterms:W3CDTF">2021-10-06T13:20:17Z</dcterms:modified>
</cp:coreProperties>
</file>