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3" r:id="rId5"/>
    <p:sldId id="289" r:id="rId6"/>
    <p:sldId id="297" r:id="rId7"/>
    <p:sldId id="315" r:id="rId8"/>
    <p:sldId id="258" r:id="rId9"/>
    <p:sldId id="272" r:id="rId10"/>
    <p:sldId id="321" r:id="rId11"/>
    <p:sldId id="32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C43E3B-8B3E-42EF-8511-60290730B682}" v="8" dt="2021-07-20T10:51:52.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47" autoAdjust="0"/>
    <p:restoredTop sz="94660"/>
  </p:normalViewPr>
  <p:slideViewPr>
    <p:cSldViewPr snapToGrid="0">
      <p:cViewPr varScale="1">
        <p:scale>
          <a:sx n="66" d="100"/>
          <a:sy n="66" d="100"/>
        </p:scale>
        <p:origin x="18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30/09/2021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October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1" name="Picture 10">
            <a:extLst>
              <a:ext uri="{FF2B5EF4-FFF2-40B4-BE49-F238E27FC236}">
                <a16:creationId xmlns:a16="http://schemas.microsoft.com/office/drawing/2014/main" id="{45FD912F-6ABD-4CB2-B46B-DC5C4A4337B8}"/>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3692386" y="1872923"/>
            <a:ext cx="4835489" cy="27199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036445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8" y="1975318"/>
            <a:ext cx="10461171" cy="479378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dirty="0">
              <a:latin typeface="Garamond" panose="02020404030301010803" pitchFamily="18" charset="0"/>
            </a:endParaRPr>
          </a:p>
          <a:p>
            <a:pPr algn="ctr"/>
            <a:r>
              <a:rPr lang="en-GB" sz="3600" dirty="0">
                <a:latin typeface="Garamond" panose="02020404030301010803" pitchFamily="18" charset="0"/>
              </a:rPr>
              <a:t>A Roadmap for Saints</a:t>
            </a:r>
          </a:p>
          <a:p>
            <a:pPr algn="ctr"/>
            <a:endParaRPr lang="en-GB" sz="1600" dirty="0">
              <a:latin typeface="Garamond" panose="02020404030301010803" pitchFamily="18" charset="0"/>
            </a:endParaRPr>
          </a:p>
          <a:p>
            <a:pPr algn="ctr"/>
            <a:r>
              <a:rPr lang="en-GB" sz="3600" dirty="0">
                <a:latin typeface="Garamond" panose="02020404030301010803" pitchFamily="18" charset="0"/>
              </a:rPr>
              <a:t>When we travel we sometimes take the wrong road.</a:t>
            </a:r>
          </a:p>
          <a:p>
            <a:pPr algn="ctr"/>
            <a:endParaRPr lang="en-GB" sz="1600" dirty="0">
              <a:latin typeface="Garamond" panose="02020404030301010803" pitchFamily="18" charset="0"/>
            </a:endParaRPr>
          </a:p>
          <a:p>
            <a:pPr algn="ctr"/>
            <a:r>
              <a:rPr lang="en-GB" sz="3600" dirty="0">
                <a:latin typeface="Garamond" panose="02020404030301010803" pitchFamily="18" charset="0"/>
              </a:rPr>
              <a:t>On our journey in life we need to see that sometimes we make a wrong decision which leads us astray.</a:t>
            </a:r>
          </a:p>
          <a:p>
            <a:pPr algn="ctr"/>
            <a:endParaRPr lang="en-GB" sz="1400" dirty="0">
              <a:latin typeface="Garamond" panose="02020404030301010803" pitchFamily="18" charset="0"/>
            </a:endParaRPr>
          </a:p>
          <a:p>
            <a:pPr algn="ctr"/>
            <a:r>
              <a:rPr lang="en-GB" sz="3600" dirty="0">
                <a:latin typeface="Garamond" panose="02020404030301010803" pitchFamily="18" charset="0"/>
              </a:rPr>
              <a:t>It is, however, always possible </a:t>
            </a:r>
          </a:p>
          <a:p>
            <a:pPr algn="ctr"/>
            <a:r>
              <a:rPr lang="en-GB" sz="3600" dirty="0">
                <a:latin typeface="Garamond" panose="02020404030301010803" pitchFamily="18" charset="0"/>
              </a:rPr>
              <a:t>to find our way back to Jesus. </a:t>
            </a:r>
          </a:p>
          <a:p>
            <a:pPr algn="ctr"/>
            <a:endParaRPr lang="en-GB" sz="1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In the Year of St Joseph ~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928749" y="2477102"/>
            <a:ext cx="3657783" cy="3662541"/>
          </a:xfrm>
          <a:prstGeom prst="rect">
            <a:avLst/>
          </a:prstGeom>
        </p:spPr>
        <p:txBody>
          <a:bodyPr wrap="square">
            <a:spAutoFit/>
          </a:bodyPr>
          <a:lstStyle/>
          <a:p>
            <a:pPr algn="ctr"/>
            <a:r>
              <a:rPr lang="en-GB" sz="2600" b="1" dirty="0">
                <a:latin typeface="Garamond" panose="02020404030301010803" pitchFamily="18" charset="0"/>
              </a:rPr>
              <a:t>3</a:t>
            </a:r>
            <a:r>
              <a:rPr lang="en-GB" sz="2600" b="1" baseline="30000" dirty="0">
                <a:latin typeface="Garamond" panose="02020404030301010803" pitchFamily="18" charset="0"/>
              </a:rPr>
              <a:t>rd</a:t>
            </a:r>
            <a:r>
              <a:rPr lang="en-GB" sz="2600" b="1" dirty="0">
                <a:latin typeface="Garamond" panose="02020404030301010803" pitchFamily="18" charset="0"/>
              </a:rPr>
              <a:t> October 2021</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Mark, Jesus says to the disciples:                                                    </a:t>
            </a:r>
          </a:p>
          <a:p>
            <a:pPr algn="ctr"/>
            <a:endParaRPr lang="en-GB" sz="1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000" dirty="0">
                <a:latin typeface="Garamond" panose="02020404030301010803" pitchFamily="18" charset="0"/>
              </a:rPr>
              <a:t>“Let the children come to me.”</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1459" y="2373807"/>
            <a:ext cx="4897635" cy="3869132"/>
          </a:xfrm>
          <a:prstGeom prst="rect">
            <a:avLst/>
          </a:prstGeom>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16" name="Picture 4">
            <a:extLst>
              <a:ext uri="{FF2B5EF4-FFF2-40B4-BE49-F238E27FC236}">
                <a16:creationId xmlns:a16="http://schemas.microsoft.com/office/drawing/2014/main" id="{C1588E82-273A-4626-874D-A758460DA7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66206" y="2086897"/>
            <a:ext cx="7149536" cy="452431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015922" y="2061722"/>
            <a:ext cx="3472813" cy="4278094"/>
          </a:xfrm>
          <a:prstGeom prst="rect">
            <a:avLst/>
          </a:prstGeom>
          <a:noFill/>
        </p:spPr>
        <p:txBody>
          <a:bodyPr wrap="square" rtlCol="0">
            <a:spAutoFit/>
          </a:bodyPr>
          <a:lstStyle/>
          <a:p>
            <a:pPr algn="ctr"/>
            <a:r>
              <a:rPr lang="en-GB" sz="4400" dirty="0">
                <a:latin typeface="Garamond" panose="02020404030301010803" pitchFamily="18" charset="0"/>
              </a:rPr>
              <a:t>Jesus said:</a:t>
            </a:r>
          </a:p>
          <a:p>
            <a:pPr algn="ctr"/>
            <a:r>
              <a:rPr lang="en-GB" sz="4400" dirty="0">
                <a:latin typeface="Garamond" panose="02020404030301010803" pitchFamily="18" charset="0"/>
              </a:rPr>
              <a:t>I AM </a:t>
            </a:r>
          </a:p>
          <a:p>
            <a:pPr algn="ctr"/>
            <a:r>
              <a:rPr lang="en-GB" sz="4000" dirty="0">
                <a:latin typeface="Garamond" panose="02020404030301010803" pitchFamily="18" charset="0"/>
              </a:rPr>
              <a:t>the</a:t>
            </a:r>
            <a:r>
              <a:rPr lang="en-GB" sz="3600" dirty="0">
                <a:latin typeface="Garamond" panose="02020404030301010803" pitchFamily="18" charset="0"/>
              </a:rPr>
              <a:t> </a:t>
            </a:r>
            <a:r>
              <a:rPr lang="en-GB" sz="4400" dirty="0">
                <a:latin typeface="Garamond" panose="02020404030301010803" pitchFamily="18" charset="0"/>
              </a:rPr>
              <a:t>Resurrection</a:t>
            </a:r>
            <a:r>
              <a:rPr lang="en-GB" sz="5400" dirty="0">
                <a:latin typeface="Garamond" panose="02020404030301010803" pitchFamily="18" charset="0"/>
              </a:rPr>
              <a:t> </a:t>
            </a:r>
            <a:r>
              <a:rPr lang="en-GB" sz="3600" dirty="0">
                <a:latin typeface="Garamond" panose="02020404030301010803" pitchFamily="18" charset="0"/>
              </a:rPr>
              <a:t>and the </a:t>
            </a:r>
          </a:p>
          <a:p>
            <a:pPr algn="ctr"/>
            <a:r>
              <a:rPr lang="en-GB" sz="5400" dirty="0">
                <a:latin typeface="Garamond" panose="02020404030301010803" pitchFamily="18" charset="0"/>
              </a:rPr>
              <a:t>Life</a:t>
            </a:r>
            <a:r>
              <a:rPr lang="en-GB" dirty="0"/>
              <a:t> </a:t>
            </a:r>
          </a:p>
        </p:txBody>
      </p:sp>
    </p:spTree>
    <p:extLst>
      <p:ext uri="{BB962C8B-B14F-4D97-AF65-F5344CB8AC3E}">
        <p14:creationId xmlns:p14="http://schemas.microsoft.com/office/powerpoint/2010/main" val="18166664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762103" y="2210071"/>
            <a:ext cx="8183300" cy="3462486"/>
          </a:xfrm>
          <a:prstGeom prst="rect">
            <a:avLst/>
          </a:prstGeom>
          <a:noFill/>
        </p:spPr>
        <p:txBody>
          <a:bodyPr wrap="square" rtlCol="0">
            <a:spAutoFit/>
          </a:bodyPr>
          <a:lstStyle/>
          <a:p>
            <a:pPr algn="ctr"/>
            <a:r>
              <a:rPr lang="en-GB" sz="4400" dirty="0">
                <a:latin typeface="Garamond" panose="02020404030301010803" pitchFamily="18" charset="0"/>
              </a:rPr>
              <a:t>“Even if you make mistakes, you can always get up and start over,   for no one has the right                  to rob you of hope.” </a:t>
            </a: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a:latin typeface="Garamond" panose="02020404030301010803" pitchFamily="18" charset="0"/>
              </a:rPr>
              <a:t>Christus </a:t>
            </a:r>
            <a:r>
              <a:rPr lang="en-GB" sz="2400" i="1" dirty="0" err="1">
                <a:latin typeface="Garamond" panose="02020404030301010803" pitchFamily="18" charset="0"/>
              </a:rPr>
              <a:t>Vivit</a:t>
            </a:r>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855135" y="240613"/>
            <a:ext cx="6770808" cy="254166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Francis of Assisi </a:t>
            </a:r>
          </a:p>
          <a:p>
            <a:pPr algn="ctr"/>
            <a:r>
              <a:rPr lang="en-GB" altLang="en-US" sz="6600" dirty="0">
                <a:solidFill>
                  <a:schemeClr val="accent4">
                    <a:lumMod val="75000"/>
                  </a:schemeClr>
                </a:solidFill>
                <a:latin typeface="Garamond" panose="02020404030301010803" pitchFamily="18" charset="0"/>
              </a:rPr>
              <a:t>Feast day :                4</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October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855135" y="3098729"/>
            <a:ext cx="6770808" cy="430887"/>
          </a:xfrm>
          <a:prstGeom prst="rect">
            <a:avLst/>
          </a:prstGeom>
          <a:noFill/>
        </p:spPr>
        <p:txBody>
          <a:bodyPr wrap="square" rtlCol="0">
            <a:spAutoFit/>
          </a:bodyPr>
          <a:lstStyle/>
          <a:p>
            <a:pPr algn="just"/>
            <a:r>
              <a:rPr lang="en-GB" sz="2200" dirty="0">
                <a:latin typeface="Garamond" panose="02020404030301010803" pitchFamily="18" charset="0"/>
              </a:rPr>
              <a:t>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302" t="11302" r="24072" b="7129"/>
          <a:stretch/>
        </p:blipFill>
        <p:spPr>
          <a:xfrm>
            <a:off x="271350" y="240613"/>
            <a:ext cx="4469373" cy="6275654"/>
          </a:xfrm>
          <a:prstGeom prst="rect">
            <a:avLst/>
          </a:prstGeom>
        </p:spPr>
      </p:pic>
      <p:sp>
        <p:nvSpPr>
          <p:cNvPr id="2" name="TextBox 1"/>
          <p:cNvSpPr txBox="1"/>
          <p:nvPr/>
        </p:nvSpPr>
        <p:spPr>
          <a:xfrm>
            <a:off x="4855135" y="2778945"/>
            <a:ext cx="6770808" cy="3893374"/>
          </a:xfrm>
          <a:prstGeom prst="rect">
            <a:avLst/>
          </a:prstGeom>
          <a:noFill/>
        </p:spPr>
        <p:txBody>
          <a:bodyPr wrap="square" rtlCol="0">
            <a:spAutoFit/>
          </a:bodyPr>
          <a:lstStyle/>
          <a:p>
            <a:pPr algn="just"/>
            <a:r>
              <a:rPr lang="en-GB" sz="1900" dirty="0">
                <a:latin typeface="Garamond" panose="02020404030301010803" pitchFamily="18" charset="0"/>
              </a:rPr>
              <a:t>St Francis is one of the most recognised and revered saints. He founded the Order of the Friars Minor (Franciscans) and the Order of St Clare, as well as an order for lay people.</a:t>
            </a:r>
          </a:p>
          <a:p>
            <a:pPr algn="just"/>
            <a:r>
              <a:rPr lang="en-GB" sz="1900" dirty="0">
                <a:latin typeface="Garamond" panose="02020404030301010803" pitchFamily="18" charset="0"/>
              </a:rPr>
              <a:t>He was born in the late 12</a:t>
            </a:r>
            <a:r>
              <a:rPr lang="en-GB" sz="1900" baseline="30000" dirty="0">
                <a:latin typeface="Garamond" panose="02020404030301010803" pitchFamily="18" charset="0"/>
              </a:rPr>
              <a:t>th</a:t>
            </a:r>
            <a:r>
              <a:rPr lang="en-GB" sz="1900" dirty="0">
                <a:latin typeface="Garamond" panose="02020404030301010803" pitchFamily="18" charset="0"/>
              </a:rPr>
              <a:t> century in Italy of wealthy parents, living a good life, becoming a soldier and going on pilgrimage to Rome. He then chose to live a simple life, having lost interest in his former pastimes, and attracted many followers. The Pope agreed to the group being recognised by the Church. Francis travelled widely, to Egypt where he met the Sultan and to the Holy Land. </a:t>
            </a:r>
          </a:p>
          <a:p>
            <a:pPr algn="just"/>
            <a:r>
              <a:rPr lang="en-GB" sz="1900" dirty="0">
                <a:latin typeface="Garamond" panose="02020404030301010803" pitchFamily="18" charset="0"/>
              </a:rPr>
              <a:t>He created the first Nativity scene, using living animals. In 1224 Francis received the stigmata, dying on 3</a:t>
            </a:r>
            <a:r>
              <a:rPr lang="en-GB" sz="1900" baseline="30000" dirty="0">
                <a:latin typeface="Garamond" panose="02020404030301010803" pitchFamily="18" charset="0"/>
              </a:rPr>
              <a:t>rd</a:t>
            </a:r>
            <a:r>
              <a:rPr lang="en-GB" sz="1900" dirty="0">
                <a:latin typeface="Garamond" panose="02020404030301010803" pitchFamily="18" charset="0"/>
              </a:rPr>
              <a:t> October 1226. He believed nature is the ‘mirror of God’ and was declared the patron saint </a:t>
            </a:r>
            <a:r>
              <a:rPr lang="en-GB" sz="1900" dirty="0">
                <a:solidFill>
                  <a:schemeClr val="bg1"/>
                </a:solidFill>
                <a:latin typeface="Garamond" panose="02020404030301010803" pitchFamily="18" charset="0"/>
              </a:rPr>
              <a:t>xxxx </a:t>
            </a:r>
            <a:r>
              <a:rPr lang="en-GB" sz="1900" dirty="0">
                <a:latin typeface="Garamond" panose="02020404030301010803" pitchFamily="18" charset="0"/>
              </a:rPr>
              <a:t>of ecology in 1979.</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40180" y="5943600"/>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#6  </a:t>
            </a:r>
            <a:r>
              <a:rPr lang="en-GB" altLang="en-US" sz="7100" dirty="0">
                <a:solidFill>
                  <a:schemeClr val="accent4">
                    <a:lumMod val="75000"/>
                  </a:schemeClr>
                </a:solidFill>
                <a:latin typeface="Garamond" panose="02020404030301010803" pitchFamily="18" charset="0"/>
              </a:rPr>
              <a:t>: Saint Jose Sanchez del Rio</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1976" y="1461833"/>
            <a:ext cx="3188899" cy="4633444"/>
          </a:xfrm>
          <a:prstGeom prst="rect">
            <a:avLst/>
          </a:prstGeom>
          <a:effectLst>
            <a:softEdge rad="317500"/>
          </a:effectLst>
        </p:spPr>
      </p:pic>
      <p:sp>
        <p:nvSpPr>
          <p:cNvPr id="2" name="TextBox 1"/>
          <p:cNvSpPr txBox="1"/>
          <p:nvPr/>
        </p:nvSpPr>
        <p:spPr>
          <a:xfrm>
            <a:off x="433824" y="1818362"/>
            <a:ext cx="7841848" cy="4493538"/>
          </a:xfrm>
          <a:prstGeom prst="rect">
            <a:avLst/>
          </a:prstGeom>
          <a:noFill/>
        </p:spPr>
        <p:txBody>
          <a:bodyPr wrap="square" rtlCol="0">
            <a:spAutoFit/>
          </a:bodyPr>
          <a:lstStyle/>
          <a:p>
            <a:pPr algn="just"/>
            <a:r>
              <a:rPr lang="en-GB" sz="2200" dirty="0">
                <a:latin typeface="Garamond" panose="02020404030301010803" pitchFamily="18" charset="0"/>
              </a:rPr>
              <a:t>Jose Sanchez del Rio died at the age of 15 in 1928.</a:t>
            </a:r>
          </a:p>
          <a:p>
            <a:pPr algn="just"/>
            <a:r>
              <a:rPr lang="en-GB" sz="2200" dirty="0">
                <a:latin typeface="Garamond" panose="02020404030301010803" pitchFamily="18" charset="0"/>
              </a:rPr>
              <a:t>He was a Mexican </a:t>
            </a:r>
            <a:r>
              <a:rPr lang="en-GB" sz="2200" i="1" dirty="0" err="1">
                <a:latin typeface="Garamond" panose="02020404030301010803" pitchFamily="18" charset="0"/>
              </a:rPr>
              <a:t>Cristero</a:t>
            </a:r>
            <a:r>
              <a:rPr lang="en-GB" sz="2200" dirty="0">
                <a:latin typeface="Garamond" panose="02020404030301010803" pitchFamily="18" charset="0"/>
              </a:rPr>
              <a:t> who was put to death because he refused to give up the Catholic faith. </a:t>
            </a:r>
          </a:p>
          <a:p>
            <a:pPr algn="just"/>
            <a:r>
              <a:rPr lang="en-GB" sz="2200" dirty="0">
                <a:latin typeface="Garamond" panose="02020404030301010803" pitchFamily="18" charset="0"/>
              </a:rPr>
              <a:t>He fought against the government, who wanted to destroy the Catholic church and was captured.</a:t>
            </a:r>
          </a:p>
          <a:p>
            <a:pPr algn="just"/>
            <a:r>
              <a:rPr lang="en-GB" sz="2200" dirty="0">
                <a:latin typeface="Garamond" panose="02020404030301010803" pitchFamily="18" charset="0"/>
              </a:rPr>
              <a:t>He was tortured and his parents who had tried to get him released had to watch him die.</a:t>
            </a:r>
          </a:p>
          <a:p>
            <a:pPr algn="just"/>
            <a:r>
              <a:rPr lang="en-GB" sz="2200" dirty="0">
                <a:latin typeface="Garamond" panose="02020404030301010803" pitchFamily="18" charset="0"/>
              </a:rPr>
              <a:t>He refused to give up his faith shouting </a:t>
            </a:r>
            <a:r>
              <a:rPr lang="en-GB" sz="2200" i="1" dirty="0">
                <a:latin typeface="Garamond" panose="02020404030301010803" pitchFamily="18" charset="0"/>
              </a:rPr>
              <a:t>“Viva Christo Rei!” </a:t>
            </a:r>
            <a:r>
              <a:rPr lang="en-GB" sz="2200" dirty="0">
                <a:latin typeface="Garamond" panose="02020404030301010803" pitchFamily="18" charset="0"/>
              </a:rPr>
              <a:t>(“Long live Christ the King!” and as a result, following his martyrdom, the cause for his sainthood began in 1996.</a:t>
            </a:r>
          </a:p>
          <a:p>
            <a:pPr algn="just"/>
            <a:r>
              <a:rPr lang="en-GB" sz="2200" dirty="0">
                <a:latin typeface="Garamond" panose="02020404030301010803" pitchFamily="18" charset="0"/>
              </a:rPr>
              <a:t>He was made a saint in 2016 when Pope Francis canonised him on 16</a:t>
            </a:r>
            <a:r>
              <a:rPr lang="en-GB" sz="2200" baseline="30000" dirty="0">
                <a:latin typeface="Garamond" panose="02020404030301010803" pitchFamily="18" charset="0"/>
              </a:rPr>
              <a:t>th</a:t>
            </a:r>
            <a:r>
              <a:rPr lang="en-GB" sz="2200" dirty="0">
                <a:latin typeface="Garamond" panose="02020404030301010803" pitchFamily="18" charset="0"/>
              </a:rPr>
              <a:t> October.</a:t>
            </a:r>
          </a:p>
          <a:p>
            <a:pPr algn="just"/>
            <a:r>
              <a:rPr lang="en-GB" sz="2200" dirty="0">
                <a:latin typeface="Garamond" panose="02020404030301010803" pitchFamily="18" charset="0"/>
              </a:rPr>
              <a:t>He has a seminary named after him in Minnesota in the USA.</a:t>
            </a: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October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1" name="Picture 10">
            <a:extLst>
              <a:ext uri="{FF2B5EF4-FFF2-40B4-BE49-F238E27FC236}">
                <a16:creationId xmlns:a16="http://schemas.microsoft.com/office/drawing/2014/main" id="{45FD912F-6ABD-4CB2-B46B-DC5C4A4337B8}"/>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3692386" y="1872923"/>
            <a:ext cx="4835489" cy="27199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315782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7B00A81-506F-41E4-8492-41FB72AA1E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526A02-E453-4035-BC6F-C6079C1133DA}">
  <ds:schemaRefs>
    <ds:schemaRef ds:uri="http://schemas.microsoft.com/sharepoint/v3/contenttype/forms"/>
  </ds:schemaRefs>
</ds:datastoreItem>
</file>

<file path=customXml/itemProps3.xml><?xml version="1.0" encoding="utf-8"?>
<ds:datastoreItem xmlns:ds="http://schemas.openxmlformats.org/officeDocument/2006/customXml" ds:itemID="{A90059E2-21FA-4B0D-BD3A-2B47756A062B}">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66f78821-969e-443f-8b7e-99ce487fda93"/>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3965</TotalTime>
  <Words>515</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239</cp:revision>
  <dcterms:created xsi:type="dcterms:W3CDTF">2019-09-06T14:56:38Z</dcterms:created>
  <dcterms:modified xsi:type="dcterms:W3CDTF">2021-09-30T08:36:37Z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