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89" r:id="rId3"/>
    <p:sldId id="297" r:id="rId4"/>
    <p:sldId id="333" r:id="rId5"/>
    <p:sldId id="258" r:id="rId6"/>
    <p:sldId id="272" r:id="rId7"/>
    <p:sldId id="321" r:id="rId8"/>
    <p:sldId id="33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62112A-5D66-4DB4-8EC2-A1DEFBE05902}" v="51" dt="2021-10-15T12:50:01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4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04/11/2021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04/11/2021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04/11/2021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8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November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49839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227489" y="4971098"/>
            <a:ext cx="1789747" cy="1759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91795" y="5023168"/>
            <a:ext cx="99016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A Church That Looks Forward ~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D4E249-6698-465A-9CB1-396CF6737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1194" y="1852201"/>
            <a:ext cx="7419373" cy="311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20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94482" y="1854927"/>
            <a:ext cx="10659319" cy="50030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200" dirty="0">
              <a:latin typeface="Garamond" panose="02020404030301010803" pitchFamily="18" charset="0"/>
            </a:endParaRP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As the clocks change and winter draws near,                                                                 we reflect on and often long for the days of summer.                        </a:t>
            </a:r>
          </a:p>
          <a:p>
            <a:pPr algn="ctr"/>
            <a:endParaRPr lang="en-GB" sz="1400" dirty="0">
              <a:latin typeface="Garamond" panose="02020404030301010803" pitchFamily="18" charset="0"/>
            </a:endParaRP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There are however things to look forward to,                                                              including the forthcoming season of Advent 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when we prepare for the Nativity.</a:t>
            </a:r>
          </a:p>
          <a:p>
            <a:pPr algn="ctr"/>
            <a:endParaRPr lang="en-GB" sz="2800" dirty="0">
              <a:latin typeface="Garamond" panose="02020404030301010803" pitchFamily="18" charset="0"/>
            </a:endParaRP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We can take time to reflect using the example of 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the ‘silent saint’ St Joseph 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who was quietly present in the life of his family. </a:t>
            </a:r>
          </a:p>
          <a:p>
            <a:pPr algn="ctr"/>
            <a:endParaRPr lang="en-GB" sz="2400" dirty="0">
              <a:latin typeface="Garamond" panose="02020404030301010803" pitchFamily="18" charset="0"/>
            </a:endParaRPr>
          </a:p>
          <a:p>
            <a:pPr algn="ctr"/>
            <a:endParaRPr lang="en-GB" sz="24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199" y="244172"/>
            <a:ext cx="10461171" cy="1610754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5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Looking Forward</a:t>
            </a:r>
            <a:endParaRPr lang="en-GB" sz="5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In the Year of St Joseph ~ </a:t>
            </a:r>
            <a:r>
              <a:rPr lang="en-GB" sz="3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Year of the Family ~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</p:spTree>
    <p:extLst>
      <p:ext uri="{BB962C8B-B14F-4D97-AF65-F5344CB8AC3E}">
        <p14:creationId xmlns:p14="http://schemas.microsoft.com/office/powerpoint/2010/main" val="835714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915989"/>
            <a:ext cx="6799262" cy="1303337"/>
          </a:xfrm>
        </p:spPr>
        <p:txBody>
          <a:bodyPr/>
          <a:lstStyle/>
          <a:p>
            <a:pPr eaLnBrk="1" hangingPunct="1"/>
            <a:r>
              <a:rPr lang="en-GB" altLang="en-US" dirty="0">
                <a:ln>
                  <a:noFill/>
                </a:ln>
              </a:rPr>
              <a:t>The Synoptic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7155680" y="2318283"/>
            <a:ext cx="51392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>
                <a:latin typeface="Garamond" panose="02020404030301010803" pitchFamily="18" charset="0"/>
              </a:rPr>
              <a:t>7</a:t>
            </a:r>
            <a:r>
              <a:rPr lang="en-GB" sz="2600" b="1" baseline="30000" dirty="0">
                <a:latin typeface="Garamond" panose="02020404030301010803" pitchFamily="18" charset="0"/>
              </a:rPr>
              <a:t>th</a:t>
            </a:r>
            <a:r>
              <a:rPr lang="en-GB" sz="2600" b="1" dirty="0">
                <a:latin typeface="Garamond" panose="02020404030301010803" pitchFamily="18" charset="0"/>
              </a:rPr>
              <a:t> November 2021</a:t>
            </a:r>
            <a:r>
              <a:rPr lang="en-GB" sz="2600" dirty="0">
                <a:latin typeface="Garamond" panose="02020404030301010803" pitchFamily="18" charset="0"/>
              </a:rPr>
              <a:t> :</a:t>
            </a:r>
            <a:r>
              <a:rPr lang="en-GB" dirty="0">
                <a:latin typeface="Garamond" panose="02020404030301010803" pitchFamily="18" charset="0"/>
              </a:rPr>
              <a:t>  </a:t>
            </a:r>
          </a:p>
          <a:p>
            <a:pPr algn="ctr"/>
            <a:r>
              <a:rPr lang="en-GB" dirty="0">
                <a:latin typeface="Garamond" panose="02020404030301010803" pitchFamily="18" charset="0"/>
              </a:rPr>
              <a:t>    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In the Gospel of Mark,             Jesus points out :                                                    </a:t>
            </a:r>
          </a:p>
          <a:p>
            <a:pPr algn="ctr"/>
            <a:endParaRPr lang="en-GB" sz="200" dirty="0">
              <a:latin typeface="Garamond" panose="02020404030301010803" pitchFamily="18" charset="0"/>
            </a:endParaRPr>
          </a:p>
          <a:p>
            <a:pPr algn="ctr"/>
            <a:r>
              <a:rPr lang="en-GB" sz="1200" dirty="0">
                <a:latin typeface="Garamond" panose="02020404030301010803" pitchFamily="18" charset="0"/>
              </a:rPr>
              <a:t>                  </a:t>
            </a:r>
            <a:r>
              <a:rPr lang="en-GB" sz="400" dirty="0">
                <a:latin typeface="Garamond" panose="02020404030301010803" pitchFamily="18" charset="0"/>
              </a:rPr>
              <a:t> </a:t>
            </a:r>
            <a:r>
              <a:rPr lang="en-GB" sz="1000" dirty="0">
                <a:latin typeface="Garamond" panose="02020404030301010803" pitchFamily="18" charset="0"/>
              </a:rPr>
              <a:t>                      </a:t>
            </a:r>
          </a:p>
          <a:p>
            <a:pPr algn="ctr"/>
            <a:r>
              <a:rPr lang="en-GB" sz="4800" dirty="0">
                <a:latin typeface="Garamond" panose="02020404030301010803" pitchFamily="18" charset="0"/>
              </a:rPr>
              <a:t>“She gave              all she had</a:t>
            </a:r>
            <a:r>
              <a:rPr lang="en-GB" sz="4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.</a:t>
            </a:r>
            <a:r>
              <a:rPr lang="en-GB" sz="4800" dirty="0">
                <a:latin typeface="Garamond" panose="02020404030301010803" pitchFamily="18" charset="0"/>
              </a:rPr>
              <a:t>”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19B1C81-93AA-492F-B520-689E5AC9A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496" y="2219326"/>
            <a:ext cx="6661667" cy="42998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6206" y="298360"/>
            <a:ext cx="1094667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Reflection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52ECCE-938B-4059-BCFC-5863C6E8CB5A}"/>
              </a:ext>
            </a:extLst>
          </p:cNvPr>
          <p:cNvSpPr txBox="1"/>
          <p:nvPr/>
        </p:nvSpPr>
        <p:spPr>
          <a:xfrm>
            <a:off x="7484019" y="2564310"/>
            <a:ext cx="40047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Garamond" panose="02020404030301010803" pitchFamily="18" charset="0"/>
              </a:rPr>
              <a:t>“</a:t>
            </a:r>
            <a:r>
              <a:rPr lang="en-GB" sz="44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Lord, where there is hatred let me sow love</a:t>
            </a:r>
            <a:r>
              <a:rPr lang="en-GB" sz="4400" dirty="0">
                <a:latin typeface="Garamond" panose="02020404030301010803" pitchFamily="18" charset="0"/>
              </a:rPr>
              <a:t>.” </a:t>
            </a:r>
            <a:r>
              <a:rPr lang="en-GB" sz="4400" dirty="0">
                <a:solidFill>
                  <a:schemeClr val="bg1"/>
                </a:solidFill>
                <a:latin typeface="Garamond" panose="02020404030301010803" pitchFamily="18" charset="0"/>
              </a:rPr>
              <a:t>x</a:t>
            </a:r>
            <a:r>
              <a:rPr lang="en-GB" sz="4400" i="1" dirty="0">
                <a:latin typeface="Garamond" panose="02020404030301010803" pitchFamily="18" charset="0"/>
              </a:rPr>
              <a:t>                                                       </a:t>
            </a:r>
            <a:r>
              <a:rPr lang="en-GB" sz="3600" i="1" dirty="0">
                <a:latin typeface="Garamond" panose="02020404030301010803" pitchFamily="18" charset="0"/>
              </a:rPr>
              <a:t>– Prayer of St Francis</a:t>
            </a:r>
            <a:endParaRPr lang="en-GB" sz="6000" i="1" dirty="0">
              <a:latin typeface="Garamond" panose="02020404030301010803" pitchFamily="18" charset="0"/>
            </a:endParaRPr>
          </a:p>
          <a:p>
            <a:pPr algn="ctr"/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D522E3-DCE6-4B7E-B784-37486CA6E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206" y="2292223"/>
            <a:ext cx="6759062" cy="38510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38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54646"/>
            <a:ext cx="1219200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Preparing as communities for World Youth Day 2023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340043" y="2120794"/>
            <a:ext cx="3422060" cy="4204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6489" y="2323207"/>
            <a:ext cx="6347802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Garamond" panose="02020404030301010803" pitchFamily="18" charset="0"/>
              </a:rPr>
              <a:t>“Join in daily prayer, </a:t>
            </a:r>
          </a:p>
          <a:p>
            <a:pPr algn="ctr"/>
            <a:r>
              <a:rPr lang="en-GB" sz="4400" dirty="0">
                <a:latin typeface="Garamond" panose="02020404030301010803" pitchFamily="18" charset="0"/>
              </a:rPr>
              <a:t>read the word of God </a:t>
            </a:r>
          </a:p>
          <a:p>
            <a:pPr algn="ctr"/>
            <a:r>
              <a:rPr lang="en-GB" sz="4400" dirty="0">
                <a:latin typeface="Garamond" panose="02020404030301010803" pitchFamily="18" charset="0"/>
              </a:rPr>
              <a:t>and </a:t>
            </a:r>
          </a:p>
          <a:p>
            <a:pPr algn="ctr"/>
            <a:r>
              <a:rPr lang="en-GB" sz="4400" dirty="0">
                <a:latin typeface="Garamond" panose="02020404030301010803" pitchFamily="18" charset="0"/>
              </a:rPr>
              <a:t>grow in love.</a:t>
            </a:r>
            <a:r>
              <a:rPr lang="en-GB" sz="4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 </a:t>
            </a:r>
            <a:endParaRPr lang="en-GB" sz="4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dirty="0">
              <a:latin typeface="Garamond" panose="02020404030301010803" pitchFamily="18" charset="0"/>
            </a:endParaRPr>
          </a:p>
          <a:p>
            <a:pPr algn="r"/>
            <a:endParaRPr lang="en-GB" sz="100" dirty="0">
              <a:latin typeface="Garamond" panose="02020404030301010803" pitchFamily="18" charset="0"/>
            </a:endParaRPr>
          </a:p>
          <a:p>
            <a:pPr algn="r"/>
            <a:r>
              <a:rPr lang="en-GB" sz="2400" dirty="0">
                <a:latin typeface="Garamond" panose="02020404030301010803" pitchFamily="18" charset="0"/>
              </a:rPr>
              <a:t>- Pope Francis, </a:t>
            </a:r>
            <a:r>
              <a:rPr lang="en-GB" sz="2400" i="1" dirty="0" err="1">
                <a:latin typeface="Garamond" panose="02020404030301010803" pitchFamily="18" charset="0"/>
              </a:rPr>
              <a:t>Amoris</a:t>
            </a:r>
            <a:r>
              <a:rPr lang="en-GB" sz="2400" i="1" dirty="0">
                <a:latin typeface="Garamond" panose="02020404030301010803" pitchFamily="18" charset="0"/>
              </a:rPr>
              <a:t> Laetitia</a:t>
            </a:r>
          </a:p>
        </p:txBody>
      </p:sp>
    </p:spTree>
    <p:extLst>
      <p:ext uri="{BB962C8B-B14F-4D97-AF65-F5344CB8AC3E}">
        <p14:creationId xmlns:p14="http://schemas.microsoft.com/office/powerpoint/2010/main" val="2656554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98064" y="629797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57725" y="163726"/>
            <a:ext cx="6777833" cy="381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St. Martin of Tours</a:t>
            </a:r>
          </a:p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Feast day : </a:t>
            </a:r>
          </a:p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8</a:t>
            </a:r>
            <a:r>
              <a:rPr lang="en-GB" altLang="en-US" sz="66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November  </a:t>
            </a:r>
            <a:endParaRPr lang="en-GB" sz="6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9495" y="4080630"/>
            <a:ext cx="68060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Martin of Tours </a:t>
            </a:r>
            <a:r>
              <a:rPr lang="en-US" sz="22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was a former soldier in the Roman army and Bishop of Tours in </a:t>
            </a:r>
            <a:r>
              <a:rPr lang="en-US" sz="2200" dirty="0">
                <a:solidFill>
                  <a:srgbClr val="202122"/>
                </a:solidFill>
                <a:latin typeface="Garamond" panose="02020404030301010803" pitchFamily="18" charset="0"/>
              </a:rPr>
              <a:t>F</a:t>
            </a:r>
            <a:r>
              <a:rPr lang="en-US" sz="22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rance. He had become a monk and was made Bishop where he challenged the pagan traditions. </a:t>
            </a:r>
            <a:r>
              <a:rPr lang="en-US" sz="2200" dirty="0">
                <a:solidFill>
                  <a:srgbClr val="202122"/>
                </a:solidFill>
                <a:latin typeface="Garamond" panose="02020404030301010803" pitchFamily="18" charset="0"/>
              </a:rPr>
              <a:t>There is a story about him giving half his cloak to a beggar; Martin’s cloak was then miraculously became whole again. He is the patron saint of beggars and many other groups as well as being a patron saint of France. </a:t>
            </a:r>
            <a:endParaRPr lang="en-US" sz="2200" b="0" i="0" dirty="0">
              <a:solidFill>
                <a:srgbClr val="202122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592" y="5906796"/>
            <a:ext cx="771525" cy="9144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E3AA561-1525-40A7-B9DB-12D467060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3475" b="321"/>
          <a:stretch/>
        </p:blipFill>
        <p:spPr bwMode="auto">
          <a:xfrm>
            <a:off x="162725" y="163726"/>
            <a:ext cx="4276110" cy="62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35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3825" y="150921"/>
            <a:ext cx="7548590" cy="136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600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Saints and schools # 2 </a:t>
            </a:r>
            <a:r>
              <a:rPr lang="en-GB" altLang="en-US" sz="4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: </a:t>
            </a:r>
          </a:p>
          <a:p>
            <a:pPr algn="ctr"/>
            <a:r>
              <a:rPr lang="en-GB" altLang="en-US" sz="4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 Winefride’s</a:t>
            </a:r>
            <a:endParaRPr lang="en-GB" sz="46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2929" y="284490"/>
            <a:ext cx="366234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Garamond" panose="02020404030301010803" pitchFamily="18" charset="0"/>
              </a:rPr>
              <a:t>St </a:t>
            </a:r>
            <a:r>
              <a:rPr lang="en-US" sz="2200" dirty="0" err="1">
                <a:latin typeface="Garamond" panose="02020404030301010803" pitchFamily="18" charset="0"/>
              </a:rPr>
              <a:t>Winefride</a:t>
            </a:r>
            <a:r>
              <a:rPr lang="en-US" sz="2200" dirty="0">
                <a:latin typeface="Garamond" panose="02020404030301010803" pitchFamily="18" charset="0"/>
              </a:rPr>
              <a:t> was a Welsh saint whose feast day is 3</a:t>
            </a:r>
            <a:r>
              <a:rPr lang="en-US" sz="2200" baseline="30000" dirty="0">
                <a:latin typeface="Garamond" panose="02020404030301010803" pitchFamily="18" charset="0"/>
              </a:rPr>
              <a:t>rd</a:t>
            </a:r>
            <a:r>
              <a:rPr lang="en-US" sz="2200" dirty="0">
                <a:latin typeface="Garamond" panose="02020404030301010803" pitchFamily="18" charset="0"/>
              </a:rPr>
              <a:t> November. She was killed, by beheading, because of her refusal to marry as she wished to become a nun. Where her head fell a healing spring arose and is still in existence in Holywell, North Wales today.  It is still a place of pilgrimage.</a:t>
            </a:r>
            <a:endParaRPr lang="en-US" sz="2100" b="0" i="0" dirty="0">
              <a:effectLst/>
              <a:latin typeface="Garamond" panose="02020404030301010803" pitchFamily="18" charset="0"/>
            </a:endParaRPr>
          </a:p>
          <a:p>
            <a:pPr algn="just"/>
            <a:r>
              <a:rPr lang="en-US" sz="2200" dirty="0">
                <a:latin typeface="Garamond" panose="02020404030301010803" pitchFamily="18" charset="0"/>
              </a:rPr>
              <a:t>St Winefride’s School in Manor Park </a:t>
            </a:r>
            <a:r>
              <a:rPr lang="en-GB" sz="2200" dirty="0">
                <a:latin typeface="Garamond" panose="02020404030301010803" pitchFamily="18" charset="0"/>
              </a:rPr>
              <a:t>celebrates God’s love for everyone. It is a  place where pupils enjoy learning and growing together, in their  caring and welcoming school  family.</a:t>
            </a:r>
            <a:endParaRPr lang="en-US" sz="2200" b="0" i="0" dirty="0">
              <a:effectLst/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0" y="1627237"/>
            <a:ext cx="2095336" cy="489418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3A6C2EA-59E7-4E83-89FB-4D81B3F41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3"/>
          <a:stretch/>
        </p:blipFill>
        <p:spPr bwMode="auto">
          <a:xfrm>
            <a:off x="2542894" y="1627237"/>
            <a:ext cx="5439521" cy="48941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15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8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November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49839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227489" y="4971098"/>
            <a:ext cx="1789747" cy="1759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91795" y="5023168"/>
            <a:ext cx="99016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A Church That Looks Forward ~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D4E249-6698-465A-9CB1-396CF6737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1194" y="1852201"/>
            <a:ext cx="7419373" cy="311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649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4029</TotalTime>
  <Words>403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Open Sans</vt:lpstr>
      <vt:lpstr>Times New Roman</vt:lpstr>
      <vt:lpstr>Office Theme</vt:lpstr>
      <vt:lpstr>PowerPoint Presentation</vt:lpstr>
      <vt:lpstr>PowerPoint Presentation</vt:lpstr>
      <vt:lpstr>The Synoptic Problem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Lisa Gunther</cp:lastModifiedBy>
  <cp:revision>227</cp:revision>
  <dcterms:created xsi:type="dcterms:W3CDTF">2019-09-06T14:56:38Z</dcterms:created>
  <dcterms:modified xsi:type="dcterms:W3CDTF">2021-11-04T11:38:18Z</dcterms:modified>
</cp:coreProperties>
</file>