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258" r:id="rId6"/>
    <p:sldId id="272" r:id="rId7"/>
    <p:sldId id="321" r:id="rId8"/>
    <p:sldId id="33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5" autoAdjust="0"/>
    <p:restoredTop sz="94660"/>
  </p:normalViewPr>
  <p:slideViewPr>
    <p:cSldViewPr snapToGrid="0">
      <p:cViewPr varScale="1">
        <p:scale>
          <a:sx n="66" d="100"/>
          <a:sy n="66" d="100"/>
        </p:scale>
        <p:origin x="36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9F6CE08A-DFC3-4969-A81E-89C4C9182038}"/>
    <pc:docChg chg="modSld">
      <pc:chgData name="John Adams" userId="1143faee-bb16-416e-8056-0ed4c730fe93" providerId="ADAL" clId="{9F6CE08A-DFC3-4969-A81E-89C4C9182038}" dt="2021-11-08T16:31:40.755" v="10" actId="20577"/>
      <pc:docMkLst>
        <pc:docMk/>
      </pc:docMkLst>
      <pc:sldChg chg="modSp mod">
        <pc:chgData name="John Adams" userId="1143faee-bb16-416e-8056-0ed4c730fe93" providerId="ADAL" clId="{9F6CE08A-DFC3-4969-A81E-89C4C9182038}" dt="2021-11-08T16:31:40.755" v="10" actId="20577"/>
        <pc:sldMkLst>
          <pc:docMk/>
          <pc:sldMk cId="2339235338" sldId="272"/>
        </pc:sldMkLst>
        <pc:spChg chg="mod">
          <ac:chgData name="John Adams" userId="1143faee-bb16-416e-8056-0ed4c730fe93" providerId="ADAL" clId="{9F6CE08A-DFC3-4969-A81E-89C4C9182038}" dt="2021-11-08T16:31:40.755" v="10" actId="20577"/>
          <ac:spMkLst>
            <pc:docMk/>
            <pc:sldMk cId="2339235338" sldId="27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61504" y="2035873"/>
            <a:ext cx="6522334" cy="28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40051" y="2094624"/>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GB" sz="2800" dirty="0">
                <a:latin typeface="Garamond" panose="02020404030301010803" pitchFamily="18" charset="0"/>
              </a:rPr>
              <a:t>As we come to the end of the Liturgical Year and celebrate the feast of Christ the King, Jesus says “Hear my voice”.                        </a:t>
            </a:r>
          </a:p>
          <a:p>
            <a:pPr algn="ctr"/>
            <a:endParaRPr lang="en-GB" sz="1400" dirty="0">
              <a:latin typeface="Garamond" panose="02020404030301010803" pitchFamily="18" charset="0"/>
            </a:endParaRPr>
          </a:p>
          <a:p>
            <a:pPr algn="ctr"/>
            <a:r>
              <a:rPr lang="en-GB" sz="2800" dirty="0">
                <a:latin typeface="Garamond" panose="02020404030301010803" pitchFamily="18" charset="0"/>
              </a:rPr>
              <a:t>It is not enough simply to hear Jesus’ voice. </a:t>
            </a:r>
          </a:p>
          <a:p>
            <a:pPr algn="ctr"/>
            <a:r>
              <a:rPr lang="en-GB" sz="2800" dirty="0">
                <a:latin typeface="Garamond" panose="02020404030301010803" pitchFamily="18" charset="0"/>
              </a:rPr>
              <a:t> We also need to act upon His Word.</a:t>
            </a:r>
          </a:p>
          <a:p>
            <a:pPr algn="ctr"/>
            <a:endParaRPr lang="en-GB" sz="2800" dirty="0">
              <a:latin typeface="Garamond" panose="02020404030301010803" pitchFamily="18" charset="0"/>
            </a:endParaRPr>
          </a:p>
          <a:p>
            <a:pPr algn="ctr"/>
            <a:r>
              <a:rPr lang="en-GB" sz="2800" dirty="0">
                <a:latin typeface="Garamond" panose="02020404030301010803" pitchFamily="18" charset="0"/>
              </a:rPr>
              <a:t>How have we followed Jesus?</a:t>
            </a:r>
          </a:p>
          <a:p>
            <a:pPr algn="ctr"/>
            <a:r>
              <a:rPr lang="en-GB" sz="2800" dirty="0">
                <a:latin typeface="Garamond" panose="02020404030301010803" pitchFamily="18" charset="0"/>
              </a:rPr>
              <a:t>What are we going to do to make a difference looking forward?</a:t>
            </a:r>
          </a:p>
          <a:p>
            <a:pPr algn="ctr"/>
            <a:r>
              <a:rPr lang="en-GB" sz="2800" dirty="0">
                <a:latin typeface="Garamond" panose="02020404030301010803" pitchFamily="18" charset="0"/>
              </a:rPr>
              <a:t> </a:t>
            </a: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318283"/>
            <a:ext cx="5139282" cy="3877985"/>
          </a:xfrm>
          <a:prstGeom prst="rect">
            <a:avLst/>
          </a:prstGeom>
        </p:spPr>
        <p:txBody>
          <a:bodyPr wrap="square">
            <a:spAutoFit/>
          </a:bodyPr>
          <a:lstStyle/>
          <a:p>
            <a:pPr algn="ctr"/>
            <a:r>
              <a:rPr lang="en-GB" sz="2600" b="1" dirty="0">
                <a:latin typeface="Garamond" panose="02020404030301010803" pitchFamily="18" charset="0"/>
              </a:rPr>
              <a:t>21</a:t>
            </a:r>
            <a:r>
              <a:rPr lang="en-GB" sz="2600" b="1" baseline="30000" dirty="0">
                <a:latin typeface="Garamond" panose="02020404030301010803" pitchFamily="18" charset="0"/>
              </a:rPr>
              <a:t>st</a:t>
            </a:r>
            <a:r>
              <a:rPr lang="en-GB" sz="2600" b="1" dirty="0">
                <a:latin typeface="Garamond" panose="02020404030301010803" pitchFamily="18" charset="0"/>
              </a:rPr>
              <a:t> November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John,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400" dirty="0">
                <a:latin typeface="Garamond" panose="02020404030301010803" pitchFamily="18" charset="0"/>
              </a:rPr>
              <a:t>“Everyone that is of the truth, hear my voice</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a:extLst>
              <a:ext uri="{FF2B5EF4-FFF2-40B4-BE49-F238E27FC236}">
                <a16:creationId xmlns:a16="http://schemas.microsoft.com/office/drawing/2014/main" id="{119B1C81-93AA-492F-B520-689E5AC9AE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2689" y="2219326"/>
            <a:ext cx="6451281" cy="4299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608163" y="2142221"/>
            <a:ext cx="4004716" cy="3785652"/>
          </a:xfrm>
          <a:prstGeom prst="rect">
            <a:avLst/>
          </a:prstGeom>
          <a:noFill/>
        </p:spPr>
        <p:txBody>
          <a:bodyPr wrap="square" rtlCol="0">
            <a:spAutoFit/>
          </a:bodyPr>
          <a:lstStyle/>
          <a:p>
            <a:pPr algn="ctr"/>
            <a:r>
              <a:rPr lang="en-GB" sz="4400" dirty="0">
                <a:latin typeface="Garamond" panose="02020404030301010803" pitchFamily="18" charset="0"/>
              </a:rPr>
              <a:t>“</a:t>
            </a: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Lord,         where there is doubt,               let me sow faith.”</a:t>
            </a:r>
            <a:r>
              <a:rPr lang="en-GB" sz="1000" dirty="0">
                <a:latin typeface="Garamond" panose="02020404030301010803" pitchFamily="18" charset="0"/>
              </a:rPr>
              <a:t> </a:t>
            </a:r>
            <a:r>
              <a:rPr lang="en-GB" sz="1000" dirty="0">
                <a:solidFill>
                  <a:schemeClr val="bg1"/>
                </a:solidFill>
                <a:latin typeface="Garamond" panose="02020404030301010803" pitchFamily="18" charset="0"/>
              </a:rPr>
              <a:t>x</a:t>
            </a:r>
            <a:r>
              <a:rPr lang="en-GB" sz="1000" i="1" dirty="0">
                <a:latin typeface="Garamond" panose="02020404030301010803" pitchFamily="18" charset="0"/>
              </a:rPr>
              <a:t>                                                                                                                </a:t>
            </a:r>
            <a:r>
              <a:rPr lang="en-GB" sz="3600" i="1" dirty="0">
                <a:latin typeface="Garamond" panose="02020404030301010803" pitchFamily="18" charset="0"/>
              </a:rPr>
              <a:t>– Prayer of St Francis</a:t>
            </a:r>
            <a:endParaRPr lang="en-GB" sz="6000" i="1" dirty="0">
              <a:latin typeface="Garamond" panose="02020404030301010803" pitchFamily="18" charset="0"/>
            </a:endParaRPr>
          </a:p>
          <a:p>
            <a:pPr algn="ctr"/>
            <a:endParaRPr lang="en-GB" dirty="0"/>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22"/>
          <a:stretch/>
        </p:blipFill>
        <p:spPr bwMode="auto">
          <a:xfrm>
            <a:off x="579121" y="2142221"/>
            <a:ext cx="7142480" cy="41010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803416" y="2766399"/>
            <a:ext cx="6347802" cy="2108269"/>
          </a:xfrm>
          <a:prstGeom prst="rect">
            <a:avLst/>
          </a:prstGeom>
          <a:noFill/>
        </p:spPr>
        <p:txBody>
          <a:bodyPr wrap="square" rtlCol="0">
            <a:spAutoFit/>
          </a:bodyPr>
          <a:lstStyle/>
          <a:p>
            <a:pPr algn="ctr"/>
            <a:r>
              <a:rPr lang="en-GB" sz="4400" dirty="0">
                <a:latin typeface="Garamond" panose="02020404030301010803" pitchFamily="18" charset="0"/>
              </a:rPr>
              <a:t>“True love frees us from the sour taste of envy.</a:t>
            </a:r>
            <a:r>
              <a:rPr lang="en-GB" sz="44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endParaRPr lang="en-GB" sz="44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err="1">
                <a:latin typeface="Garamond" panose="02020404030301010803" pitchFamily="18" charset="0"/>
              </a:rPr>
              <a:t>Amoris</a:t>
            </a:r>
            <a:r>
              <a:rPr lang="en-GB" sz="2400" i="1" dirty="0">
                <a:latin typeface="Garamond" panose="02020404030301010803" pitchFamily="18" charset="0"/>
              </a:rPr>
              <a:t> Laetitia</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930283" y="163726"/>
            <a:ext cx="5505275"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Cecilia</a:t>
            </a:r>
          </a:p>
          <a:p>
            <a:pPr algn="ctr"/>
            <a:r>
              <a:rPr lang="en-GB" altLang="en-US" sz="6600" dirty="0">
                <a:solidFill>
                  <a:schemeClr val="accent4">
                    <a:lumMod val="75000"/>
                  </a:schemeClr>
                </a:solidFill>
                <a:latin typeface="Garamond" panose="02020404030301010803" pitchFamily="18" charset="0"/>
              </a:rPr>
              <a:t>Feast day : </a:t>
            </a:r>
          </a:p>
          <a:p>
            <a:pPr algn="ctr"/>
            <a:r>
              <a:rPr lang="en-GB" altLang="en-US" sz="6600" dirty="0">
                <a:solidFill>
                  <a:schemeClr val="accent4">
                    <a:lumMod val="75000"/>
                  </a:schemeClr>
                </a:solidFill>
                <a:latin typeface="Garamond" panose="02020404030301010803" pitchFamily="18" charset="0"/>
              </a:rPr>
              <a:t>22</a:t>
            </a:r>
            <a:r>
              <a:rPr lang="en-GB" altLang="en-US" sz="6600" baseline="30000" dirty="0">
                <a:solidFill>
                  <a:schemeClr val="accent4">
                    <a:lumMod val="75000"/>
                  </a:schemeClr>
                </a:solidFill>
                <a:latin typeface="Garamond" panose="02020404030301010803" pitchFamily="18" charset="0"/>
              </a:rPr>
              <a:t>nd</a:t>
            </a:r>
            <a:r>
              <a:rPr lang="en-GB" altLang="en-US" sz="6600" dirty="0">
                <a:solidFill>
                  <a:schemeClr val="accent4">
                    <a:lumMod val="75000"/>
                  </a:schemeClr>
                </a:solidFill>
                <a:latin typeface="Garamond" panose="02020404030301010803" pitchFamily="18" charset="0"/>
              </a:rPr>
              <a:t> November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180087" y="4080630"/>
            <a:ext cx="11255471" cy="2462213"/>
          </a:xfrm>
          <a:prstGeom prst="rect">
            <a:avLst/>
          </a:prstGeom>
          <a:noFill/>
        </p:spPr>
        <p:txBody>
          <a:bodyPr wrap="square" rtlCol="0">
            <a:spAutoFit/>
          </a:bodyPr>
          <a:lstStyle/>
          <a:p>
            <a:pPr algn="just"/>
            <a:r>
              <a:rPr lang="en-US" sz="2200" dirty="0">
                <a:solidFill>
                  <a:srgbClr val="202122"/>
                </a:solidFill>
                <a:latin typeface="Garamond" panose="02020404030301010803" pitchFamily="18" charset="0"/>
              </a:rPr>
              <a:t>St Cecilia is the patron saint of musicians with her feast day often being celebrated with concerts and musical events. She symbolizes the central role of music in the Liturgy of the Church.</a:t>
            </a:r>
          </a:p>
          <a:p>
            <a:pPr algn="just"/>
            <a:r>
              <a:rPr lang="en-US" sz="2200" b="0" i="0" dirty="0">
                <a:solidFill>
                  <a:srgbClr val="202122"/>
                </a:solidFill>
                <a:effectLst/>
                <a:latin typeface="Garamond" panose="02020404030301010803" pitchFamily="18" charset="0"/>
              </a:rPr>
              <a:t>She lived in Roman times and was executed for her beliefs. At her wedding, she was reputed to have  sung her heart to God and was responsible for the conversion of her husband, who was baptized by Pope Urban I. She did good works and distributed her goods to the poor. </a:t>
            </a:r>
          </a:p>
          <a:p>
            <a:pPr algn="just"/>
            <a:r>
              <a:rPr lang="en-US" sz="2200" dirty="0">
                <a:solidFill>
                  <a:srgbClr val="202122"/>
                </a:solidFill>
                <a:latin typeface="Garamond" panose="02020404030301010803" pitchFamily="18" charset="0"/>
              </a:rPr>
              <a:t>Her death followed that of her husband and brother-in </a:t>
            </a:r>
            <a:r>
              <a:rPr lang="en-US" sz="2200" dirty="0" smtClean="0">
                <a:solidFill>
                  <a:srgbClr val="202122"/>
                </a:solidFill>
                <a:latin typeface="Garamond" panose="02020404030301010803" pitchFamily="18" charset="0"/>
              </a:rPr>
              <a:t>-law</a:t>
            </a:r>
            <a:r>
              <a:rPr lang="en-US" sz="2200" dirty="0">
                <a:solidFill>
                  <a:srgbClr val="202122"/>
                </a:solidFill>
                <a:latin typeface="Garamond" panose="02020404030301010803" pitchFamily="18" charset="0"/>
              </a:rPr>
              <a:t>, and she requested that after her death her home be converted into a church.</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2" name="Picture 2">
            <a:extLst>
              <a:ext uri="{FF2B5EF4-FFF2-40B4-BE49-F238E27FC236}">
                <a16:creationId xmlns:a16="http://schemas.microsoft.com/office/drawing/2014/main" id="{BE3AA561-1525-40A7-B9DB-12D4670604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14" r="9208"/>
          <a:stretch/>
        </p:blipFill>
        <p:spPr bwMode="auto">
          <a:xfrm>
            <a:off x="302547" y="163726"/>
            <a:ext cx="5505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5" y="150921"/>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3 </a:t>
            </a:r>
            <a:r>
              <a:rPr lang="en-GB" altLang="en-US" sz="4600" dirty="0">
                <a:solidFill>
                  <a:schemeClr val="accent4">
                    <a:lumMod val="75000"/>
                  </a:schemeClr>
                </a:solidFill>
                <a:latin typeface="Garamond" panose="02020404030301010803" pitchFamily="18" charset="0"/>
              </a:rPr>
              <a:t>: St Joseph </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852213" y="1134452"/>
            <a:ext cx="5108252" cy="1785104"/>
          </a:xfrm>
          <a:prstGeom prst="rect">
            <a:avLst/>
          </a:prstGeom>
          <a:noFill/>
        </p:spPr>
        <p:txBody>
          <a:bodyPr wrap="square" rtlCol="0">
            <a:spAutoFit/>
          </a:bodyPr>
          <a:lstStyle/>
          <a:p>
            <a:pPr algn="just"/>
            <a:r>
              <a:rPr lang="en-GB" sz="2200" dirty="0">
                <a:latin typeface="Garamond" panose="02020404030301010803" pitchFamily="18" charset="0"/>
              </a:rPr>
              <a:t>Pope Francis describes Saint Joseph as a beloved father, a tender and loving father, an obedient father, an accepting father; a father who is creatively courageous, a working father, a father in the shadows.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E3A6C2EA-59E7-4E83-89FB-4D81B3F41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54" t="2920" r="4492" b="-2350"/>
          <a:stretch/>
        </p:blipFill>
        <p:spPr bwMode="auto">
          <a:xfrm>
            <a:off x="326836" y="1134452"/>
            <a:ext cx="6525377" cy="53364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2213" y="2926486"/>
            <a:ext cx="5058136" cy="3416320"/>
          </a:xfrm>
          <a:prstGeom prst="rect">
            <a:avLst/>
          </a:prstGeom>
          <a:noFill/>
        </p:spPr>
        <p:txBody>
          <a:bodyPr wrap="square" rtlCol="0">
            <a:spAutoFit/>
          </a:bodyPr>
          <a:lstStyle/>
          <a:p>
            <a:pPr algn="just"/>
            <a:r>
              <a:rPr lang="en-GB" sz="2200" dirty="0">
                <a:latin typeface="Garamond" panose="02020404030301010803" pitchFamily="18" charset="0"/>
              </a:rPr>
              <a:t>There are a number of schools in the diocese dedicated to the Patron of the Universal Church St Joseph. These are the primary schools at Barking, Dagenham, Canvey, Harwich, Upminster, South Woodham Ferrers, and Stanford-le-Hope, the infants and junior schools at Leyton and St Joseph the Worker in Brentwood, which highlight these different aspects.   </a:t>
            </a:r>
            <a:endParaRPr lang="en-US" sz="2200" dirty="0">
              <a:latin typeface="Garamond" panose="02020404030301010803" pitchFamily="18" charset="0"/>
            </a:endParaRPr>
          </a:p>
          <a:p>
            <a:endParaRPr lang="en-GB" dirty="0"/>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61504" y="2035873"/>
            <a:ext cx="6522334" cy="28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0398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4153</TotalTime>
  <Words>448</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237</cp:revision>
  <dcterms:created xsi:type="dcterms:W3CDTF">2019-09-06T14:56:38Z</dcterms:created>
  <dcterms:modified xsi:type="dcterms:W3CDTF">2021-11-18T15:06:08Z</dcterms:modified>
</cp:coreProperties>
</file>