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4" r:id="rId2"/>
    <p:sldId id="289" r:id="rId3"/>
    <p:sldId id="297" r:id="rId4"/>
    <p:sldId id="333" r:id="rId5"/>
    <p:sldId id="258" r:id="rId6"/>
    <p:sldId id="272" r:id="rId7"/>
    <p:sldId id="321" r:id="rId8"/>
    <p:sldId id="33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145" autoAdjust="0"/>
    <p:restoredTop sz="94660"/>
  </p:normalViewPr>
  <p:slideViewPr>
    <p:cSldViewPr snapToGrid="0">
      <p:cViewPr varScale="1">
        <p:scale>
          <a:sx n="66" d="100"/>
          <a:sy n="66" d="100"/>
        </p:scale>
        <p:origin x="367" y="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02/12/2021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825842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02/12/2021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539346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02/12/2021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6152926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02/12/2021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4852221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02/12/2021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837802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02/12/2021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4782591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02/12/2021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1717808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02/12/2021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8818789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02/12/2021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1292292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02/12/2021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042268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02/12/2021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4665318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02A62-F375-41FE-A154-0A2551C1B81C}" type="datetimeFigureOut">
              <a:rPr lang="en-GB" smtClean="0"/>
              <a:t>02/12/2021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2578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f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8" y="5700381"/>
            <a:ext cx="9144000" cy="1655762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Monday 6</a:t>
            </a:r>
            <a:r>
              <a:rPr lang="en-GB" sz="2800" baseline="300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th</a:t>
            </a:r>
            <a:r>
              <a:rPr lang="en-GB" sz="28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 December 2021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637" y="5816600"/>
            <a:ext cx="771525" cy="914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64400" y="6089134"/>
            <a:ext cx="4465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Brentwood Diocese Education Service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524000" y="249839"/>
            <a:ext cx="9144000" cy="14661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6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Looking Forward</a:t>
            </a:r>
          </a:p>
        </p:txBody>
      </p:sp>
      <p:pic>
        <p:nvPicPr>
          <p:cNvPr id="8" name="Picture 7" descr="World Youth Day Lisbon 2023 unveils Marian logo | Angelus News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20" t="2314" r="22249" b="2792"/>
          <a:stretch/>
        </p:blipFill>
        <p:spPr bwMode="auto">
          <a:xfrm>
            <a:off x="227489" y="4971098"/>
            <a:ext cx="1789747" cy="175990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1391795" y="5023168"/>
            <a:ext cx="9901645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400" dirty="0">
                <a:latin typeface="Garamond" panose="02020404030301010803" pitchFamily="18" charset="0"/>
              </a:rPr>
              <a:t>~ A Church That Looks Forward ~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0D4E249-6698-465A-9CB1-396CF67373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59215" y="2035873"/>
            <a:ext cx="5926238" cy="286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3920719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815532" y="2116356"/>
            <a:ext cx="10506504" cy="418666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GB" sz="3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GB" sz="1200" dirty="0">
              <a:latin typeface="Garamond" panose="02020404030301010803" pitchFamily="18" charset="0"/>
            </a:endParaRPr>
          </a:p>
          <a:p>
            <a:pPr algn="ctr"/>
            <a:r>
              <a:rPr lang="en-GB" sz="2400" dirty="0">
                <a:latin typeface="Garamond" panose="02020404030301010803" pitchFamily="18" charset="0"/>
              </a:rPr>
              <a:t>In Advent we are preparing the way of the Lord.</a:t>
            </a:r>
          </a:p>
          <a:p>
            <a:pPr algn="ctr"/>
            <a:endParaRPr lang="en-GB" sz="2400" dirty="0">
              <a:latin typeface="Garamond" panose="02020404030301010803" pitchFamily="18" charset="0"/>
            </a:endParaRPr>
          </a:p>
          <a:p>
            <a:pPr algn="ctr"/>
            <a:r>
              <a:rPr lang="en-GB" sz="2400" dirty="0">
                <a:latin typeface="Garamond" panose="02020404030301010803" pitchFamily="18" charset="0"/>
              </a:rPr>
              <a:t>John the Baptist was seen as the voice crying in the wilderness, many responded.</a:t>
            </a:r>
          </a:p>
          <a:p>
            <a:pPr algn="ctr"/>
            <a:endParaRPr lang="en-GB" sz="2400" dirty="0">
              <a:latin typeface="Garamond" panose="02020404030301010803" pitchFamily="18" charset="0"/>
            </a:endParaRPr>
          </a:p>
          <a:p>
            <a:pPr algn="ctr"/>
            <a:r>
              <a:rPr lang="en-GB" sz="2400" dirty="0">
                <a:latin typeface="Garamond" panose="02020404030301010803" pitchFamily="18" charset="0"/>
              </a:rPr>
              <a:t>How have you listened, how have you been asked to respond?</a:t>
            </a:r>
          </a:p>
          <a:p>
            <a:pPr algn="ctr"/>
            <a:endParaRPr lang="en-GB" sz="2400" dirty="0">
              <a:latin typeface="Garamond" panose="02020404030301010803" pitchFamily="18" charset="0"/>
            </a:endParaRPr>
          </a:p>
          <a:p>
            <a:pPr algn="ctr"/>
            <a:r>
              <a:rPr lang="en-GB" sz="2400" dirty="0">
                <a:latin typeface="Garamond" panose="02020404030301010803" pitchFamily="18" charset="0"/>
              </a:rPr>
              <a:t>We have the opportunity to follow Jesus in word and deeds.</a:t>
            </a:r>
          </a:p>
          <a:p>
            <a:pPr algn="ctr"/>
            <a:endParaRPr lang="en-GB" sz="2400" dirty="0">
              <a:latin typeface="Garamond" panose="02020404030301010803" pitchFamily="18" charset="0"/>
            </a:endParaRPr>
          </a:p>
          <a:p>
            <a:pPr algn="ctr"/>
            <a:r>
              <a:rPr lang="en-GB" sz="2400" dirty="0">
                <a:latin typeface="Garamond" panose="02020404030301010803" pitchFamily="18" charset="0"/>
              </a:rPr>
              <a:t>What are you going to do? </a:t>
            </a:r>
          </a:p>
          <a:p>
            <a:pPr algn="ctr"/>
            <a:endParaRPr lang="en-GB" sz="2400" dirty="0">
              <a:latin typeface="Garamond" panose="02020404030301010803" pitchFamily="18" charset="0"/>
            </a:endParaRP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100" y="5845821"/>
            <a:ext cx="771525" cy="914400"/>
          </a:xfrm>
          <a:prstGeom prst="rect">
            <a:avLst/>
          </a:prstGeom>
        </p:spPr>
      </p:pic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838199" y="244172"/>
            <a:ext cx="10461171" cy="1610754"/>
          </a:xfrm>
          <a:prstGeom prst="rect">
            <a:avLst/>
          </a:prstGeom>
          <a:solidFill>
            <a:srgbClr val="FFFF00"/>
          </a:solidFill>
          <a:ln w="57150">
            <a:solidFill>
              <a:schemeClr val="accent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GB" sz="52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 are Looking Forward</a:t>
            </a:r>
            <a:endParaRPr lang="en-GB" sz="5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GB" sz="36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~ In the Year of St Joseph ~ </a:t>
            </a:r>
            <a:r>
              <a:rPr lang="en-GB" sz="36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the Year of the Family ~</a:t>
            </a:r>
            <a:endParaRPr lang="en-GB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D6D902-36D1-4CF9-BDFA-75FE237F5371}"/>
              </a:ext>
            </a:extLst>
          </p:cNvPr>
          <p:cNvSpPr txBox="1"/>
          <p:nvPr/>
        </p:nvSpPr>
        <p:spPr>
          <a:xfrm>
            <a:off x="9944100" y="6050290"/>
            <a:ext cx="1544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BDES</a:t>
            </a:r>
          </a:p>
        </p:txBody>
      </p:sp>
    </p:spTree>
    <p:extLst>
      <p:ext uri="{BB962C8B-B14F-4D97-AF65-F5344CB8AC3E}">
        <p14:creationId xmlns:p14="http://schemas.microsoft.com/office/powerpoint/2010/main" val="835714311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700338" y="915989"/>
            <a:ext cx="6799262" cy="1303337"/>
          </a:xfrm>
        </p:spPr>
        <p:txBody>
          <a:bodyPr/>
          <a:lstStyle/>
          <a:p>
            <a:pPr eaLnBrk="1" hangingPunct="1"/>
            <a:r>
              <a:rPr lang="en-GB" altLang="en-US" dirty="0">
                <a:ln>
                  <a:noFill/>
                </a:ln>
              </a:rPr>
              <a:t>The Synoptic Problem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44100" y="6050290"/>
            <a:ext cx="1544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BDES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53143" y="415926"/>
            <a:ext cx="10835593" cy="159193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60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In Sunday’s Gospel Reading  …</a:t>
            </a:r>
          </a:p>
        </p:txBody>
      </p:sp>
      <p:sp>
        <p:nvSpPr>
          <p:cNvPr id="3" name="Rectangle 2"/>
          <p:cNvSpPr/>
          <p:nvPr/>
        </p:nvSpPr>
        <p:spPr>
          <a:xfrm>
            <a:off x="7155680" y="2318283"/>
            <a:ext cx="5036320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600" b="1" dirty="0">
                <a:latin typeface="Garamond" panose="02020404030301010803" pitchFamily="18" charset="0"/>
              </a:rPr>
              <a:t>6</a:t>
            </a:r>
            <a:r>
              <a:rPr lang="en-GB" sz="2600" b="1" baseline="30000" dirty="0">
                <a:latin typeface="Garamond" panose="02020404030301010803" pitchFamily="18" charset="0"/>
              </a:rPr>
              <a:t>th</a:t>
            </a:r>
            <a:r>
              <a:rPr lang="en-GB" sz="2600" b="1" dirty="0">
                <a:latin typeface="Garamond" panose="02020404030301010803" pitchFamily="18" charset="0"/>
              </a:rPr>
              <a:t> December 2021</a:t>
            </a:r>
            <a:r>
              <a:rPr lang="en-GB" sz="2600" dirty="0">
                <a:latin typeface="Garamond" panose="02020404030301010803" pitchFamily="18" charset="0"/>
              </a:rPr>
              <a:t> :</a:t>
            </a:r>
            <a:r>
              <a:rPr lang="en-GB" dirty="0">
                <a:latin typeface="Garamond" panose="02020404030301010803" pitchFamily="18" charset="0"/>
              </a:rPr>
              <a:t>  </a:t>
            </a:r>
          </a:p>
          <a:p>
            <a:pPr algn="ctr"/>
            <a:r>
              <a:rPr lang="en-GB" dirty="0">
                <a:latin typeface="Garamond" panose="02020404030301010803" pitchFamily="18" charset="0"/>
              </a:rPr>
              <a:t>    </a:t>
            </a:r>
          </a:p>
          <a:p>
            <a:pPr algn="ctr"/>
            <a:r>
              <a:rPr lang="en-GB" sz="2800" dirty="0">
                <a:latin typeface="Garamond" panose="02020404030301010803" pitchFamily="18" charset="0"/>
              </a:rPr>
              <a:t>In the Gospel of Luke,  </a:t>
            </a:r>
          </a:p>
          <a:p>
            <a:pPr algn="ctr"/>
            <a:r>
              <a:rPr lang="en-GB" sz="2800" dirty="0">
                <a:latin typeface="Garamond" panose="02020404030301010803" pitchFamily="18" charset="0"/>
              </a:rPr>
              <a:t>we are asked to:                                                    </a:t>
            </a:r>
          </a:p>
          <a:p>
            <a:pPr algn="ctr"/>
            <a:endParaRPr lang="en-GB" sz="200" dirty="0">
              <a:latin typeface="Garamond" panose="02020404030301010803" pitchFamily="18" charset="0"/>
            </a:endParaRPr>
          </a:p>
          <a:p>
            <a:pPr algn="ctr"/>
            <a:r>
              <a:rPr lang="en-GB" sz="1200" dirty="0">
                <a:latin typeface="Garamond" panose="02020404030301010803" pitchFamily="18" charset="0"/>
              </a:rPr>
              <a:t>                  </a:t>
            </a:r>
            <a:r>
              <a:rPr lang="en-GB" sz="400" dirty="0">
                <a:latin typeface="Garamond" panose="02020404030301010803" pitchFamily="18" charset="0"/>
              </a:rPr>
              <a:t> </a:t>
            </a:r>
            <a:r>
              <a:rPr lang="en-GB" sz="1000" dirty="0">
                <a:latin typeface="Garamond" panose="02020404030301010803" pitchFamily="18" charset="0"/>
              </a:rPr>
              <a:t>                      </a:t>
            </a:r>
          </a:p>
          <a:p>
            <a:pPr algn="ctr"/>
            <a:r>
              <a:rPr lang="en-GB" sz="4400" dirty="0">
                <a:latin typeface="Garamond" panose="02020404030301010803" pitchFamily="18" charset="0"/>
              </a:rPr>
              <a:t>“Prepare the way      of the Lord</a:t>
            </a:r>
            <a:r>
              <a:rPr lang="en-GB" sz="4400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Open Sans" panose="020B0606030504020204" pitchFamily="34" charset="0"/>
              </a:rPr>
              <a:t>.</a:t>
            </a:r>
            <a:r>
              <a:rPr lang="en-GB" sz="4400" dirty="0">
                <a:latin typeface="Garamond" panose="02020404030301010803" pitchFamily="18" charset="0"/>
              </a:rPr>
              <a:t>”</a:t>
            </a: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8037" y="5854700"/>
            <a:ext cx="771525" cy="914400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119B1C81-93AA-492F-B520-689E5AC9AE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691" y="2318283"/>
            <a:ext cx="7750255" cy="3875127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8881387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944099" y="6143316"/>
            <a:ext cx="1544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BDES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66206" y="298360"/>
            <a:ext cx="10946673" cy="159193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60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Reflection</a:t>
            </a: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2973" y="5836945"/>
            <a:ext cx="771525" cy="914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E52ECCE-938B-4059-BCFC-5863C6E8CB5A}"/>
              </a:ext>
            </a:extLst>
          </p:cNvPr>
          <p:cNvSpPr txBox="1"/>
          <p:nvPr/>
        </p:nvSpPr>
        <p:spPr>
          <a:xfrm>
            <a:off x="7608163" y="2142221"/>
            <a:ext cx="4004716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latin typeface="Garamond" panose="02020404030301010803" pitchFamily="18" charset="0"/>
              </a:rPr>
              <a:t>“</a:t>
            </a:r>
            <a:r>
              <a:rPr lang="en-GB" sz="4400" dirty="0">
                <a:solidFill>
                  <a:srgbClr val="333333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Lord,         where there is darkness,               let me bring light.”</a:t>
            </a:r>
            <a:r>
              <a:rPr lang="en-GB" sz="1000" dirty="0">
                <a:latin typeface="Garamond" panose="02020404030301010803" pitchFamily="18" charset="0"/>
              </a:rPr>
              <a:t> </a:t>
            </a:r>
            <a:r>
              <a:rPr lang="en-GB" sz="1000" dirty="0">
                <a:solidFill>
                  <a:schemeClr val="bg1"/>
                </a:solidFill>
                <a:latin typeface="Garamond" panose="02020404030301010803" pitchFamily="18" charset="0"/>
              </a:rPr>
              <a:t>x</a:t>
            </a:r>
            <a:r>
              <a:rPr lang="en-GB" sz="1000" i="1" dirty="0">
                <a:latin typeface="Garamond" panose="02020404030301010803" pitchFamily="18" charset="0"/>
              </a:rPr>
              <a:t>                                                                                                                </a:t>
            </a:r>
            <a:r>
              <a:rPr lang="en-GB" sz="3600" i="1" dirty="0">
                <a:latin typeface="Garamond" panose="02020404030301010803" pitchFamily="18" charset="0"/>
              </a:rPr>
              <a:t>– Prayer of St Francis</a:t>
            </a:r>
            <a:endParaRPr lang="en-GB" sz="6000" i="1" dirty="0">
              <a:latin typeface="Garamond" panose="02020404030301010803" pitchFamily="18" charset="0"/>
            </a:endParaRPr>
          </a:p>
          <a:p>
            <a:pPr algn="ctr"/>
            <a:endParaRPr lang="en-GB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7FD522E3-DCE6-4B7E-B784-37486CA6E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999591"/>
            <a:ext cx="7880704" cy="414372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7338157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254646"/>
            <a:ext cx="12192000" cy="132268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altLang="en-US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Preparing as communities for World Youth Day 2023</a:t>
            </a:r>
            <a:endParaRPr lang="en-GB" dirty="0">
              <a:solidFill>
                <a:schemeClr val="accent4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44100" y="6063737"/>
            <a:ext cx="1544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BDES</a:t>
            </a: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8037" y="5854700"/>
            <a:ext cx="771525" cy="914400"/>
          </a:xfrm>
          <a:prstGeom prst="rect">
            <a:avLst/>
          </a:prstGeom>
        </p:spPr>
      </p:pic>
      <p:pic>
        <p:nvPicPr>
          <p:cNvPr id="8" name="Picture 7" descr="World Youth Day Lisbon 2023 unveils Marian logo | Angelus News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20" t="2314" r="22249" b="2792"/>
          <a:stretch/>
        </p:blipFill>
        <p:spPr bwMode="auto">
          <a:xfrm>
            <a:off x="792625" y="2120794"/>
            <a:ext cx="3422060" cy="42045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03416" y="2766399"/>
            <a:ext cx="7066422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latin typeface="Garamond" panose="02020404030301010803" pitchFamily="18" charset="0"/>
              </a:rPr>
              <a:t>“True love recognises that everyone has different gifts and a unique path in life.</a:t>
            </a:r>
            <a:r>
              <a:rPr lang="en-GB" sz="4400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” </a:t>
            </a:r>
            <a:endParaRPr lang="en-GB" sz="4400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GB" dirty="0">
              <a:latin typeface="Garamond" panose="02020404030301010803" pitchFamily="18" charset="0"/>
            </a:endParaRPr>
          </a:p>
          <a:p>
            <a:pPr algn="r"/>
            <a:endParaRPr lang="en-GB" sz="100" dirty="0">
              <a:latin typeface="Garamond" panose="02020404030301010803" pitchFamily="18" charset="0"/>
            </a:endParaRPr>
          </a:p>
          <a:p>
            <a:pPr algn="r"/>
            <a:r>
              <a:rPr lang="en-GB" sz="2400" dirty="0">
                <a:latin typeface="Garamond" panose="02020404030301010803" pitchFamily="18" charset="0"/>
              </a:rPr>
              <a:t>- Pope Francis, </a:t>
            </a:r>
            <a:r>
              <a:rPr lang="en-GB" sz="2400" i="1" dirty="0" err="1">
                <a:latin typeface="Garamond" panose="02020404030301010803" pitchFamily="18" charset="0"/>
              </a:rPr>
              <a:t>Amoris</a:t>
            </a:r>
            <a:r>
              <a:rPr lang="en-GB" sz="2400" i="1" dirty="0">
                <a:latin typeface="Garamond" panose="02020404030301010803" pitchFamily="18" charset="0"/>
              </a:rPr>
              <a:t> Laetitia</a:t>
            </a:r>
          </a:p>
        </p:txBody>
      </p:sp>
    </p:spTree>
    <p:extLst>
      <p:ext uri="{BB962C8B-B14F-4D97-AF65-F5344CB8AC3E}">
        <p14:creationId xmlns:p14="http://schemas.microsoft.com/office/powerpoint/2010/main" val="2656554078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098064" y="6297976"/>
            <a:ext cx="1544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BDES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17779" y="117427"/>
            <a:ext cx="11854616" cy="20991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altLang="en-US" sz="66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St. Nicholas</a:t>
            </a:r>
          </a:p>
          <a:p>
            <a:pPr algn="ctr"/>
            <a:r>
              <a:rPr lang="en-GB" altLang="en-US" sz="66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Feast day : 6</a:t>
            </a:r>
            <a:r>
              <a:rPr lang="en-GB" altLang="en-US" sz="6600" baseline="300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th</a:t>
            </a:r>
            <a:r>
              <a:rPr lang="en-GB" altLang="en-US" sz="66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 December  </a:t>
            </a:r>
            <a:endParaRPr lang="en-GB" sz="6600" dirty="0">
              <a:solidFill>
                <a:schemeClr val="accent4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55959" y="2359148"/>
            <a:ext cx="894711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202122"/>
                </a:solidFill>
                <a:latin typeface="Garamond" panose="02020404030301010803" pitchFamily="18" charset="0"/>
              </a:rPr>
              <a:t>St Nicholas was a 4</a:t>
            </a:r>
            <a:r>
              <a:rPr lang="en-US" sz="2800" baseline="30000" dirty="0">
                <a:solidFill>
                  <a:srgbClr val="202122"/>
                </a:solidFill>
                <a:latin typeface="Garamond" panose="02020404030301010803" pitchFamily="18" charset="0"/>
              </a:rPr>
              <a:t>th</a:t>
            </a:r>
            <a:r>
              <a:rPr lang="en-US" sz="2800" dirty="0">
                <a:solidFill>
                  <a:srgbClr val="202122"/>
                </a:solidFill>
                <a:latin typeface="Garamond" panose="02020404030301010803" pitchFamily="18" charset="0"/>
              </a:rPr>
              <a:t> century Bishop who is the patron saint of many groups including students. </a:t>
            </a:r>
          </a:p>
          <a:p>
            <a:pPr algn="just"/>
            <a:r>
              <a:rPr lang="en-US" sz="2800" dirty="0">
                <a:solidFill>
                  <a:srgbClr val="202122"/>
                </a:solidFill>
                <a:latin typeface="Garamond" panose="02020404030301010803" pitchFamily="18" charset="0"/>
              </a:rPr>
              <a:t>There were many miracles granted through his intervention. Due to the story of him calming a storm he is also the patron saint of seafarers, and there are many churches dedicated to him in seaports around the world.</a:t>
            </a:r>
          </a:p>
          <a:p>
            <a:pPr algn="just"/>
            <a:r>
              <a:rPr lang="en-US" sz="2800" dirty="0">
                <a:solidFill>
                  <a:srgbClr val="202122"/>
                </a:solidFill>
                <a:latin typeface="Garamond" panose="02020404030301010803" pitchFamily="18" charset="0"/>
              </a:rPr>
              <a:t>It is difficult to find historical records but the story of him providing gifts of money, in secret, to a poor family appears in many pictures across Europe. He is seen as a great gift giver.</a:t>
            </a:r>
            <a:endParaRPr lang="en-US" sz="2800" b="0" i="0" dirty="0">
              <a:solidFill>
                <a:srgbClr val="202122"/>
              </a:solidFill>
              <a:effectLst/>
              <a:latin typeface="Garamond" panose="02020404030301010803" pitchFamily="18" charset="0"/>
            </a:endParaRP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4592" y="5906796"/>
            <a:ext cx="771525" cy="91440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BE3AA561-1525-40A7-B9DB-12D4670604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7778" y="2359148"/>
            <a:ext cx="1947198" cy="4351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9235338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944100" y="6050290"/>
            <a:ext cx="1544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BDES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33825" y="150921"/>
            <a:ext cx="11526640" cy="8245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altLang="en-US" sz="4600" i="1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Saints and schools # 6 </a:t>
            </a:r>
            <a:r>
              <a:rPr lang="en-GB" altLang="en-US" sz="46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:Our Lady Immaculate</a:t>
            </a:r>
            <a:endParaRPr lang="en-GB" sz="4600" dirty="0">
              <a:solidFill>
                <a:schemeClr val="accent4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8037" y="5854700"/>
            <a:ext cx="771525" cy="91440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E3A6C2EA-59E7-4E83-89FB-4D81B3F410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5485" y="1134452"/>
            <a:ext cx="3748079" cy="533644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943600" y="1336876"/>
            <a:ext cx="567738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000" dirty="0">
                <a:latin typeface="Garamond" panose="02020404030301010803" pitchFamily="18" charset="0"/>
              </a:rPr>
              <a:t>The feast of the Immaculate Conception of Our Lady is celebrated on December 8</a:t>
            </a:r>
            <a:r>
              <a:rPr lang="en-GB" sz="2000" baseline="30000" dirty="0">
                <a:latin typeface="Garamond" panose="02020404030301010803" pitchFamily="18" charset="0"/>
              </a:rPr>
              <a:t>th</a:t>
            </a:r>
            <a:r>
              <a:rPr lang="en-GB" sz="2000" dirty="0">
                <a:latin typeface="Garamond" panose="02020404030301010803" pitchFamily="18" charset="0"/>
              </a:rPr>
              <a:t>.</a:t>
            </a:r>
          </a:p>
          <a:p>
            <a:pPr algn="just"/>
            <a:r>
              <a:rPr lang="en-GB" sz="2000" dirty="0">
                <a:latin typeface="Garamond" panose="02020404030301010803" pitchFamily="18" charset="0"/>
              </a:rPr>
              <a:t>This day is one of the most important celebrations of  the pure and sinless conception and life of the Virgin Mary and as such is celebrated throughout the world. </a:t>
            </a:r>
          </a:p>
          <a:p>
            <a:pPr algn="just"/>
            <a:r>
              <a:rPr lang="en-GB" sz="2000" dirty="0">
                <a:latin typeface="Garamond" panose="02020404030301010803" pitchFamily="18" charset="0"/>
              </a:rPr>
              <a:t>There are many images associated with the feast throughout history.</a:t>
            </a:r>
          </a:p>
          <a:p>
            <a:pPr algn="just"/>
            <a:endParaRPr lang="en-GB" sz="2000" dirty="0">
              <a:latin typeface="Garamond" panose="02020404030301010803" pitchFamily="18" charset="0"/>
            </a:endParaRPr>
          </a:p>
          <a:p>
            <a:pPr algn="just"/>
            <a:r>
              <a:rPr lang="en-GB" sz="2000" dirty="0">
                <a:latin typeface="Garamond" panose="02020404030301010803" pitchFamily="18" charset="0"/>
              </a:rPr>
              <a:t>In the Diocese of Brentwood there are a number of schools dedicated to Our Lady but </a:t>
            </a:r>
            <a:r>
              <a:rPr lang="en-GB" sz="2000">
                <a:latin typeface="Garamond" panose="02020404030301010803" pitchFamily="18" charset="0"/>
              </a:rPr>
              <a:t>only </a:t>
            </a:r>
            <a:r>
              <a:rPr lang="en-GB" sz="2000" smtClean="0">
                <a:latin typeface="Garamond" panose="02020404030301010803" pitchFamily="18" charset="0"/>
              </a:rPr>
              <a:t>one </a:t>
            </a:r>
            <a:r>
              <a:rPr lang="en-GB" sz="2000">
                <a:latin typeface="Garamond" panose="02020404030301010803" pitchFamily="18" charset="0"/>
              </a:rPr>
              <a:t>called </a:t>
            </a:r>
            <a:r>
              <a:rPr lang="en-GB" sz="2000" smtClean="0">
                <a:latin typeface="Garamond" panose="02020404030301010803" pitchFamily="18" charset="0"/>
              </a:rPr>
              <a:t>   Our </a:t>
            </a:r>
            <a:r>
              <a:rPr lang="en-GB" sz="2000" dirty="0">
                <a:latin typeface="Garamond" panose="02020404030301010803" pitchFamily="18" charset="0"/>
              </a:rPr>
              <a:t>Lady Immaculate, which is to be found in Chelmsford. The school seeks to inspire the children to be excellent for themselves but also for the glory of God, which is a true reflection of the life of Our Lady Immaculate. </a:t>
            </a:r>
          </a:p>
        </p:txBody>
      </p:sp>
    </p:spTree>
    <p:extLst>
      <p:ext uri="{BB962C8B-B14F-4D97-AF65-F5344CB8AC3E}">
        <p14:creationId xmlns:p14="http://schemas.microsoft.com/office/powerpoint/2010/main" val="2734715491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8" y="5700381"/>
            <a:ext cx="9144000" cy="1655762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Monday 6</a:t>
            </a:r>
            <a:r>
              <a:rPr lang="en-GB" sz="2800" baseline="300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th</a:t>
            </a:r>
            <a:r>
              <a:rPr lang="en-GB" sz="28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 December 2021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637" y="5816600"/>
            <a:ext cx="771525" cy="914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64400" y="6089134"/>
            <a:ext cx="4465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Brentwood Diocese Education Service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524000" y="249839"/>
            <a:ext cx="9144000" cy="14661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6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Looking Forward</a:t>
            </a:r>
          </a:p>
        </p:txBody>
      </p:sp>
      <p:pic>
        <p:nvPicPr>
          <p:cNvPr id="8" name="Picture 7" descr="World Youth Day Lisbon 2023 unveils Marian logo | Angelus News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20" t="2314" r="22249" b="2792"/>
          <a:stretch/>
        </p:blipFill>
        <p:spPr bwMode="auto">
          <a:xfrm>
            <a:off x="227489" y="4971098"/>
            <a:ext cx="1789747" cy="175990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1391795" y="5023168"/>
            <a:ext cx="9901645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400" dirty="0">
                <a:latin typeface="Garamond" panose="02020404030301010803" pitchFamily="18" charset="0"/>
              </a:rPr>
              <a:t>~ A Church That Looks Forward ~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0D4E249-6698-465A-9CB1-396CF67373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59215" y="2035873"/>
            <a:ext cx="5926238" cy="286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8702521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4260</TotalTime>
  <Words>439</Words>
  <Application>Microsoft Office PowerPoint</Application>
  <PresentationFormat>Widescreen</PresentationFormat>
  <Paragraphs>54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Garamond</vt:lpstr>
      <vt:lpstr>Open Sans</vt:lpstr>
      <vt:lpstr>Times New Roman</vt:lpstr>
      <vt:lpstr>Office Theme</vt:lpstr>
      <vt:lpstr>PowerPoint Presentation</vt:lpstr>
      <vt:lpstr>PowerPoint Presentation</vt:lpstr>
      <vt:lpstr>The Synoptic Problem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Diocese Of Brentwood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Sophie Russell</dc:creator>
  <cp:lastModifiedBy>Catherine McKenna</cp:lastModifiedBy>
  <cp:revision>250</cp:revision>
  <dcterms:created xsi:type="dcterms:W3CDTF">2019-09-06T14:56:38Z</dcterms:created>
  <dcterms:modified xsi:type="dcterms:W3CDTF">2021-12-02T09:56:36Z</dcterms:modified>
</cp:coreProperties>
</file>