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5.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4" r:id="rId2"/>
    <p:sldId id="289" r:id="rId3"/>
    <p:sldId id="297" r:id="rId4"/>
    <p:sldId id="333" r:id="rId5"/>
    <p:sldId id="258" r:id="rId6"/>
    <p:sldId id="272" r:id="rId7"/>
    <p:sldId id="321" r:id="rId8"/>
    <p:sldId id="33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145" autoAdjust="0"/>
    <p:restoredTop sz="94660"/>
  </p:normalViewPr>
  <p:slideViewPr>
    <p:cSldViewPr snapToGrid="0">
      <p:cViewPr varScale="1">
        <p:scale>
          <a:sx n="66" d="100"/>
          <a:sy n="66" d="100"/>
        </p:scale>
        <p:origin x="367"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13/12/2021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13/12/2021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13/12/2021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13/12/2021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13/12/2021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13/12/2021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13/12/2021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13/12/2021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13/12/2021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13/12/2021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13/12/2021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13/12/2021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a:t>
            </a:r>
            <a:r>
              <a:rPr lang="en-GB" sz="2800" dirty="0" smtClean="0">
                <a:solidFill>
                  <a:schemeClr val="accent4">
                    <a:lumMod val="75000"/>
                  </a:schemeClr>
                </a:solidFill>
                <a:latin typeface="Garamond" panose="02020404030301010803" pitchFamily="18" charset="0"/>
              </a:rPr>
              <a:t>3rd January 2022</a:t>
            </a:r>
            <a:endParaRPr lang="en-GB" sz="2800" dirty="0">
              <a:solidFill>
                <a:schemeClr val="accent4">
                  <a:lumMod val="75000"/>
                </a:schemeClr>
              </a:solidFill>
              <a:latin typeface="Garamond" panose="02020404030301010803"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a:t>
            </a:r>
            <a:r>
              <a:rPr lang="en-GB" sz="4400" dirty="0" smtClean="0">
                <a:latin typeface="Garamond" panose="02020404030301010803" pitchFamily="18" charset="0"/>
              </a:rPr>
              <a:t>New Year Good News </a:t>
            </a:r>
            <a:r>
              <a:rPr lang="en-GB" sz="4400" dirty="0">
                <a:latin typeface="Garamond" panose="02020404030301010803" pitchFamily="18" charset="0"/>
              </a:rPr>
              <a:t>~</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39167"/>
          <a:stretch/>
        </p:blipFill>
        <p:spPr bwMode="auto">
          <a:xfrm>
            <a:off x="2824224" y="2037144"/>
            <a:ext cx="6765402" cy="28685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15532" y="2116356"/>
            <a:ext cx="10506504" cy="418666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200" dirty="0">
              <a:latin typeface="Garamond" panose="02020404030301010803" pitchFamily="18" charset="0"/>
            </a:endParaRPr>
          </a:p>
          <a:p>
            <a:pPr algn="ctr"/>
            <a:r>
              <a:rPr lang="en-GB" sz="2400" dirty="0">
                <a:latin typeface="Garamond" panose="02020404030301010803" pitchFamily="18" charset="0"/>
              </a:rPr>
              <a:t>In Advent we </a:t>
            </a:r>
            <a:r>
              <a:rPr lang="en-GB" sz="2400" dirty="0" smtClean="0">
                <a:latin typeface="Garamond" panose="02020404030301010803" pitchFamily="18" charset="0"/>
              </a:rPr>
              <a:t>prepared </a:t>
            </a:r>
            <a:r>
              <a:rPr lang="en-GB" sz="2400" dirty="0">
                <a:latin typeface="Garamond" panose="02020404030301010803" pitchFamily="18" charset="0"/>
              </a:rPr>
              <a:t>the way of the Lord.</a:t>
            </a:r>
          </a:p>
          <a:p>
            <a:pPr algn="ctr"/>
            <a:endParaRPr lang="en-GB" sz="2400" dirty="0">
              <a:latin typeface="Garamond" panose="02020404030301010803" pitchFamily="18" charset="0"/>
            </a:endParaRPr>
          </a:p>
          <a:p>
            <a:pPr algn="ctr"/>
            <a:r>
              <a:rPr lang="en-GB" sz="2400" dirty="0" smtClean="0">
                <a:latin typeface="Garamond" panose="02020404030301010803" pitchFamily="18" charset="0"/>
              </a:rPr>
              <a:t>At Christmas we celebrated the birth of Jesus.</a:t>
            </a:r>
            <a:endParaRPr lang="en-GB" sz="2400" dirty="0">
              <a:latin typeface="Garamond" panose="02020404030301010803" pitchFamily="18" charset="0"/>
            </a:endParaRPr>
          </a:p>
          <a:p>
            <a:pPr algn="ctr"/>
            <a:endParaRPr lang="en-GB" sz="2400" dirty="0">
              <a:latin typeface="Garamond" panose="02020404030301010803" pitchFamily="18" charset="0"/>
            </a:endParaRPr>
          </a:p>
          <a:p>
            <a:pPr algn="ctr"/>
            <a:r>
              <a:rPr lang="en-GB" sz="2400" dirty="0" smtClean="0">
                <a:latin typeface="Garamond" panose="02020404030301010803" pitchFamily="18" charset="0"/>
              </a:rPr>
              <a:t>We are now looking forward to what the new </a:t>
            </a:r>
            <a:r>
              <a:rPr lang="en-GB" sz="2400" dirty="0">
                <a:latin typeface="Garamond" panose="02020404030301010803" pitchFamily="18" charset="0"/>
              </a:rPr>
              <a:t>y</a:t>
            </a:r>
            <a:r>
              <a:rPr lang="en-GB" sz="2400" dirty="0" smtClean="0">
                <a:latin typeface="Garamond" panose="02020404030301010803" pitchFamily="18" charset="0"/>
              </a:rPr>
              <a:t>ear brings.</a:t>
            </a:r>
            <a:endParaRPr lang="en-GB" sz="2400" dirty="0">
              <a:latin typeface="Garamond" panose="02020404030301010803" pitchFamily="18" charset="0"/>
            </a:endParaRPr>
          </a:p>
          <a:p>
            <a:pPr algn="ctr"/>
            <a:endParaRPr lang="en-GB" sz="2400" dirty="0">
              <a:latin typeface="Garamond" panose="02020404030301010803" pitchFamily="18" charset="0"/>
            </a:endParaRPr>
          </a:p>
          <a:p>
            <a:pPr algn="ctr"/>
            <a:r>
              <a:rPr lang="en-GB" sz="2400" dirty="0" smtClean="0">
                <a:latin typeface="Garamond" panose="02020404030301010803" pitchFamily="18" charset="0"/>
              </a:rPr>
              <a:t>The new year gives us an opportunity to make changes in our lives.</a:t>
            </a:r>
            <a:endParaRPr lang="en-GB" sz="2400" dirty="0">
              <a:latin typeface="Garamond" panose="02020404030301010803" pitchFamily="18" charset="0"/>
            </a:endParaRPr>
          </a:p>
          <a:p>
            <a:pPr algn="ctr"/>
            <a:endParaRPr lang="en-GB" sz="2400" dirty="0">
              <a:latin typeface="Garamond" panose="02020404030301010803" pitchFamily="18" charset="0"/>
            </a:endParaRPr>
          </a:p>
          <a:p>
            <a:pPr algn="ctr"/>
            <a:r>
              <a:rPr lang="en-GB" sz="2400" dirty="0">
                <a:latin typeface="Garamond" panose="02020404030301010803" pitchFamily="18" charset="0"/>
              </a:rPr>
              <a:t>What are you going to do? </a:t>
            </a:r>
          </a:p>
          <a:p>
            <a:pPr algn="ctr"/>
            <a:endParaRPr lang="en-GB" sz="24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2"/>
            <a:ext cx="10461171" cy="161075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a:effectLst/>
                <a:latin typeface="Garamond" panose="02020404030301010803" pitchFamily="18" charset="0"/>
                <a:ea typeface="Calibri" panose="020F0502020204030204" pitchFamily="34" charset="0"/>
                <a:cs typeface="Times New Roman" panose="02020603050405020304" pitchFamily="18" charset="0"/>
              </a:rPr>
              <a:t>We are Looking Forward</a:t>
            </a:r>
            <a:endParaRPr lang="en-GB" sz="5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effectLst/>
                <a:latin typeface="Garamond" panose="02020404030301010803" pitchFamily="18" charset="0"/>
                <a:ea typeface="Calibri" panose="020F0502020204030204" pitchFamily="34" charset="0"/>
                <a:cs typeface="Times New Roman" panose="02020603050405020304" pitchFamily="18" charset="0"/>
              </a:rPr>
              <a:t>~ </a:t>
            </a:r>
            <a:r>
              <a:rPr lang="en-GB" sz="3600" dirty="0" smtClean="0">
                <a:latin typeface="Garamond" panose="02020404030301010803" pitchFamily="18" charset="0"/>
                <a:ea typeface="Calibri" panose="020F0502020204030204" pitchFamily="34" charset="0"/>
                <a:cs typeface="Times New Roman" panose="02020603050405020304" pitchFamily="18" charset="0"/>
              </a:rPr>
              <a:t>In </a:t>
            </a:r>
            <a:r>
              <a:rPr lang="en-GB" sz="3600" dirty="0">
                <a:latin typeface="Garamond" panose="02020404030301010803" pitchFamily="18" charset="0"/>
                <a:ea typeface="Calibri" panose="020F0502020204030204" pitchFamily="34" charset="0"/>
                <a:cs typeface="Times New Roman" panose="02020603050405020304" pitchFamily="18" charset="0"/>
              </a:rPr>
              <a:t>the Year of the Family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smtClean="0">
                <a:solidFill>
                  <a:schemeClr val="accent4">
                    <a:lumMod val="75000"/>
                  </a:schemeClr>
                </a:solidFill>
                <a:latin typeface="Garamond" panose="02020404030301010803" pitchFamily="18" charset="0"/>
              </a:rPr>
              <a:t>In the </a:t>
            </a:r>
            <a:r>
              <a:rPr lang="en-GB" sz="6000" dirty="0">
                <a:solidFill>
                  <a:schemeClr val="accent4">
                    <a:lumMod val="75000"/>
                  </a:schemeClr>
                </a:solidFill>
                <a:latin typeface="Garamond" panose="02020404030301010803" pitchFamily="18" charset="0"/>
              </a:rPr>
              <a:t>Gospel Reading  …</a:t>
            </a:r>
          </a:p>
        </p:txBody>
      </p:sp>
      <p:sp>
        <p:nvSpPr>
          <p:cNvPr id="3" name="Rectangle 2"/>
          <p:cNvSpPr/>
          <p:nvPr/>
        </p:nvSpPr>
        <p:spPr>
          <a:xfrm>
            <a:off x="7155680" y="2318283"/>
            <a:ext cx="5036320" cy="3693319"/>
          </a:xfrm>
          <a:prstGeom prst="rect">
            <a:avLst/>
          </a:prstGeom>
        </p:spPr>
        <p:txBody>
          <a:bodyPr wrap="square">
            <a:spAutoFit/>
          </a:bodyPr>
          <a:lstStyle/>
          <a:p>
            <a:pPr algn="ctr"/>
            <a:r>
              <a:rPr lang="en-GB" sz="2600" b="1" dirty="0" smtClean="0">
                <a:latin typeface="Garamond" panose="02020404030301010803" pitchFamily="18" charset="0"/>
              </a:rPr>
              <a:t>6</a:t>
            </a:r>
            <a:r>
              <a:rPr lang="en-GB" sz="2600" b="1" baseline="30000" dirty="0" smtClean="0">
                <a:latin typeface="Garamond" panose="02020404030301010803" pitchFamily="18" charset="0"/>
              </a:rPr>
              <a:t>th</a:t>
            </a:r>
            <a:r>
              <a:rPr lang="en-GB" sz="2600" b="1" dirty="0" smtClean="0">
                <a:latin typeface="Garamond" panose="02020404030301010803" pitchFamily="18" charset="0"/>
              </a:rPr>
              <a:t> January 2022</a:t>
            </a:r>
            <a:r>
              <a:rPr lang="en-GB" sz="2600" dirty="0" smtClean="0">
                <a:latin typeface="Garamond" panose="02020404030301010803" pitchFamily="18" charset="0"/>
              </a:rPr>
              <a:t> </a:t>
            </a:r>
            <a:r>
              <a:rPr lang="en-GB" sz="2600" dirty="0">
                <a:latin typeface="Garamond" panose="02020404030301010803" pitchFamily="18" charset="0"/>
              </a:rPr>
              <a:t>:</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smtClean="0">
                <a:latin typeface="Garamond" panose="02020404030301010803" pitchFamily="18" charset="0"/>
              </a:rPr>
              <a:t>The </a:t>
            </a:r>
            <a:r>
              <a:rPr lang="en-GB" sz="2800" dirty="0">
                <a:latin typeface="Garamond" panose="02020404030301010803" pitchFamily="18" charset="0"/>
              </a:rPr>
              <a:t>Gospel of </a:t>
            </a:r>
            <a:r>
              <a:rPr lang="en-GB" sz="2800" dirty="0" smtClean="0">
                <a:latin typeface="Garamond" panose="02020404030301010803" pitchFamily="18" charset="0"/>
              </a:rPr>
              <a:t>Matthew points out that:                                                    </a:t>
            </a:r>
            <a:endParaRPr lang="en-GB" sz="2800" dirty="0">
              <a:latin typeface="Garamond" panose="02020404030301010803" pitchFamily="18" charset="0"/>
            </a:endParaRPr>
          </a:p>
          <a:p>
            <a:pPr algn="ctr"/>
            <a:endParaRPr lang="en-GB" sz="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4400" dirty="0" smtClean="0">
                <a:latin typeface="Garamond" panose="02020404030301010803" pitchFamily="18" charset="0"/>
              </a:rPr>
              <a:t>“</a:t>
            </a:r>
            <a:r>
              <a:rPr lang="en-GB" sz="3200" dirty="0">
                <a:latin typeface="Garamond" panose="02020404030301010803" pitchFamily="18" charset="0"/>
              </a:rPr>
              <a:t>From you, Bethlehem … shall come a ruler who is to shepherd my people</a:t>
            </a:r>
            <a:r>
              <a:rPr lang="en-GB" sz="4400" dirty="0" smtClean="0">
                <a:solidFill>
                  <a:srgbClr val="000000"/>
                </a:solidFill>
                <a:effectLst/>
                <a:latin typeface="Garamond" panose="02020404030301010803" pitchFamily="18" charset="0"/>
                <a:ea typeface="Calibri" panose="020F0502020204030204" pitchFamily="34" charset="0"/>
                <a:cs typeface="Open Sans" panose="020B0606030504020204" pitchFamily="34" charset="0"/>
              </a:rPr>
              <a:t>.</a:t>
            </a:r>
            <a:r>
              <a:rPr lang="en-GB" sz="4400" dirty="0" smtClean="0">
                <a:latin typeface="Garamond" panose="02020404030301010803" pitchFamily="18" charset="0"/>
              </a:rPr>
              <a:t>”</a:t>
            </a:r>
            <a:endParaRPr lang="en-GB" sz="44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2050" name="Picture 2">
            <a:extLst>
              <a:ext uri="{FF2B5EF4-FFF2-40B4-BE49-F238E27FC236}">
                <a16:creationId xmlns:a16="http://schemas.microsoft.com/office/drawing/2014/main" id="{119B1C81-93AA-492F-B520-689E5AC9AE0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99730" y="2318283"/>
            <a:ext cx="6710176" cy="3875127"/>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66206" y="298360"/>
            <a:ext cx="1094667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9" name="TextBox 8">
            <a:extLst>
              <a:ext uri="{FF2B5EF4-FFF2-40B4-BE49-F238E27FC236}">
                <a16:creationId xmlns:a16="http://schemas.microsoft.com/office/drawing/2014/main" id="{1E52ECCE-938B-4059-BCFC-5863C6E8CB5A}"/>
              </a:ext>
            </a:extLst>
          </p:cNvPr>
          <p:cNvSpPr txBox="1"/>
          <p:nvPr/>
        </p:nvSpPr>
        <p:spPr>
          <a:xfrm>
            <a:off x="7608163" y="2142221"/>
            <a:ext cx="4004716" cy="3939540"/>
          </a:xfrm>
          <a:prstGeom prst="rect">
            <a:avLst/>
          </a:prstGeom>
          <a:noFill/>
        </p:spPr>
        <p:txBody>
          <a:bodyPr wrap="square" rtlCol="0">
            <a:spAutoFit/>
          </a:bodyPr>
          <a:lstStyle/>
          <a:p>
            <a:pPr algn="ctr"/>
            <a:r>
              <a:rPr lang="en-GB" sz="4400" dirty="0" smtClean="0">
                <a:latin typeface="Garamond" panose="02020404030301010803" pitchFamily="18" charset="0"/>
              </a:rPr>
              <a:t>“</a:t>
            </a:r>
            <a:r>
              <a:rPr lang="en-GB" sz="3600" dirty="0">
                <a:latin typeface="Garamond" panose="02020404030301010803" pitchFamily="18" charset="0"/>
              </a:rPr>
              <a:t>O divine Master, grant that I may never seek so much to be consoled as to console</a:t>
            </a:r>
            <a:r>
              <a:rPr lang="en-GB" sz="4400" dirty="0" smtClean="0">
                <a:solidFill>
                  <a:srgbClr val="333333"/>
                </a:solidFill>
                <a:effectLst/>
                <a:latin typeface="Garamond" panose="02020404030301010803" pitchFamily="18" charset="0"/>
                <a:ea typeface="Calibri" panose="020F0502020204030204" pitchFamily="34" charset="0"/>
                <a:cs typeface="Times New Roman" panose="02020603050405020304" pitchFamily="18" charset="0"/>
              </a:rPr>
              <a:t>.”</a:t>
            </a:r>
            <a:r>
              <a:rPr lang="en-GB" sz="1000" dirty="0" smtClean="0">
                <a:latin typeface="Garamond" panose="02020404030301010803" pitchFamily="18" charset="0"/>
              </a:rPr>
              <a:t> </a:t>
            </a:r>
            <a:r>
              <a:rPr lang="en-GB" sz="1000" dirty="0">
                <a:solidFill>
                  <a:schemeClr val="bg1"/>
                </a:solidFill>
                <a:latin typeface="Garamond" panose="02020404030301010803" pitchFamily="18" charset="0"/>
              </a:rPr>
              <a:t>x</a:t>
            </a:r>
            <a:r>
              <a:rPr lang="en-GB" sz="1000" i="1" dirty="0">
                <a:latin typeface="Garamond" panose="02020404030301010803" pitchFamily="18" charset="0"/>
              </a:rPr>
              <a:t>                                                                                                                </a:t>
            </a:r>
            <a:r>
              <a:rPr lang="en-GB" sz="3600" i="1" dirty="0">
                <a:latin typeface="Garamond" panose="02020404030301010803" pitchFamily="18" charset="0"/>
              </a:rPr>
              <a:t>– Prayer of St Francis</a:t>
            </a:r>
            <a:endParaRPr lang="en-GB" sz="6000" i="1" dirty="0">
              <a:latin typeface="Garamond" panose="02020404030301010803" pitchFamily="18" charset="0"/>
            </a:endParaRPr>
          </a:p>
          <a:p>
            <a:pPr algn="ctr"/>
            <a:endParaRPr lang="en-GB" dirty="0"/>
          </a:p>
        </p:txBody>
      </p:sp>
      <p:pic>
        <p:nvPicPr>
          <p:cNvPr id="3074" name="Picture 2">
            <a:extLst>
              <a:ext uri="{FF2B5EF4-FFF2-40B4-BE49-F238E27FC236}">
                <a16:creationId xmlns:a16="http://schemas.microsoft.com/office/drawing/2014/main" id="{7FD522E3-DCE6-4B7E-B784-37486CA6E41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32558" y="1999591"/>
            <a:ext cx="6215587" cy="4143725"/>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338157"/>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as communities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792625" y="212079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4803416" y="2766399"/>
            <a:ext cx="7066422" cy="2108269"/>
          </a:xfrm>
          <a:prstGeom prst="rect">
            <a:avLst/>
          </a:prstGeom>
          <a:noFill/>
        </p:spPr>
        <p:txBody>
          <a:bodyPr wrap="square" rtlCol="0">
            <a:spAutoFit/>
          </a:bodyPr>
          <a:lstStyle/>
          <a:p>
            <a:pPr algn="ctr"/>
            <a:r>
              <a:rPr lang="en-GB" sz="4400" dirty="0" smtClean="0">
                <a:latin typeface="Garamond" panose="02020404030301010803" pitchFamily="18" charset="0"/>
              </a:rPr>
              <a:t>“</a:t>
            </a:r>
            <a:r>
              <a:rPr lang="en-GB" sz="4400" dirty="0" smtClean="0">
                <a:latin typeface="Garamond" panose="02020404030301010803" pitchFamily="18" charset="0"/>
              </a:rPr>
              <a:t>The </a:t>
            </a:r>
            <a:r>
              <a:rPr lang="en-GB" sz="4400" dirty="0">
                <a:latin typeface="Garamond" panose="02020404030301010803" pitchFamily="18" charset="0"/>
              </a:rPr>
              <a:t>final word on our life will belong to </a:t>
            </a:r>
            <a:r>
              <a:rPr lang="en-GB" sz="4400" dirty="0" smtClean="0">
                <a:latin typeface="Garamond" panose="02020404030301010803" pitchFamily="18" charset="0"/>
              </a:rPr>
              <a:t>Jesus</a:t>
            </a:r>
            <a:r>
              <a:rPr lang="en-GB" sz="4400" dirty="0" smtClean="0">
                <a:solidFill>
                  <a:srgbClr val="000000"/>
                </a:solidFill>
                <a:effectLst/>
                <a:latin typeface="Garamond" panose="02020404030301010803" pitchFamily="18" charset="0"/>
                <a:ea typeface="Calibri" panose="020F0502020204030204" pitchFamily="34" charset="0"/>
                <a:cs typeface="Arial" panose="020B0604020202020204" pitchFamily="34" charset="0"/>
              </a:rPr>
              <a:t>”</a:t>
            </a:r>
            <a:r>
              <a:rPr lang="en-GB" sz="4400" dirty="0">
                <a:solidFill>
                  <a:srgbClr val="000000"/>
                </a:solidFill>
                <a:effectLst/>
                <a:latin typeface="Garamond" panose="02020404030301010803" pitchFamily="18" charset="0"/>
                <a:ea typeface="Calibri" panose="020F0502020204030204" pitchFamily="34" charset="0"/>
                <a:cs typeface="Arial" panose="020B0604020202020204" pitchFamily="34" charset="0"/>
              </a:rPr>
              <a:t> </a:t>
            </a:r>
            <a:endParaRPr lang="en-GB" sz="4400" dirty="0">
              <a:effectLst/>
              <a:latin typeface="Garamond" panose="02020404030301010803" pitchFamily="18" charset="0"/>
              <a:ea typeface="Calibri" panose="020F0502020204030204" pitchFamily="34" charset="0"/>
              <a:cs typeface="Times New Roman" panose="02020603050405020304" pitchFamily="18" charset="0"/>
            </a:endParaRPr>
          </a:p>
          <a:p>
            <a:pPr algn="just"/>
            <a:endParaRPr lang="en-GB" dirty="0">
              <a:latin typeface="Garamond" panose="02020404030301010803" pitchFamily="18" charset="0"/>
            </a:endParaRPr>
          </a:p>
          <a:p>
            <a:pPr algn="r"/>
            <a:endParaRPr lang="en-GB" sz="100" dirty="0">
              <a:latin typeface="Garamond" panose="02020404030301010803" pitchFamily="18" charset="0"/>
            </a:endParaRPr>
          </a:p>
          <a:p>
            <a:pPr algn="r"/>
            <a:r>
              <a:rPr lang="en-GB" sz="2400" dirty="0">
                <a:latin typeface="Garamond" panose="02020404030301010803" pitchFamily="18" charset="0"/>
              </a:rPr>
              <a:t>- Pope Francis, </a:t>
            </a:r>
            <a:r>
              <a:rPr lang="en-GB" sz="2400" i="1" dirty="0" smtClean="0">
                <a:latin typeface="Garamond" panose="02020404030301010803" pitchFamily="18" charset="0"/>
              </a:rPr>
              <a:t>Youth Sunday Mass 2021</a:t>
            </a:r>
            <a:endParaRPr lang="en-GB" sz="2400" i="1" dirty="0">
              <a:latin typeface="Garamond" panose="02020404030301010803" pitchFamily="18" charset="0"/>
            </a:endParaRPr>
          </a:p>
        </p:txBody>
      </p:sp>
    </p:spTree>
    <p:extLst>
      <p:ext uri="{BB962C8B-B14F-4D97-AF65-F5344CB8AC3E}">
        <p14:creationId xmlns:p14="http://schemas.microsoft.com/office/powerpoint/2010/main" val="2656554078"/>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217779" y="117427"/>
            <a:ext cx="11854616" cy="209912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smtClean="0">
                <a:solidFill>
                  <a:schemeClr val="accent4">
                    <a:lumMod val="75000"/>
                  </a:schemeClr>
                </a:solidFill>
                <a:latin typeface="Garamond" panose="02020404030301010803" pitchFamily="18" charset="0"/>
              </a:rPr>
              <a:t>Epiphany </a:t>
            </a:r>
            <a:r>
              <a:rPr lang="en-GB" altLang="en-US" sz="6600" dirty="0">
                <a:solidFill>
                  <a:schemeClr val="accent4">
                    <a:lumMod val="75000"/>
                  </a:schemeClr>
                </a:solidFill>
                <a:latin typeface="Garamond" panose="02020404030301010803" pitchFamily="18" charset="0"/>
              </a:rPr>
              <a:t>: </a:t>
            </a:r>
            <a:r>
              <a:rPr lang="en-GB" altLang="en-US" sz="6600" dirty="0" smtClean="0">
                <a:solidFill>
                  <a:schemeClr val="accent4">
                    <a:lumMod val="75000"/>
                  </a:schemeClr>
                </a:solidFill>
                <a:latin typeface="Garamond" panose="02020404030301010803" pitchFamily="18" charset="0"/>
              </a:rPr>
              <a:t>6</a:t>
            </a:r>
            <a:r>
              <a:rPr lang="en-GB" altLang="en-US" sz="6600" baseline="30000" dirty="0" smtClean="0">
                <a:solidFill>
                  <a:schemeClr val="accent4">
                    <a:lumMod val="75000"/>
                  </a:schemeClr>
                </a:solidFill>
                <a:latin typeface="Garamond" panose="02020404030301010803" pitchFamily="18" charset="0"/>
              </a:rPr>
              <a:t>th</a:t>
            </a:r>
            <a:r>
              <a:rPr lang="en-GB" altLang="en-US" sz="6600" dirty="0" smtClean="0">
                <a:solidFill>
                  <a:schemeClr val="accent4">
                    <a:lumMod val="75000"/>
                  </a:schemeClr>
                </a:solidFill>
                <a:latin typeface="Garamond" panose="02020404030301010803" pitchFamily="18" charset="0"/>
              </a:rPr>
              <a:t> January</a:t>
            </a:r>
            <a:endParaRPr lang="en-GB" sz="6600" dirty="0">
              <a:solidFill>
                <a:schemeClr val="accent4">
                  <a:lumMod val="75000"/>
                </a:schemeClr>
              </a:solidFill>
              <a:latin typeface="Garamond" panose="02020404030301010803" pitchFamily="18" charset="0"/>
            </a:endParaRPr>
          </a:p>
        </p:txBody>
      </p:sp>
      <p:sp>
        <p:nvSpPr>
          <p:cNvPr id="3" name="TextBox 2"/>
          <p:cNvSpPr txBox="1"/>
          <p:nvPr/>
        </p:nvSpPr>
        <p:spPr>
          <a:xfrm>
            <a:off x="3588151" y="2359148"/>
            <a:ext cx="7714921" cy="523220"/>
          </a:xfrm>
          <a:prstGeom prst="rect">
            <a:avLst/>
          </a:prstGeom>
          <a:noFill/>
        </p:spPr>
        <p:txBody>
          <a:bodyPr wrap="square" rtlCol="0">
            <a:spAutoFit/>
          </a:bodyPr>
          <a:lstStyle/>
          <a:p>
            <a:pPr algn="just"/>
            <a:endParaRPr lang="en-US" sz="2800" b="0" i="0" dirty="0">
              <a:solidFill>
                <a:srgbClr val="202122"/>
              </a:solidFill>
              <a:effectLst/>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pic>
        <p:nvPicPr>
          <p:cNvPr id="2" name="Picture 2">
            <a:extLst>
              <a:ext uri="{FF2B5EF4-FFF2-40B4-BE49-F238E27FC236}">
                <a16:creationId xmlns:a16="http://schemas.microsoft.com/office/drawing/2014/main" id="{BE3AA561-1525-40A7-B9DB-12D4670604C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17778" y="3100451"/>
            <a:ext cx="3688677" cy="275900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010628" y="2465408"/>
            <a:ext cx="7957595" cy="3816429"/>
          </a:xfrm>
          <a:prstGeom prst="rect">
            <a:avLst/>
          </a:prstGeom>
          <a:noFill/>
        </p:spPr>
        <p:txBody>
          <a:bodyPr wrap="square" rtlCol="0">
            <a:spAutoFit/>
          </a:bodyPr>
          <a:lstStyle/>
          <a:p>
            <a:r>
              <a:rPr lang="en-GB" sz="2200" dirty="0" smtClean="0">
                <a:latin typeface="Garamond" panose="02020404030301010803" pitchFamily="18" charset="0"/>
              </a:rPr>
              <a:t>The feast of the Epiphany is celebrated on 6</a:t>
            </a:r>
            <a:r>
              <a:rPr lang="en-GB" sz="2200" baseline="30000" dirty="0" smtClean="0">
                <a:latin typeface="Garamond" panose="02020404030301010803" pitchFamily="18" charset="0"/>
              </a:rPr>
              <a:t>th</a:t>
            </a:r>
            <a:r>
              <a:rPr lang="en-GB" sz="2200" dirty="0" smtClean="0">
                <a:latin typeface="Garamond" panose="02020404030301010803" pitchFamily="18" charset="0"/>
              </a:rPr>
              <a:t> January and marks the end of the twelve days of Christmas.</a:t>
            </a:r>
          </a:p>
          <a:p>
            <a:r>
              <a:rPr lang="en-GB" sz="2200" dirty="0" smtClean="0">
                <a:latin typeface="Garamond" panose="02020404030301010803" pitchFamily="18" charset="0"/>
              </a:rPr>
              <a:t>It celebrates the revelation that Jesus Christ was the Son of God, focussing on the fact that this was revealed to the Three Wise Men. </a:t>
            </a:r>
          </a:p>
          <a:p>
            <a:r>
              <a:rPr lang="en-GB" sz="2200" dirty="0" smtClean="0">
                <a:latin typeface="Garamond" panose="02020404030301010803" pitchFamily="18" charset="0"/>
              </a:rPr>
              <a:t>The gifts they brought of Gold, Frankincense and Myrrh were deeply symbolic. Gold was the sign of kingship, showing Jesus reigns forever, Frankincense was used in worship showing Jesus was God and Myrrh was a herb used to anoint the dead which foreshadowed Jesus’ death and resurrection. </a:t>
            </a:r>
          </a:p>
          <a:p>
            <a:r>
              <a:rPr lang="en-GB" sz="2200" dirty="0" smtClean="0">
                <a:latin typeface="Garamond" panose="02020404030301010803" pitchFamily="18" charset="0"/>
              </a:rPr>
              <a:t>In many cultures Epiphany is celebrated with gift giving and other ceremonies</a:t>
            </a:r>
            <a:r>
              <a:rPr lang="en-GB" dirty="0" smtClean="0"/>
              <a:t>.</a:t>
            </a:r>
            <a:endParaRPr lang="en-GB" dirty="0"/>
          </a:p>
        </p:txBody>
      </p:sp>
    </p:spTree>
    <p:extLst>
      <p:ext uri="{BB962C8B-B14F-4D97-AF65-F5344CB8AC3E}">
        <p14:creationId xmlns:p14="http://schemas.microsoft.com/office/powerpoint/2010/main" val="233923533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370164" y="114325"/>
            <a:ext cx="11526640" cy="824537"/>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000" i="1" dirty="0" smtClean="0">
                <a:solidFill>
                  <a:schemeClr val="accent4">
                    <a:lumMod val="75000"/>
                  </a:schemeClr>
                </a:solidFill>
                <a:latin typeface="Garamond" panose="02020404030301010803" pitchFamily="18" charset="0"/>
              </a:rPr>
              <a:t>Schools and founders </a:t>
            </a:r>
            <a:r>
              <a:rPr lang="en-GB" altLang="en-US" sz="4000" i="1" dirty="0">
                <a:solidFill>
                  <a:schemeClr val="accent4">
                    <a:lumMod val="75000"/>
                  </a:schemeClr>
                </a:solidFill>
                <a:latin typeface="Garamond" panose="02020404030301010803" pitchFamily="18" charset="0"/>
              </a:rPr>
              <a:t># </a:t>
            </a:r>
            <a:r>
              <a:rPr lang="en-GB" altLang="en-US" sz="4000" i="1" dirty="0" smtClean="0">
                <a:solidFill>
                  <a:schemeClr val="accent4">
                    <a:lumMod val="75000"/>
                  </a:schemeClr>
                </a:solidFill>
                <a:latin typeface="Garamond" panose="02020404030301010803" pitchFamily="18" charset="0"/>
              </a:rPr>
              <a:t>8 </a:t>
            </a:r>
            <a:r>
              <a:rPr lang="en-GB" altLang="en-US" sz="4000" dirty="0" smtClean="0">
                <a:solidFill>
                  <a:schemeClr val="accent4">
                    <a:lumMod val="75000"/>
                  </a:schemeClr>
                </a:solidFill>
                <a:latin typeface="Garamond" panose="02020404030301010803" pitchFamily="18" charset="0"/>
              </a:rPr>
              <a:t>:The Palmer Catholic Academy </a:t>
            </a:r>
            <a:endParaRPr lang="en-GB" sz="40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a:extLst>
              <a:ext uri="{FF2B5EF4-FFF2-40B4-BE49-F238E27FC236}">
                <a16:creationId xmlns:a16="http://schemas.microsoft.com/office/drawing/2014/main" id="{E3A6C2EA-59E7-4E83-89FB-4D81B3F4104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11718" y="1536931"/>
            <a:ext cx="3748079" cy="4577693"/>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943600" y="1336876"/>
            <a:ext cx="5677382" cy="400110"/>
          </a:xfrm>
          <a:prstGeom prst="rect">
            <a:avLst/>
          </a:prstGeom>
          <a:noFill/>
        </p:spPr>
        <p:txBody>
          <a:bodyPr wrap="square" rtlCol="0">
            <a:spAutoFit/>
          </a:bodyPr>
          <a:lstStyle/>
          <a:p>
            <a:pPr algn="just"/>
            <a:endParaRPr lang="en-GB" sz="2000" dirty="0">
              <a:latin typeface="Garamond" panose="02020404030301010803" pitchFamily="18" charset="0"/>
            </a:endParaRPr>
          </a:p>
        </p:txBody>
      </p:sp>
      <p:sp>
        <p:nvSpPr>
          <p:cNvPr id="3" name="TextBox 2"/>
          <p:cNvSpPr txBox="1"/>
          <p:nvPr/>
        </p:nvSpPr>
        <p:spPr>
          <a:xfrm>
            <a:off x="4450467" y="1217349"/>
            <a:ext cx="6536042" cy="5170646"/>
          </a:xfrm>
          <a:prstGeom prst="rect">
            <a:avLst/>
          </a:prstGeom>
          <a:noFill/>
        </p:spPr>
        <p:txBody>
          <a:bodyPr wrap="square" rtlCol="0">
            <a:spAutoFit/>
          </a:bodyPr>
          <a:lstStyle/>
          <a:p>
            <a:r>
              <a:rPr lang="en-GB" sz="2400" dirty="0" smtClean="0">
                <a:latin typeface="Garamond" panose="02020404030301010803" pitchFamily="18" charset="0"/>
              </a:rPr>
              <a:t>The Palmer Catholic Academy is the only school in the Diocese of Brentwood named after a local priest. </a:t>
            </a:r>
          </a:p>
          <a:p>
            <a:r>
              <a:rPr lang="en-GB" sz="2400" dirty="0" smtClean="0">
                <a:latin typeface="Garamond" panose="02020404030301010803" pitchFamily="18" charset="0"/>
              </a:rPr>
              <a:t>Canon </a:t>
            </a:r>
            <a:r>
              <a:rPr lang="en-GB" sz="2400" dirty="0">
                <a:latin typeface="Garamond" panose="02020404030301010803" pitchFamily="18" charset="0"/>
              </a:rPr>
              <a:t>Patrick </a:t>
            </a:r>
            <a:r>
              <a:rPr lang="en-GB" sz="2400" dirty="0" smtClean="0">
                <a:latin typeface="Garamond" panose="02020404030301010803" pitchFamily="18" charset="0"/>
              </a:rPr>
              <a:t>Palmer spent </a:t>
            </a:r>
            <a:r>
              <a:rPr lang="en-GB" sz="2400" dirty="0">
                <a:latin typeface="Garamond" panose="02020404030301010803" pitchFamily="18" charset="0"/>
              </a:rPr>
              <a:t>50 years between 1896 and 1946 helping transform the Catholic faith and churches in Ilford.</a:t>
            </a:r>
          </a:p>
          <a:p>
            <a:r>
              <a:rPr lang="en-GB" sz="2400" dirty="0">
                <a:latin typeface="Garamond" panose="02020404030301010803" pitchFamily="18" charset="0"/>
              </a:rPr>
              <a:t>He was responsible for the building of the first permanent church on Ilford High Road in </a:t>
            </a:r>
            <a:r>
              <a:rPr lang="en-GB" sz="2400" dirty="0" smtClean="0">
                <a:latin typeface="Garamond" panose="02020404030301010803" pitchFamily="18" charset="0"/>
              </a:rPr>
              <a:t>1899. </a:t>
            </a:r>
            <a:r>
              <a:rPr lang="en-GB" sz="2400" dirty="0">
                <a:latin typeface="Garamond" panose="02020404030301010803" pitchFamily="18" charset="0"/>
              </a:rPr>
              <a:t>He was also responsible for the building of the churches in Manor Park and Barkingside. He built the first Catholic school in Ilford on the High </a:t>
            </a:r>
            <a:r>
              <a:rPr lang="en-GB" sz="2400" dirty="0" smtClean="0">
                <a:latin typeface="Garamond" panose="02020404030301010803" pitchFamily="18" charset="0"/>
              </a:rPr>
              <a:t>Street </a:t>
            </a:r>
            <a:r>
              <a:rPr lang="en-GB" sz="2400" dirty="0">
                <a:latin typeface="Garamond" panose="02020404030301010803" pitchFamily="18" charset="0"/>
              </a:rPr>
              <a:t>opening in 1900, later followed by St Winefride’s </a:t>
            </a:r>
            <a:r>
              <a:rPr lang="en-GB" sz="2400" dirty="0">
                <a:latin typeface="Garamond" panose="02020404030301010803" pitchFamily="18" charset="0"/>
              </a:rPr>
              <a:t>S</a:t>
            </a:r>
            <a:r>
              <a:rPr lang="en-GB" sz="2400" dirty="0" smtClean="0">
                <a:latin typeface="Garamond" panose="02020404030301010803" pitchFamily="18" charset="0"/>
              </a:rPr>
              <a:t>chool </a:t>
            </a:r>
            <a:r>
              <a:rPr lang="en-GB" sz="2400" dirty="0">
                <a:latin typeface="Garamond" panose="02020404030301010803" pitchFamily="18" charset="0"/>
              </a:rPr>
              <a:t>in Manor Park</a:t>
            </a:r>
            <a:r>
              <a:rPr lang="en-GB" sz="2400" dirty="0" smtClean="0">
                <a:latin typeface="Garamond" panose="02020404030301010803" pitchFamily="18" charset="0"/>
              </a:rPr>
              <a:t>.</a:t>
            </a:r>
          </a:p>
          <a:p>
            <a:pPr algn="ctr"/>
            <a:r>
              <a:rPr lang="en-GB" sz="2400" dirty="0" smtClean="0">
                <a:latin typeface="Garamond" panose="02020404030301010803" pitchFamily="18" charset="0"/>
              </a:rPr>
              <a:t>Truly an inspiration. </a:t>
            </a:r>
            <a:endParaRPr lang="en-GB" sz="2400" dirty="0">
              <a:latin typeface="Garamond" panose="02020404030301010803" pitchFamily="18" charset="0"/>
            </a:endParaRPr>
          </a:p>
          <a:p>
            <a:endParaRPr lang="en-GB" dirty="0"/>
          </a:p>
        </p:txBody>
      </p:sp>
    </p:spTree>
    <p:extLst>
      <p:ext uri="{BB962C8B-B14F-4D97-AF65-F5344CB8AC3E}">
        <p14:creationId xmlns:p14="http://schemas.microsoft.com/office/powerpoint/2010/main" val="273471549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a:t>
            </a:r>
            <a:r>
              <a:rPr lang="en-GB" sz="2800" dirty="0" smtClean="0">
                <a:solidFill>
                  <a:schemeClr val="accent4">
                    <a:lumMod val="75000"/>
                  </a:schemeClr>
                </a:solidFill>
                <a:latin typeface="Garamond" panose="02020404030301010803" pitchFamily="18" charset="0"/>
              </a:rPr>
              <a:t>3rd January 2022</a:t>
            </a:r>
            <a:endParaRPr lang="en-GB" sz="2800" dirty="0">
              <a:solidFill>
                <a:schemeClr val="accent4">
                  <a:lumMod val="75000"/>
                </a:schemeClr>
              </a:solidFill>
              <a:latin typeface="Garamond" panose="02020404030301010803"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a:t>
            </a:r>
            <a:r>
              <a:rPr lang="en-GB" sz="4400" dirty="0" smtClean="0">
                <a:latin typeface="Garamond" panose="02020404030301010803" pitchFamily="18" charset="0"/>
              </a:rPr>
              <a:t>New Year Good News </a:t>
            </a:r>
            <a:r>
              <a:rPr lang="en-GB" sz="4400" dirty="0">
                <a:latin typeface="Garamond" panose="02020404030301010803" pitchFamily="18" charset="0"/>
              </a:rPr>
              <a:t>~</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39167"/>
          <a:stretch/>
        </p:blipFill>
        <p:spPr bwMode="auto">
          <a:xfrm>
            <a:off x="2824224" y="2037144"/>
            <a:ext cx="6765402" cy="28685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5892555"/>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4429</TotalTime>
  <Words>429</Words>
  <Application>Microsoft Office PowerPoint</Application>
  <PresentationFormat>Widescreen</PresentationFormat>
  <Paragraphs>52</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Garamond</vt:lpstr>
      <vt:lpstr>Open Sans</vt:lpstr>
      <vt:lpstr>Times New Roman</vt:lpstr>
      <vt:lpstr>Office Theme</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259</cp:revision>
  <dcterms:created xsi:type="dcterms:W3CDTF">2019-09-06T14:56:38Z</dcterms:created>
  <dcterms:modified xsi:type="dcterms:W3CDTF">2021-12-13T11:52:58Z</dcterms:modified>
</cp:coreProperties>
</file>