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258" r:id="rId6"/>
    <p:sldId id="336" r:id="rId7"/>
    <p:sldId id="272" r:id="rId8"/>
    <p:sldId id="321"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5" autoAdjust="0"/>
    <p:restoredTop sz="94660"/>
  </p:normalViewPr>
  <p:slideViewPr>
    <p:cSldViewPr snapToGrid="0">
      <p:cViewPr varScale="1">
        <p:scale>
          <a:sx n="66" d="100"/>
          <a:sy n="66" d="100"/>
        </p:scale>
        <p:origin x="367"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570A35CB-AAD5-4040-8B90-B880507FA696}"/>
    <pc:docChg chg="modSld">
      <pc:chgData name="John Adams" userId="1143faee-bb16-416e-8056-0ed4c730fe93" providerId="ADAL" clId="{570A35CB-AAD5-4040-8B90-B880507FA696}" dt="2022-01-11T11:13:59.817" v="14" actId="20577"/>
      <pc:docMkLst>
        <pc:docMk/>
      </pc:docMkLst>
      <pc:sldChg chg="modSp mod">
        <pc:chgData name="John Adams" userId="1143faee-bb16-416e-8056-0ed4c730fe93" providerId="ADAL" clId="{570A35CB-AAD5-4040-8B90-B880507FA696}" dt="2022-01-11T11:13:59.817" v="14" actId="20577"/>
        <pc:sldMkLst>
          <pc:docMk/>
          <pc:sldMk cId="835714311" sldId="289"/>
        </pc:sldMkLst>
        <pc:spChg chg="mod">
          <ac:chgData name="John Adams" userId="1143faee-bb16-416e-8056-0ed4c730fe93" providerId="ADAL" clId="{570A35CB-AAD5-4040-8B90-B880507FA696}" dt="2022-01-11T11:13:59.817" v="14" actId="20577"/>
          <ac:spMkLst>
            <pc:docMk/>
            <pc:sldMk cId="835714311" sldId="289"/>
            <ac:spMk id="10" creationId="{00000000-0000-0000-0000-000000000000}"/>
          </ac:spMkLst>
        </pc:spChg>
      </pc:sldChg>
      <pc:sldChg chg="modSp mod">
        <pc:chgData name="John Adams" userId="1143faee-bb16-416e-8056-0ed4c730fe93" providerId="ADAL" clId="{570A35CB-AAD5-4040-8B90-B880507FA696}" dt="2022-01-11T10:55:54.892" v="0" actId="20577"/>
        <pc:sldMkLst>
          <pc:docMk/>
          <pc:sldMk cId="2413920719" sldId="334"/>
        </pc:sldMkLst>
        <pc:spChg chg="mod">
          <ac:chgData name="John Adams" userId="1143faee-bb16-416e-8056-0ed4c730fe93" providerId="ADAL" clId="{570A35CB-AAD5-4040-8B90-B880507FA696}" dt="2022-01-11T10:55:54.892" v="0" actId="20577"/>
          <ac:spMkLst>
            <pc:docMk/>
            <pc:sldMk cId="2413920719" sldId="334"/>
            <ac:spMk id="9" creationId="{00000000-0000-0000-0000-000000000000}"/>
          </ac:spMkLst>
        </pc:spChg>
      </pc:sldChg>
      <pc:sldChg chg="modSp mod">
        <pc:chgData name="John Adams" userId="1143faee-bb16-416e-8056-0ed4c730fe93" providerId="ADAL" clId="{570A35CB-AAD5-4040-8B90-B880507FA696}" dt="2022-01-11T10:56:00.002" v="1" actId="20577"/>
        <pc:sldMkLst>
          <pc:docMk/>
          <pc:sldMk cId="2639439835" sldId="335"/>
        </pc:sldMkLst>
        <pc:spChg chg="mod">
          <ac:chgData name="John Adams" userId="1143faee-bb16-416e-8056-0ed4c730fe93" providerId="ADAL" clId="{570A35CB-AAD5-4040-8B90-B880507FA696}" dt="2022-01-11T10:56:00.002" v="1" actId="20577"/>
          <ac:spMkLst>
            <pc:docMk/>
            <pc:sldMk cId="2639439835" sldId="335"/>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12/01/2022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New Year, Good News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24224" y="2097199"/>
            <a:ext cx="6765402" cy="274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15532" y="2116356"/>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GB" sz="2400" dirty="0">
                <a:latin typeface="Garamond" panose="02020404030301010803" pitchFamily="18" charset="0"/>
              </a:rPr>
              <a:t>At the wedding in Cana, Jesus responded to the request for help </a:t>
            </a:r>
          </a:p>
          <a:p>
            <a:pPr algn="ctr"/>
            <a:r>
              <a:rPr lang="en-GB" sz="2400" dirty="0">
                <a:latin typeface="Garamond" panose="02020404030301010803" pitchFamily="18" charset="0"/>
              </a:rPr>
              <a:t>from his mother in changing the water into wine.</a:t>
            </a:r>
          </a:p>
          <a:p>
            <a:pPr algn="ctr"/>
            <a:endParaRPr lang="en-GB" sz="2400" dirty="0">
              <a:latin typeface="Garamond" panose="02020404030301010803" pitchFamily="18" charset="0"/>
            </a:endParaRPr>
          </a:p>
          <a:p>
            <a:pPr algn="ctr"/>
            <a:r>
              <a:rPr lang="en-GB" sz="2400" dirty="0">
                <a:latin typeface="Garamond" panose="02020404030301010803" pitchFamily="18" charset="0"/>
              </a:rPr>
              <a:t>It was the first time that Jesus revealed himself to be divine.</a:t>
            </a:r>
          </a:p>
          <a:p>
            <a:pPr algn="ctr"/>
            <a:endParaRPr lang="en-GB" sz="2400" dirty="0">
              <a:latin typeface="Garamond" panose="02020404030301010803" pitchFamily="18" charset="0"/>
            </a:endParaRPr>
          </a:p>
          <a:p>
            <a:pPr algn="ctr"/>
            <a:r>
              <a:rPr lang="en-GB" sz="2400" dirty="0">
                <a:latin typeface="Garamond" panose="02020404030301010803" pitchFamily="18" charset="0"/>
              </a:rPr>
              <a:t>We look forward to meeting Jesus in the Eucharist </a:t>
            </a:r>
          </a:p>
          <a:p>
            <a:pPr algn="ctr"/>
            <a:r>
              <a:rPr lang="en-GB" sz="2400">
                <a:latin typeface="Garamond" panose="02020404030301010803" pitchFamily="18" charset="0"/>
              </a:rPr>
              <a:t>where bread </a:t>
            </a:r>
            <a:r>
              <a:rPr lang="en-GB" sz="2400" dirty="0">
                <a:latin typeface="Garamond" panose="02020404030301010803" pitchFamily="18" charset="0"/>
              </a:rPr>
              <a:t>and wine are turned into His Body and Blood.</a:t>
            </a:r>
          </a:p>
          <a:p>
            <a:pPr algn="ctr"/>
            <a:endParaRPr lang="en-GB" sz="2400" dirty="0">
              <a:latin typeface="Garamond" panose="02020404030301010803" pitchFamily="18" charset="0"/>
            </a:endParaRPr>
          </a:p>
          <a:p>
            <a:pPr algn="ctr"/>
            <a:r>
              <a:rPr lang="en-GB" sz="2400" dirty="0">
                <a:latin typeface="Garamond" panose="02020404030301010803" pitchFamily="18" charset="0"/>
              </a:rPr>
              <a:t>How do you respond to requests?</a:t>
            </a:r>
          </a:p>
          <a:p>
            <a:pPr algn="ctr"/>
            <a:r>
              <a:rPr lang="en-GB" sz="2400" dirty="0">
                <a:latin typeface="Garamond" panose="02020404030301010803" pitchFamily="18" charset="0"/>
              </a:rPr>
              <a:t>How do you prepare yourself to meet Jesus?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372520" y="2893556"/>
            <a:ext cx="5819480" cy="2092881"/>
          </a:xfrm>
          <a:prstGeom prst="rect">
            <a:avLst/>
          </a:prstGeom>
        </p:spPr>
        <p:txBody>
          <a:bodyPr wrap="square">
            <a:spAutoFit/>
          </a:bodyPr>
          <a:lstStyle/>
          <a:p>
            <a:pPr algn="ctr"/>
            <a:r>
              <a:rPr lang="en-GB" sz="2600" b="1" dirty="0">
                <a:latin typeface="Garamond" panose="02020404030301010803" pitchFamily="18" charset="0"/>
              </a:rPr>
              <a:t>16</a:t>
            </a:r>
            <a:r>
              <a:rPr lang="en-GB" sz="2600" b="1" baseline="30000" dirty="0">
                <a:latin typeface="Garamond" panose="02020404030301010803" pitchFamily="18" charset="0"/>
              </a:rPr>
              <a:t>th</a:t>
            </a:r>
            <a:r>
              <a:rPr lang="en-GB" sz="2600" b="1" dirty="0">
                <a:latin typeface="Garamond" panose="02020404030301010803" pitchFamily="18" charset="0"/>
              </a:rPr>
              <a:t> January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John, Mary says: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400" dirty="0">
                <a:latin typeface="Garamond" panose="02020404030301010803" pitchFamily="18" charset="0"/>
              </a:rPr>
              <a:t>“</a:t>
            </a:r>
            <a:r>
              <a:rPr lang="en-GB" sz="4000" dirty="0">
                <a:latin typeface="Garamond" panose="02020404030301010803" pitchFamily="18" charset="0"/>
              </a:rPr>
              <a:t>Do whatever he tells you</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r>
              <a:rPr lang="en-GB" sz="44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a:extLst>
              <a:ext uri="{FF2B5EF4-FFF2-40B4-BE49-F238E27FC236}">
                <a16:creationId xmlns:a16="http://schemas.microsoft.com/office/drawing/2014/main" id="{119B1C81-93AA-492F-B520-689E5AC9AE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1327" y="2429743"/>
            <a:ext cx="6099139" cy="41437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6096000" y="2852216"/>
            <a:ext cx="5452224" cy="2831544"/>
          </a:xfrm>
          <a:prstGeom prst="rect">
            <a:avLst/>
          </a:prstGeom>
          <a:noFill/>
        </p:spPr>
        <p:txBody>
          <a:bodyPr wrap="square" rtlCol="0">
            <a:spAutoFit/>
          </a:bodyPr>
          <a:lstStyle/>
          <a:p>
            <a:pPr algn="ctr"/>
            <a:r>
              <a:rPr lang="en-GB" sz="4400" dirty="0">
                <a:latin typeface="Garamond" panose="02020404030301010803" pitchFamily="18" charset="0"/>
              </a:rPr>
              <a:t>“</a:t>
            </a:r>
            <a:r>
              <a:rPr lang="en-GB" sz="3600" dirty="0">
                <a:latin typeface="Garamond" panose="02020404030301010803" pitchFamily="18" charset="0"/>
              </a:rPr>
              <a:t>O divine Master, grant that I may never seek so much to be loved as to love</a:t>
            </a: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1000" dirty="0">
                <a:latin typeface="Garamond" panose="02020404030301010803" pitchFamily="18" charset="0"/>
              </a:rPr>
              <a:t> </a:t>
            </a:r>
            <a:r>
              <a:rPr lang="en-GB" sz="1000" dirty="0">
                <a:solidFill>
                  <a:schemeClr val="bg1"/>
                </a:solidFill>
                <a:latin typeface="Garamond" panose="02020404030301010803" pitchFamily="18" charset="0"/>
              </a:rPr>
              <a:t>x</a:t>
            </a:r>
            <a:r>
              <a:rPr lang="en-GB" sz="1000" i="1" dirty="0">
                <a:latin typeface="Garamond" panose="02020404030301010803" pitchFamily="18" charset="0"/>
              </a:rPr>
              <a:t>                                                                                                                </a:t>
            </a:r>
            <a:r>
              <a:rPr lang="en-GB" sz="3600" i="1" dirty="0">
                <a:latin typeface="Garamond" panose="02020404030301010803" pitchFamily="18" charset="0"/>
              </a:rPr>
              <a:t>– Prayer of St Francis</a:t>
            </a:r>
            <a:endParaRPr lang="en-GB" sz="6000" i="1" dirty="0">
              <a:latin typeface="Garamond" panose="02020404030301010803" pitchFamily="18" charset="0"/>
            </a:endParaRPr>
          </a:p>
          <a:p>
            <a:pPr algn="ctr"/>
            <a:endParaRPr lang="en-GB" dirty="0"/>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343" t="1418"/>
          <a:stretch/>
        </p:blipFill>
        <p:spPr bwMode="auto">
          <a:xfrm>
            <a:off x="703264" y="2142221"/>
            <a:ext cx="4765964" cy="43336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803416" y="2766399"/>
            <a:ext cx="7066422" cy="2108269"/>
          </a:xfrm>
          <a:prstGeom prst="rect">
            <a:avLst/>
          </a:prstGeom>
          <a:noFill/>
        </p:spPr>
        <p:txBody>
          <a:bodyPr wrap="square" rtlCol="0">
            <a:spAutoFit/>
          </a:bodyPr>
          <a:lstStyle/>
          <a:p>
            <a:pPr algn="ctr"/>
            <a:r>
              <a:rPr lang="en-GB" sz="4400" dirty="0">
                <a:latin typeface="Garamond" panose="02020404030301010803" pitchFamily="18" charset="0"/>
              </a:rPr>
              <a:t>“Jesus reassures us : </a:t>
            </a:r>
          </a:p>
          <a:p>
            <a:pPr algn="ctr"/>
            <a:r>
              <a:rPr lang="en-GB" sz="4400" dirty="0">
                <a:latin typeface="Garamond" panose="02020404030301010803" pitchFamily="18" charset="0"/>
              </a:rPr>
              <a:t>I am always with you</a:t>
            </a:r>
            <a:r>
              <a:rPr lang="en-GB" sz="44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endParaRPr lang="en-GB" sz="44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a:latin typeface="Garamond" panose="02020404030301010803" pitchFamily="18" charset="0"/>
              </a:rPr>
              <a:t>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t involved in the Week of Prayer for Christian Unity | Maitland-Newcastle  Catholic News">
            <a:extLst>
              <a:ext uri="{FF2B5EF4-FFF2-40B4-BE49-F238E27FC236}">
                <a16:creationId xmlns:a16="http://schemas.microsoft.com/office/drawing/2014/main" id="{503DFCD5-0E06-401B-A236-B4DDEFB99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2" y="2276325"/>
            <a:ext cx="6285326" cy="32888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662545" y="340210"/>
            <a:ext cx="8405091"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Garamond" panose="02020404030301010803" pitchFamily="18" charset="0"/>
              </a:rPr>
              <a:t>Week of prayer for Christian Unity:</a:t>
            </a:r>
          </a:p>
          <a:p>
            <a:pPr algn="ctr"/>
            <a:r>
              <a:rPr lang="en-GB" dirty="0">
                <a:solidFill>
                  <a:schemeClr val="accent4">
                    <a:lumMod val="75000"/>
                  </a:schemeClr>
                </a:solidFill>
                <a:latin typeface="Garamond" panose="02020404030301010803" pitchFamily="18" charset="0"/>
              </a:rPr>
              <a:t> 18</a:t>
            </a:r>
            <a:r>
              <a:rPr lang="en-GB" baseline="30000" dirty="0">
                <a:solidFill>
                  <a:schemeClr val="accent4">
                    <a:lumMod val="75000"/>
                  </a:schemeClr>
                </a:solidFill>
                <a:latin typeface="Garamond" panose="02020404030301010803" pitchFamily="18" charset="0"/>
              </a:rPr>
              <a:t>th</a:t>
            </a:r>
            <a:r>
              <a:rPr lang="en-GB" dirty="0">
                <a:solidFill>
                  <a:schemeClr val="accent4">
                    <a:lumMod val="75000"/>
                  </a:schemeClr>
                </a:solidFill>
                <a:latin typeface="Garamond" panose="02020404030301010803" pitchFamily="18" charset="0"/>
              </a:rPr>
              <a:t> to 25</a:t>
            </a:r>
            <a:r>
              <a:rPr lang="en-GB" baseline="30000" dirty="0">
                <a:solidFill>
                  <a:schemeClr val="accent4">
                    <a:lumMod val="75000"/>
                  </a:schemeClr>
                </a:solidFill>
                <a:latin typeface="Garamond" panose="02020404030301010803" pitchFamily="18" charset="0"/>
              </a:rPr>
              <a:t>th</a:t>
            </a:r>
            <a:r>
              <a:rPr lang="en-GB" dirty="0">
                <a:solidFill>
                  <a:schemeClr val="accent4">
                    <a:lumMod val="75000"/>
                  </a:schemeClr>
                </a:solidFill>
                <a:latin typeface="Garamond" panose="02020404030301010803" pitchFamily="18" charset="0"/>
              </a:rPr>
              <a:t> January 2022</a:t>
            </a: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31479" y="2138793"/>
            <a:ext cx="8223813" cy="4154984"/>
          </a:xfrm>
          <a:prstGeom prst="rect">
            <a:avLst/>
          </a:prstGeom>
          <a:noFill/>
        </p:spPr>
        <p:txBody>
          <a:bodyPr wrap="square" rtlCol="0">
            <a:spAutoFit/>
          </a:bodyPr>
          <a:lstStyle/>
          <a:p>
            <a:pPr algn="ctr"/>
            <a:r>
              <a:rPr lang="en-GB" sz="2400" dirty="0">
                <a:latin typeface="Garamond" panose="02020404030301010803" pitchFamily="18" charset="0"/>
              </a:rPr>
              <a:t>Creator of light, illumine our path by the light </a:t>
            </a:r>
          </a:p>
          <a:p>
            <a:pPr algn="ctr"/>
            <a:r>
              <a:rPr lang="en-GB" sz="2400" dirty="0">
                <a:latin typeface="Garamond" panose="02020404030301010803" pitchFamily="18" charset="0"/>
              </a:rPr>
              <a:t>of Christ who moves before us and leads us. </a:t>
            </a:r>
          </a:p>
          <a:p>
            <a:pPr algn="ctr"/>
            <a:r>
              <a:rPr lang="en-GB" sz="2400" dirty="0">
                <a:latin typeface="Garamond" panose="02020404030301010803" pitchFamily="18" charset="0"/>
              </a:rPr>
              <a:t>May he be a beacon for our pilgrimage. </a:t>
            </a:r>
          </a:p>
          <a:p>
            <a:pPr algn="ctr"/>
            <a:r>
              <a:rPr lang="en-GB" sz="2400" dirty="0">
                <a:latin typeface="Garamond" panose="02020404030301010803" pitchFamily="18" charset="0"/>
              </a:rPr>
              <a:t>Enlighten us and dwell within us. </a:t>
            </a:r>
          </a:p>
          <a:p>
            <a:pPr algn="ctr"/>
            <a:r>
              <a:rPr lang="en-GB" sz="2400" dirty="0">
                <a:latin typeface="Garamond" panose="02020404030301010803" pitchFamily="18" charset="0"/>
              </a:rPr>
              <a:t>Guide us to discover a manger in our hearts </a:t>
            </a:r>
          </a:p>
          <a:p>
            <a:pPr algn="ctr"/>
            <a:r>
              <a:rPr lang="en-GB" sz="2400" dirty="0">
                <a:latin typeface="Garamond" panose="02020404030301010803" pitchFamily="18" charset="0"/>
              </a:rPr>
              <a:t>where a great light still shines. </a:t>
            </a:r>
          </a:p>
          <a:p>
            <a:pPr algn="ctr"/>
            <a:r>
              <a:rPr lang="en-GB" sz="2400" dirty="0">
                <a:latin typeface="Garamond" panose="02020404030301010803" pitchFamily="18" charset="0"/>
              </a:rPr>
              <a:t>We thank you for the gift of that unfading Star,</a:t>
            </a:r>
          </a:p>
          <a:p>
            <a:pPr algn="ctr"/>
            <a:r>
              <a:rPr lang="en-GB" sz="2400" dirty="0">
                <a:latin typeface="Garamond" panose="02020404030301010803" pitchFamily="18" charset="0"/>
              </a:rPr>
              <a:t> Jesus Christ, our Lord and Saviour. </a:t>
            </a:r>
          </a:p>
          <a:p>
            <a:pPr algn="ctr"/>
            <a:r>
              <a:rPr lang="en-GB" sz="2400" dirty="0">
                <a:latin typeface="Garamond" panose="02020404030301010803" pitchFamily="18" charset="0"/>
              </a:rPr>
              <a:t>Heal our divisions and draw us closer to the Light </a:t>
            </a:r>
          </a:p>
          <a:p>
            <a:pPr algn="ctr"/>
            <a:r>
              <a:rPr lang="en-GB" sz="2400" dirty="0">
                <a:latin typeface="Garamond" panose="02020404030301010803" pitchFamily="18" charset="0"/>
              </a:rPr>
              <a:t>that we may find our unity in him. </a:t>
            </a:r>
          </a:p>
          <a:p>
            <a:pPr algn="ctr"/>
            <a:r>
              <a:rPr lang="en-GB" sz="2400" b="1" dirty="0">
                <a:latin typeface="Garamond" panose="02020404030301010803" pitchFamily="18" charset="0"/>
              </a:rPr>
              <a:t>Amen.</a:t>
            </a:r>
            <a:endParaRPr lang="en-GB" sz="2400" b="1" i="1" dirty="0">
              <a:latin typeface="Garamond" panose="02020404030301010803" pitchFamily="18" charset="0"/>
            </a:endParaRPr>
          </a:p>
        </p:txBody>
      </p:sp>
    </p:spTree>
    <p:extLst>
      <p:ext uri="{BB962C8B-B14F-4D97-AF65-F5344CB8AC3E}">
        <p14:creationId xmlns:p14="http://schemas.microsoft.com/office/powerpoint/2010/main" val="11387179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724727" y="228441"/>
            <a:ext cx="9014691" cy="2099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Fabian: 20</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January</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4" name="TextBox 3"/>
          <p:cNvSpPr txBox="1"/>
          <p:nvPr/>
        </p:nvSpPr>
        <p:spPr>
          <a:xfrm>
            <a:off x="2724727" y="2465408"/>
            <a:ext cx="9014691" cy="3816429"/>
          </a:xfrm>
          <a:prstGeom prst="rect">
            <a:avLst/>
          </a:prstGeom>
          <a:noFill/>
        </p:spPr>
        <p:txBody>
          <a:bodyPr wrap="square" rtlCol="0">
            <a:spAutoFit/>
          </a:bodyPr>
          <a:lstStyle/>
          <a:p>
            <a:r>
              <a:rPr lang="en-GB" sz="2200" dirty="0">
                <a:latin typeface="Garamond" panose="02020404030301010803" pitchFamily="18" charset="0"/>
              </a:rPr>
              <a:t>St Fabian was a Pope and martyr who lived in the 3</a:t>
            </a:r>
            <a:r>
              <a:rPr lang="en-GB" sz="2200" baseline="30000" dirty="0">
                <a:latin typeface="Garamond" panose="02020404030301010803" pitchFamily="18" charset="0"/>
              </a:rPr>
              <a:t>rd</a:t>
            </a:r>
            <a:r>
              <a:rPr lang="en-GB" sz="2200" dirty="0">
                <a:latin typeface="Garamond" panose="02020404030301010803" pitchFamily="18" charset="0"/>
              </a:rPr>
              <a:t> Century.</a:t>
            </a:r>
          </a:p>
          <a:p>
            <a:pPr algn="just"/>
            <a:r>
              <a:rPr lang="en-GB" sz="2200" dirty="0">
                <a:latin typeface="Garamond" panose="02020404030301010803" pitchFamily="18" charset="0"/>
              </a:rPr>
              <a:t>He was killed by the Roman Emperor Decius in an attempt to destroy the Church. His body was taken in procession to be buried in the catacombs below Rome in 250 AD. It was then moved to the church of St Sebastian by Pope Clement XI in the 18</a:t>
            </a:r>
            <a:r>
              <a:rPr lang="en-GB" sz="2200" baseline="30000" dirty="0">
                <a:latin typeface="Garamond" panose="02020404030301010803" pitchFamily="18" charset="0"/>
              </a:rPr>
              <a:t>th</a:t>
            </a:r>
            <a:r>
              <a:rPr lang="en-GB" sz="2200" dirty="0">
                <a:latin typeface="Garamond" panose="02020404030301010803" pitchFamily="18" charset="0"/>
              </a:rPr>
              <a:t> Century. </a:t>
            </a:r>
          </a:p>
          <a:p>
            <a:pPr algn="just"/>
            <a:r>
              <a:rPr lang="en-GB" sz="2200" dirty="0">
                <a:latin typeface="Garamond" panose="02020404030301010803" pitchFamily="18" charset="0"/>
              </a:rPr>
              <a:t>Fabian had not sought to become Pope; he had not wanted high office but was elected Pope because of a miraculous sign. A dove descended on him showing that he was the choice of the Holy Spirit.</a:t>
            </a:r>
          </a:p>
          <a:p>
            <a:pPr algn="just"/>
            <a:r>
              <a:rPr lang="en-GB" sz="2200" dirty="0">
                <a:latin typeface="Garamond" panose="02020404030301010803" pitchFamily="18" charset="0"/>
              </a:rPr>
              <a:t>Becoming Pope meant that he was likely to be threatened and ultimately he died for his beliefs. He would not give up or renounce his faith and had lived a pure and holy life. He died on 20</a:t>
            </a:r>
            <a:r>
              <a:rPr lang="en-GB" sz="2200" baseline="30000" dirty="0">
                <a:latin typeface="Garamond" panose="02020404030301010803" pitchFamily="18" charset="0"/>
              </a:rPr>
              <a:t>th</a:t>
            </a:r>
            <a:r>
              <a:rPr lang="en-GB" sz="2200" dirty="0">
                <a:latin typeface="Garamond" panose="02020404030301010803" pitchFamily="18" charset="0"/>
              </a:rPr>
              <a:t> January 250 AD.</a:t>
            </a:r>
            <a:endParaRPr lang="en-GB" dirty="0"/>
          </a:p>
        </p:txBody>
      </p:sp>
      <p:pic>
        <p:nvPicPr>
          <p:cNvPr id="2052" name="Picture 4">
            <a:extLst>
              <a:ext uri="{FF2B5EF4-FFF2-40B4-BE49-F238E27FC236}">
                <a16:creationId xmlns:a16="http://schemas.microsoft.com/office/drawing/2014/main" id="{D5A4EF82-4977-4BCD-BAE1-41C9B697B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350" b="-22"/>
          <a:stretch/>
        </p:blipFill>
        <p:spPr bwMode="auto">
          <a:xfrm>
            <a:off x="233013" y="228441"/>
            <a:ext cx="2288514" cy="65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370164" y="114325"/>
            <a:ext cx="11526640" cy="97361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200" i="1" dirty="0">
                <a:solidFill>
                  <a:schemeClr val="accent4">
                    <a:lumMod val="75000"/>
                  </a:schemeClr>
                </a:solidFill>
                <a:latin typeface="Garamond" panose="02020404030301010803" pitchFamily="18" charset="0"/>
              </a:rPr>
              <a:t>Saints and Schools # 10 </a:t>
            </a:r>
            <a:r>
              <a:rPr lang="en-GB" altLang="en-US" sz="5200" dirty="0">
                <a:solidFill>
                  <a:schemeClr val="accent4">
                    <a:lumMod val="75000"/>
                  </a:schemeClr>
                </a:solidFill>
                <a:latin typeface="Garamond" panose="02020404030301010803" pitchFamily="18" charset="0"/>
              </a:rPr>
              <a:t>: St Antony of Padua</a:t>
            </a:r>
            <a:endParaRPr lang="en-GB" sz="5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E3A6C2EA-59E7-4E83-89FB-4D81B3F41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06" r="23464"/>
          <a:stretch/>
        </p:blipFill>
        <p:spPr bwMode="auto">
          <a:xfrm>
            <a:off x="293703" y="1151038"/>
            <a:ext cx="4059253" cy="54153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431994" y="1283525"/>
            <a:ext cx="7399787" cy="5170646"/>
          </a:xfrm>
          <a:prstGeom prst="rect">
            <a:avLst/>
          </a:prstGeom>
          <a:noFill/>
        </p:spPr>
        <p:txBody>
          <a:bodyPr wrap="square" rtlCol="0">
            <a:spAutoFit/>
          </a:bodyPr>
          <a:lstStyle/>
          <a:p>
            <a:pPr algn="just"/>
            <a:r>
              <a:rPr lang="en-GB" sz="2400" dirty="0">
                <a:latin typeface="Garamond" panose="02020404030301010803" pitchFamily="18" charset="0"/>
              </a:rPr>
              <a:t>St Antony of Padua was a priest and a friar of the Franciscan order. He was born and brought up in Portugal and died in Italy.</a:t>
            </a:r>
          </a:p>
          <a:p>
            <a:pPr algn="just"/>
            <a:r>
              <a:rPr lang="en-GB" sz="2400" dirty="0">
                <a:latin typeface="Garamond" panose="02020404030301010803" pitchFamily="18" charset="0"/>
              </a:rPr>
              <a:t>He was well known for his preaching and knowledge of scripture as well as his love of the poor and the sick. </a:t>
            </a:r>
          </a:p>
          <a:p>
            <a:pPr algn="just"/>
            <a:r>
              <a:rPr lang="en-GB" sz="2400" dirty="0">
                <a:latin typeface="Garamond" panose="02020404030301010803" pitchFamily="18" charset="0"/>
              </a:rPr>
              <a:t>There are 2 primary schools in the diocese named after St Antony, one at Woodford Green and the other in Forest Gate. The school at Forest Gate was founded by the Ursulines in 1862, as a school originally for the poor, so not only has a very long tradition but reflects the work of St Antony, one of the patrons of the poor..  </a:t>
            </a:r>
          </a:p>
          <a:p>
            <a:pPr algn="just"/>
            <a:r>
              <a:rPr lang="en-GB" sz="2400" dirty="0">
                <a:latin typeface="Garamond" panose="02020404030301010803" pitchFamily="18" charset="0"/>
              </a:rPr>
              <a:t>The schools place God at their heart and celebrate and respect difference. </a:t>
            </a:r>
          </a:p>
          <a:p>
            <a:endParaRPr lang="en-GB" dirty="0"/>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New Year, Good News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24224" y="2097199"/>
            <a:ext cx="6765402" cy="274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43983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4572</TotalTime>
  <Words>617</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272</cp:revision>
  <dcterms:created xsi:type="dcterms:W3CDTF">2019-09-06T14:56:38Z</dcterms:created>
  <dcterms:modified xsi:type="dcterms:W3CDTF">2022-01-12T09:49:19Z</dcterms:modified>
</cp:coreProperties>
</file>