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4" r:id="rId2"/>
    <p:sldId id="289" r:id="rId3"/>
    <p:sldId id="297" r:id="rId4"/>
    <p:sldId id="333" r:id="rId5"/>
    <p:sldId id="258" r:id="rId6"/>
    <p:sldId id="272" r:id="rId7"/>
    <p:sldId id="347" r:id="rId8"/>
    <p:sldId id="321" r:id="rId9"/>
    <p:sldId id="34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8706D6-0AE5-4934-8366-CEBEDECC66F1}" v="58" dt="2022-01-12T14:48:46.2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28" autoAdjust="0"/>
    <p:restoredTop sz="94660"/>
  </p:normalViewPr>
  <p:slideViewPr>
    <p:cSldViewPr snapToGrid="0">
      <p:cViewPr varScale="1">
        <p:scale>
          <a:sx n="66" d="100"/>
          <a:sy n="66" d="100"/>
        </p:scale>
        <p:origin x="470"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24/01/2022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24/01/2022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24/01/2022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24/01/2022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24/01/2022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24/01/2022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24/01/2022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24/01/2022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24/01/2022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24/01/2022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24/01/2022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24/01/2022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24</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January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145175" y="5057007"/>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New Year, Good News ~</a:t>
            </a:r>
          </a:p>
        </p:txBody>
      </p:sp>
      <p:pic>
        <p:nvPicPr>
          <p:cNvPr id="2" name="Picture 2" descr="WE WILL REJOICE AND BE GLAD IN IT.. - YouTube">
            <a:extLst>
              <a:ext uri="{FF2B5EF4-FFF2-40B4-BE49-F238E27FC236}">
                <a16:creationId xmlns:a16="http://schemas.microsoft.com/office/drawing/2014/main" id="{E5A87443-5B41-413D-9B2B-A556FE9CCB0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2532" r="-156" b="24375"/>
          <a:stretch/>
        </p:blipFill>
        <p:spPr bwMode="auto">
          <a:xfrm>
            <a:off x="3043235" y="1944168"/>
            <a:ext cx="6105526" cy="2884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92071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640051" y="1744154"/>
            <a:ext cx="10659319" cy="4768517"/>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200" dirty="0">
              <a:latin typeface="Garamond" panose="02020404030301010803" pitchFamily="18" charset="0"/>
            </a:endParaRPr>
          </a:p>
          <a:p>
            <a:pPr algn="ctr"/>
            <a:endParaRPr lang="en-US" sz="1600" b="0" i="0" dirty="0">
              <a:solidFill>
                <a:srgbClr val="222222"/>
              </a:solidFill>
              <a:effectLst/>
              <a:latin typeface="Garamond" panose="02020404030301010803" pitchFamily="18" charset="0"/>
            </a:endParaRPr>
          </a:p>
          <a:p>
            <a:pPr algn="ctr"/>
            <a:r>
              <a:rPr lang="en-US" sz="2400" b="0" i="0" dirty="0">
                <a:solidFill>
                  <a:srgbClr val="222222"/>
                </a:solidFill>
                <a:effectLst/>
                <a:latin typeface="Garamond" panose="02020404030301010803" pitchFamily="18" charset="0"/>
              </a:rPr>
              <a:t>This week began with the Third Sunday of Ordinary Time, known </a:t>
            </a:r>
            <a:r>
              <a:rPr lang="en-US" sz="2400" dirty="0">
                <a:solidFill>
                  <a:srgbClr val="222222"/>
                </a:solidFill>
                <a:latin typeface="Garamond" panose="02020404030301010803" pitchFamily="18" charset="0"/>
              </a:rPr>
              <a:t>since 2019 as </a:t>
            </a:r>
          </a:p>
          <a:p>
            <a:pPr algn="ctr"/>
            <a:r>
              <a:rPr lang="en-US" sz="2400" b="0" i="0" dirty="0">
                <a:solidFill>
                  <a:srgbClr val="222222"/>
                </a:solidFill>
                <a:effectLst/>
                <a:latin typeface="Garamond" panose="02020404030301010803" pitchFamily="18" charset="0"/>
              </a:rPr>
              <a:t>Sunday of the Word of God.</a:t>
            </a:r>
          </a:p>
          <a:p>
            <a:pPr algn="ctr"/>
            <a:endParaRPr lang="en-US" sz="1100" b="0" i="0" dirty="0">
              <a:solidFill>
                <a:srgbClr val="222222"/>
              </a:solidFill>
              <a:effectLst/>
              <a:latin typeface="Garamond" panose="02020404030301010803" pitchFamily="18" charset="0"/>
            </a:endParaRPr>
          </a:p>
          <a:p>
            <a:pPr algn="ctr"/>
            <a:r>
              <a:rPr lang="en-US" sz="2400" b="0" i="0" dirty="0">
                <a:solidFill>
                  <a:srgbClr val="222222"/>
                </a:solidFill>
                <a:effectLst/>
                <a:latin typeface="Garamond" panose="02020404030301010803" pitchFamily="18" charset="0"/>
              </a:rPr>
              <a:t>In the reading from St Luke’s Gospel, </a:t>
            </a:r>
          </a:p>
          <a:p>
            <a:pPr algn="ctr"/>
            <a:r>
              <a:rPr lang="en-US" sz="2400" b="0" i="0" dirty="0">
                <a:solidFill>
                  <a:srgbClr val="222222"/>
                </a:solidFill>
                <a:effectLst/>
                <a:latin typeface="Garamond" panose="02020404030301010803" pitchFamily="18" charset="0"/>
              </a:rPr>
              <a:t>Jesus Himself reads from the scroll of Isaiah</a:t>
            </a:r>
          </a:p>
          <a:p>
            <a:pPr algn="ctr"/>
            <a:r>
              <a:rPr lang="en-US" sz="2400" b="0" i="0" dirty="0">
                <a:solidFill>
                  <a:srgbClr val="222222"/>
                </a:solidFill>
                <a:effectLst/>
                <a:latin typeface="Garamond" panose="02020404030301010803" pitchFamily="18" charset="0"/>
              </a:rPr>
              <a:t> in the synagogue of his home town of Nazareth.</a:t>
            </a:r>
          </a:p>
          <a:p>
            <a:pPr algn="ctr"/>
            <a:endParaRPr lang="en-US" sz="1050" b="0" i="0" dirty="0">
              <a:solidFill>
                <a:srgbClr val="222222"/>
              </a:solidFill>
              <a:effectLst/>
              <a:latin typeface="Garamond" panose="02020404030301010803" pitchFamily="18" charset="0"/>
            </a:endParaRPr>
          </a:p>
          <a:p>
            <a:pPr algn="ctr"/>
            <a:r>
              <a:rPr lang="en-US" sz="2400" dirty="0">
                <a:solidFill>
                  <a:srgbClr val="222222"/>
                </a:solidFill>
                <a:latin typeface="Garamond" panose="02020404030301010803" pitchFamily="18" charset="0"/>
              </a:rPr>
              <a:t>He reads the section which proclaims :</a:t>
            </a:r>
          </a:p>
          <a:p>
            <a:pPr algn="ctr"/>
            <a:r>
              <a:rPr lang="en-US" sz="2400" dirty="0">
                <a:solidFill>
                  <a:srgbClr val="222222"/>
                </a:solidFill>
                <a:latin typeface="Garamond" panose="02020404030301010803" pitchFamily="18" charset="0"/>
              </a:rPr>
              <a:t>“He sent me to give the Good News to the poor …”</a:t>
            </a:r>
          </a:p>
          <a:p>
            <a:pPr algn="ctr"/>
            <a:endParaRPr lang="en-US" sz="1100" dirty="0">
              <a:solidFill>
                <a:srgbClr val="222222"/>
              </a:solidFill>
              <a:latin typeface="Garamond" panose="02020404030301010803" pitchFamily="18" charset="0"/>
            </a:endParaRPr>
          </a:p>
          <a:p>
            <a:pPr algn="ctr"/>
            <a:r>
              <a:rPr lang="en-US" sz="2400" dirty="0">
                <a:solidFill>
                  <a:srgbClr val="222222"/>
                </a:solidFill>
                <a:latin typeface="Garamond" panose="02020404030301010803" pitchFamily="18" charset="0"/>
              </a:rPr>
              <a:t>Let us be Christ-like.  </a:t>
            </a:r>
          </a:p>
          <a:p>
            <a:pPr algn="ctr"/>
            <a:r>
              <a:rPr lang="en-US" sz="2400" dirty="0">
                <a:solidFill>
                  <a:srgbClr val="222222"/>
                </a:solidFill>
                <a:latin typeface="Garamond" panose="02020404030301010803" pitchFamily="18" charset="0"/>
              </a:rPr>
              <a:t>Let us be messengers of the Word of God.</a:t>
            </a:r>
          </a:p>
          <a:p>
            <a:pPr algn="ctr"/>
            <a:r>
              <a:rPr lang="en-US" sz="2400" dirty="0">
                <a:solidFill>
                  <a:srgbClr val="222222"/>
                </a:solidFill>
                <a:latin typeface="Garamond" panose="02020404030301010803" pitchFamily="18" charset="0"/>
              </a:rPr>
              <a:t>Let us give the Good News to those who need it most.</a:t>
            </a:r>
          </a:p>
          <a:p>
            <a:pPr algn="ctr"/>
            <a:endParaRPr lang="en-GB" sz="2400" dirty="0">
              <a:latin typeface="Garamond" panose="02020404030301010803" pitchFamily="18" charset="0"/>
            </a:endParaRPr>
          </a:p>
          <a:p>
            <a:pPr algn="ctr"/>
            <a:endParaRPr lang="en-GB" sz="2400" dirty="0">
              <a:latin typeface="Garamond" panose="02020404030301010803" pitchFamily="18" charset="0"/>
            </a:endParaRPr>
          </a:p>
          <a:p>
            <a:pPr algn="ctr"/>
            <a:endParaRPr lang="en-GB" sz="2400" dirty="0">
              <a:latin typeface="Garamond" panose="02020404030301010803" pitchFamily="18" charset="0"/>
            </a:endParaRPr>
          </a:p>
          <a:p>
            <a:pPr algn="ctr"/>
            <a:endParaRPr lang="en-GB" sz="24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391312"/>
            <a:ext cx="10461171" cy="1610754"/>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200" dirty="0">
                <a:effectLst/>
                <a:latin typeface="Garamond" panose="02020404030301010803" pitchFamily="18" charset="0"/>
                <a:ea typeface="Calibri" panose="020F0502020204030204" pitchFamily="34" charset="0"/>
                <a:cs typeface="Times New Roman" panose="02020603050405020304" pitchFamily="18" charset="0"/>
              </a:rPr>
              <a:t>We are Looking Forward</a:t>
            </a:r>
            <a:endParaRPr lang="en-GB" sz="5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3600" dirty="0">
                <a:effectLst/>
                <a:latin typeface="Garamond" panose="02020404030301010803" pitchFamily="18" charset="0"/>
                <a:ea typeface="Calibri" panose="020F0502020204030204" pitchFamily="34" charset="0"/>
                <a:cs typeface="Times New Roman" panose="02020603050405020304" pitchFamily="18" charset="0"/>
              </a:rPr>
              <a:t>~ </a:t>
            </a:r>
            <a:r>
              <a:rPr lang="en-GB" sz="3600" dirty="0">
                <a:latin typeface="Garamond" panose="02020404030301010803" pitchFamily="18" charset="0"/>
                <a:ea typeface="Calibri" panose="020F0502020204030204" pitchFamily="34" charset="0"/>
                <a:cs typeface="Times New Roman" panose="02020603050405020304" pitchFamily="18" charset="0"/>
              </a:rPr>
              <a:t>In the Year of the Family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dirty="0">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6830560" y="2345204"/>
            <a:ext cx="5139282" cy="3200876"/>
          </a:xfrm>
          <a:prstGeom prst="rect">
            <a:avLst/>
          </a:prstGeom>
        </p:spPr>
        <p:txBody>
          <a:bodyPr wrap="square">
            <a:spAutoFit/>
          </a:bodyPr>
          <a:lstStyle/>
          <a:p>
            <a:pPr algn="ctr"/>
            <a:r>
              <a:rPr lang="en-GB" sz="2600" b="1" dirty="0">
                <a:latin typeface="Garamond" panose="02020404030301010803" pitchFamily="18" charset="0"/>
              </a:rPr>
              <a:t>23</a:t>
            </a:r>
            <a:r>
              <a:rPr lang="en-GB" sz="2600" b="1" baseline="30000" dirty="0">
                <a:latin typeface="Garamond" panose="02020404030301010803" pitchFamily="18" charset="0"/>
              </a:rPr>
              <a:t>rd</a:t>
            </a:r>
            <a:r>
              <a:rPr lang="en-GB" sz="2600" b="1" dirty="0">
                <a:latin typeface="Garamond" panose="02020404030301010803" pitchFamily="18" charset="0"/>
              </a:rPr>
              <a:t> January 2022</a:t>
            </a:r>
            <a:r>
              <a:rPr lang="en-GB" sz="2600" dirty="0">
                <a:latin typeface="Garamond" panose="02020404030301010803" pitchFamily="18" charset="0"/>
              </a:rPr>
              <a:t> :</a:t>
            </a:r>
            <a:r>
              <a:rPr lang="en-GB" dirty="0">
                <a:latin typeface="Garamond" panose="02020404030301010803" pitchFamily="18" charset="0"/>
              </a:rPr>
              <a:t>  </a:t>
            </a:r>
          </a:p>
          <a:p>
            <a:pPr algn="ctr"/>
            <a:r>
              <a:rPr lang="en-GB" dirty="0">
                <a:latin typeface="Garamond" panose="02020404030301010803" pitchFamily="18" charset="0"/>
              </a:rPr>
              <a:t>    </a:t>
            </a:r>
          </a:p>
          <a:p>
            <a:pPr algn="ctr"/>
            <a:r>
              <a:rPr lang="en-GB" sz="2800" dirty="0">
                <a:latin typeface="Garamond" panose="02020404030301010803" pitchFamily="18" charset="0"/>
              </a:rPr>
              <a:t>In the Gospel of Luke,                Jesus says :                                                    </a:t>
            </a:r>
          </a:p>
          <a:p>
            <a:pPr algn="ctr"/>
            <a:endParaRPr lang="en-GB" sz="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4400" dirty="0">
                <a:latin typeface="Garamond" panose="02020404030301010803" pitchFamily="18" charset="0"/>
              </a:rPr>
              <a:t>“</a:t>
            </a:r>
            <a:r>
              <a:rPr lang="en-GB" sz="4400" dirty="0">
                <a:solidFill>
                  <a:srgbClr val="000000"/>
                </a:solidFill>
                <a:effectLst/>
                <a:latin typeface="Garamond" panose="02020404030301010803" pitchFamily="18" charset="0"/>
                <a:ea typeface="Calibri" panose="020F0502020204030204" pitchFamily="34" charset="0"/>
                <a:cs typeface="Open Sans" panose="020B0606030504020204" pitchFamily="34" charset="0"/>
              </a:rPr>
              <a:t>The Spirit of the Lord is upon me.</a:t>
            </a:r>
            <a:r>
              <a:rPr lang="en-GB" sz="4400" dirty="0">
                <a:latin typeface="Garamond" panose="02020404030301010803" pitchFamily="18" charset="0"/>
              </a:rPr>
              <a:t>”</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3076" name="Picture 4" descr="My Reflections...: Reflection for Wednesday February 5, Memorial of Saint  Agatha, virgin and martyr: Mark 6:1-6">
            <a:extLst>
              <a:ext uri="{FF2B5EF4-FFF2-40B4-BE49-F238E27FC236}">
                <a16:creationId xmlns:a16="http://schemas.microsoft.com/office/drawing/2014/main" id="{24571546-A352-4D0C-90D1-BF5385F733F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15105" b="3448"/>
          <a:stretch/>
        </p:blipFill>
        <p:spPr bwMode="auto">
          <a:xfrm>
            <a:off x="452438" y="2148822"/>
            <a:ext cx="7034000" cy="4199899"/>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66206" y="298360"/>
            <a:ext cx="1094667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9" name="TextBox 8">
            <a:extLst>
              <a:ext uri="{FF2B5EF4-FFF2-40B4-BE49-F238E27FC236}">
                <a16:creationId xmlns:a16="http://schemas.microsoft.com/office/drawing/2014/main" id="{1E52ECCE-938B-4059-BCFC-5863C6E8CB5A}"/>
              </a:ext>
            </a:extLst>
          </p:cNvPr>
          <p:cNvSpPr txBox="1"/>
          <p:nvPr/>
        </p:nvSpPr>
        <p:spPr>
          <a:xfrm>
            <a:off x="7869782" y="2708755"/>
            <a:ext cx="4004716" cy="2616101"/>
          </a:xfrm>
          <a:prstGeom prst="rect">
            <a:avLst/>
          </a:prstGeom>
          <a:noFill/>
        </p:spPr>
        <p:txBody>
          <a:bodyPr wrap="square" rtlCol="0">
            <a:spAutoFit/>
          </a:bodyPr>
          <a:lstStyle/>
          <a:p>
            <a:pPr algn="ctr"/>
            <a:r>
              <a:rPr lang="en-GB" sz="3200" dirty="0">
                <a:latin typeface="Garamond" panose="02020404030301010803" pitchFamily="18" charset="0"/>
              </a:rPr>
              <a:t>“</a:t>
            </a:r>
            <a:r>
              <a:rPr lang="en-GB" sz="3200" dirty="0">
                <a:solidFill>
                  <a:srgbClr val="333333"/>
                </a:solidFill>
                <a:effectLst/>
                <a:latin typeface="Garamond" panose="02020404030301010803" pitchFamily="18" charset="0"/>
                <a:ea typeface="Calibri" panose="020F0502020204030204" pitchFamily="34" charset="0"/>
                <a:cs typeface="Times New Roman" panose="02020603050405020304" pitchFamily="18" charset="0"/>
              </a:rPr>
              <a:t>It is in giving </a:t>
            </a:r>
          </a:p>
          <a:p>
            <a:pPr algn="ctr"/>
            <a:r>
              <a:rPr lang="en-GB" sz="3200" dirty="0">
                <a:solidFill>
                  <a:srgbClr val="333333"/>
                </a:solidFill>
                <a:effectLst/>
                <a:latin typeface="Garamond" panose="02020404030301010803" pitchFamily="18" charset="0"/>
                <a:ea typeface="Calibri" panose="020F0502020204030204" pitchFamily="34" charset="0"/>
                <a:cs typeface="Times New Roman" panose="02020603050405020304" pitchFamily="18" charset="0"/>
              </a:rPr>
              <a:t>that </a:t>
            </a:r>
          </a:p>
          <a:p>
            <a:pPr algn="ctr"/>
            <a:r>
              <a:rPr lang="en-GB" sz="3200" dirty="0">
                <a:solidFill>
                  <a:srgbClr val="333333"/>
                </a:solidFill>
                <a:effectLst/>
                <a:latin typeface="Garamond" panose="02020404030301010803" pitchFamily="18" charset="0"/>
                <a:ea typeface="Calibri" panose="020F0502020204030204" pitchFamily="34" charset="0"/>
                <a:cs typeface="Times New Roman" panose="02020603050405020304" pitchFamily="18" charset="0"/>
              </a:rPr>
              <a:t>we receive.</a:t>
            </a:r>
            <a:r>
              <a:rPr lang="en-GB" sz="3200" dirty="0">
                <a:latin typeface="Garamond" panose="02020404030301010803" pitchFamily="18" charset="0"/>
              </a:rPr>
              <a:t>”</a:t>
            </a:r>
            <a:endParaRPr lang="en-GB" dirty="0">
              <a:latin typeface="Garamond" panose="02020404030301010803" pitchFamily="18" charset="0"/>
            </a:endParaRPr>
          </a:p>
          <a:p>
            <a:pPr algn="ctr"/>
            <a:r>
              <a:rPr lang="en-GB" dirty="0">
                <a:latin typeface="Garamond" panose="02020404030301010803" pitchFamily="18" charset="0"/>
              </a:rPr>
              <a:t> </a:t>
            </a:r>
            <a:r>
              <a:rPr lang="en-GB" dirty="0">
                <a:solidFill>
                  <a:schemeClr val="bg1"/>
                </a:solidFill>
                <a:latin typeface="Garamond" panose="02020404030301010803" pitchFamily="18" charset="0"/>
              </a:rPr>
              <a:t>x</a:t>
            </a:r>
            <a:r>
              <a:rPr lang="en-GB" i="1" dirty="0">
                <a:latin typeface="Garamond" panose="02020404030301010803" pitchFamily="18" charset="0"/>
              </a:rPr>
              <a:t>  </a:t>
            </a:r>
            <a:r>
              <a:rPr lang="en-GB" sz="400" i="1" dirty="0">
                <a:latin typeface="Garamond" panose="02020404030301010803" pitchFamily="18" charset="0"/>
              </a:rPr>
              <a:t>         </a:t>
            </a:r>
            <a:r>
              <a:rPr lang="en-GB" sz="800" i="1" dirty="0">
                <a:latin typeface="Garamond" panose="02020404030301010803" pitchFamily="18" charset="0"/>
              </a:rPr>
              <a:t>                                            </a:t>
            </a:r>
          </a:p>
          <a:p>
            <a:pPr algn="ctr"/>
            <a:r>
              <a:rPr lang="en-GB" sz="3200" i="1" dirty="0">
                <a:latin typeface="Garamond" panose="02020404030301010803" pitchFamily="18" charset="0"/>
              </a:rPr>
              <a:t>– Prayer of St Francis</a:t>
            </a:r>
          </a:p>
          <a:p>
            <a:pPr algn="ctr"/>
            <a:endParaRPr lang="en-GB" dirty="0"/>
          </a:p>
        </p:txBody>
      </p:sp>
      <p:pic>
        <p:nvPicPr>
          <p:cNvPr id="2050" name="Picture 2" descr="Giving Tuesday 2019: What you need to know about the charitable holiday -  6abc Philadelphia">
            <a:extLst>
              <a:ext uri="{FF2B5EF4-FFF2-40B4-BE49-F238E27FC236}">
                <a16:creationId xmlns:a16="http://schemas.microsoft.com/office/drawing/2014/main" id="{49E3C341-9C64-4404-83C8-A70C8BF7ED5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206" y="2080130"/>
            <a:ext cx="7620000" cy="4286250"/>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733815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729343" y="254646"/>
            <a:ext cx="1101022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5400" dirty="0">
                <a:solidFill>
                  <a:schemeClr val="accent4">
                    <a:lumMod val="75000"/>
                  </a:schemeClr>
                </a:solidFill>
                <a:latin typeface="Garamond" panose="02020404030301010803" pitchFamily="18" charset="0"/>
              </a:rPr>
              <a:t>Preparing for World Youth Day 2023</a:t>
            </a:r>
            <a:endParaRPr lang="en-GB" sz="5400"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340043" y="212079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3938286" y="2411264"/>
            <a:ext cx="7685071" cy="2408223"/>
          </a:xfrm>
          <a:prstGeom prst="rect">
            <a:avLst/>
          </a:prstGeom>
          <a:noFill/>
        </p:spPr>
        <p:txBody>
          <a:bodyPr wrap="square" rtlCol="0">
            <a:spAutoFit/>
          </a:bodyPr>
          <a:lstStyle/>
          <a:p>
            <a:pPr lvl="0">
              <a:lnSpc>
                <a:spcPct val="107000"/>
              </a:lnSpc>
              <a:spcAft>
                <a:spcPts val="800"/>
              </a:spcAft>
              <a:buSzPts val="1200"/>
            </a:pPr>
            <a:r>
              <a:rPr lang="en-GB" sz="4400" dirty="0">
                <a:latin typeface="Garamond" panose="02020404030301010803" pitchFamily="18" charset="0"/>
              </a:rPr>
              <a:t>         “</a:t>
            </a:r>
            <a:r>
              <a:rPr lang="en-GB" sz="4400" dirty="0">
                <a:solidFill>
                  <a:srgbClr val="333333"/>
                </a:solidFill>
                <a:effectLst/>
                <a:latin typeface="Garamond" panose="02020404030301010803" pitchFamily="18" charset="0"/>
                <a:ea typeface="Calibri" panose="020F0502020204030204" pitchFamily="34" charset="0"/>
                <a:cs typeface="Times New Roman" panose="02020603050405020304" pitchFamily="18" charset="0"/>
              </a:rPr>
              <a:t>Jesus reassures us : </a:t>
            </a:r>
          </a:p>
          <a:p>
            <a:pPr lvl="0" algn="ctr">
              <a:lnSpc>
                <a:spcPct val="107000"/>
              </a:lnSpc>
              <a:spcAft>
                <a:spcPts val="800"/>
              </a:spcAft>
              <a:buSzPts val="1200"/>
            </a:pPr>
            <a:r>
              <a:rPr lang="en-GB" sz="4400" dirty="0">
                <a:solidFill>
                  <a:srgbClr val="333333"/>
                </a:solidFill>
                <a:latin typeface="Garamond" panose="02020404030301010803" pitchFamily="18" charset="0"/>
                <a:ea typeface="Calibri" panose="020F0502020204030204" pitchFamily="34" charset="0"/>
                <a:cs typeface="Times New Roman" panose="02020603050405020304" pitchFamily="18" charset="0"/>
              </a:rPr>
              <a:t>‘</a:t>
            </a:r>
            <a:r>
              <a:rPr lang="en-GB" sz="4400" dirty="0">
                <a:solidFill>
                  <a:srgbClr val="333333"/>
                </a:solidFill>
                <a:effectLst/>
                <a:latin typeface="Garamond" panose="02020404030301010803" pitchFamily="18" charset="0"/>
                <a:ea typeface="Calibri" panose="020F0502020204030204" pitchFamily="34" charset="0"/>
                <a:cs typeface="Times New Roman" panose="02020603050405020304" pitchFamily="18" charset="0"/>
              </a:rPr>
              <a:t>I am always with you’.”</a:t>
            </a:r>
            <a:r>
              <a:rPr lang="en-GB" sz="4400" dirty="0">
                <a:solidFill>
                  <a:srgbClr val="000000"/>
                </a:solidFill>
                <a:effectLst/>
                <a:latin typeface="Garamond" panose="02020404030301010803" pitchFamily="18" charset="0"/>
                <a:ea typeface="Calibri" panose="020F0502020204030204" pitchFamily="34" charset="0"/>
                <a:cs typeface="Arial" panose="020B0604020202020204" pitchFamily="34" charset="0"/>
              </a:rPr>
              <a:t> </a:t>
            </a:r>
            <a:endParaRPr lang="en-GB" sz="4400" dirty="0">
              <a:effectLst/>
              <a:latin typeface="Garamond" panose="02020404030301010803" pitchFamily="18" charset="0"/>
              <a:ea typeface="Calibri" panose="020F0502020204030204" pitchFamily="34" charset="0"/>
              <a:cs typeface="Times New Roman" panose="02020603050405020304" pitchFamily="18" charset="0"/>
            </a:endParaRPr>
          </a:p>
          <a:p>
            <a:pPr algn="just"/>
            <a:endParaRPr lang="en-GB" dirty="0">
              <a:latin typeface="Garamond" panose="02020404030301010803" pitchFamily="18" charset="0"/>
            </a:endParaRPr>
          </a:p>
          <a:p>
            <a:pPr algn="r"/>
            <a:endParaRPr lang="en-GB" sz="100" dirty="0">
              <a:latin typeface="Garamond" panose="02020404030301010803" pitchFamily="18" charset="0"/>
            </a:endParaRPr>
          </a:p>
          <a:p>
            <a:pPr algn="r"/>
            <a:r>
              <a:rPr lang="en-GB" sz="2400" dirty="0">
                <a:latin typeface="Garamond" panose="02020404030301010803" pitchFamily="18" charset="0"/>
              </a:rPr>
              <a:t>- Pope Francis, Youth Sunday Mass 2021</a:t>
            </a:r>
          </a:p>
        </p:txBody>
      </p:sp>
    </p:spTree>
    <p:extLst>
      <p:ext uri="{BB962C8B-B14F-4D97-AF65-F5344CB8AC3E}">
        <p14:creationId xmlns:p14="http://schemas.microsoft.com/office/powerpoint/2010/main" val="265655407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rancis de Sales, Bishop of Geneva and Teacher of the Faith, 1622 | For All  the Saints">
            <a:extLst>
              <a:ext uri="{FF2B5EF4-FFF2-40B4-BE49-F238E27FC236}">
                <a16:creationId xmlns:a16="http://schemas.microsoft.com/office/drawing/2014/main" id="{CC80D23D-6DB5-48F7-BE9B-4688E971B2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58075" y="36804"/>
            <a:ext cx="4784339" cy="594489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098064" y="629797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432151" y="271531"/>
            <a:ext cx="7025924" cy="2852669"/>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600" dirty="0">
                <a:solidFill>
                  <a:schemeClr val="accent4">
                    <a:lumMod val="75000"/>
                  </a:schemeClr>
                </a:solidFill>
                <a:latin typeface="Garamond" panose="02020404030301010803" pitchFamily="18" charset="0"/>
              </a:rPr>
              <a:t>St. Francis de Sales</a:t>
            </a:r>
          </a:p>
          <a:p>
            <a:pPr algn="ctr"/>
            <a:r>
              <a:rPr lang="en-GB" altLang="en-US" sz="6600" dirty="0">
                <a:solidFill>
                  <a:schemeClr val="accent4">
                    <a:lumMod val="75000"/>
                  </a:schemeClr>
                </a:solidFill>
                <a:latin typeface="Garamond" panose="02020404030301010803" pitchFamily="18" charset="0"/>
              </a:rPr>
              <a:t>Feast day : </a:t>
            </a:r>
          </a:p>
          <a:p>
            <a:pPr algn="ctr"/>
            <a:r>
              <a:rPr lang="en-GB" altLang="en-US" sz="6600" dirty="0">
                <a:solidFill>
                  <a:schemeClr val="accent4">
                    <a:lumMod val="75000"/>
                  </a:schemeClr>
                </a:solidFill>
                <a:latin typeface="Garamond" panose="02020404030301010803" pitchFamily="18" charset="0"/>
              </a:rPr>
              <a:t>24</a:t>
            </a:r>
            <a:r>
              <a:rPr lang="en-GB" altLang="en-US" sz="6600" baseline="30000" dirty="0">
                <a:solidFill>
                  <a:schemeClr val="accent4">
                    <a:lumMod val="75000"/>
                  </a:schemeClr>
                </a:solidFill>
                <a:latin typeface="Garamond" panose="02020404030301010803" pitchFamily="18" charset="0"/>
              </a:rPr>
              <a:t>th</a:t>
            </a:r>
            <a:r>
              <a:rPr lang="en-GB" altLang="en-US" sz="6600" dirty="0">
                <a:solidFill>
                  <a:schemeClr val="accent4">
                    <a:lumMod val="75000"/>
                  </a:schemeClr>
                </a:solidFill>
                <a:latin typeface="Garamond" panose="02020404030301010803" pitchFamily="18" charset="0"/>
              </a:rPr>
              <a:t> January </a:t>
            </a:r>
            <a:endParaRPr lang="en-GB" sz="6600" dirty="0">
              <a:solidFill>
                <a:schemeClr val="accent4">
                  <a:lumMod val="75000"/>
                </a:schemeClr>
              </a:solidFill>
              <a:latin typeface="Garamond" panose="02020404030301010803" pitchFamily="18" charset="0"/>
            </a:endParaRPr>
          </a:p>
        </p:txBody>
      </p:sp>
      <p:sp>
        <p:nvSpPr>
          <p:cNvPr id="3" name="TextBox 2"/>
          <p:cNvSpPr txBox="1"/>
          <p:nvPr/>
        </p:nvSpPr>
        <p:spPr>
          <a:xfrm>
            <a:off x="432151" y="3204401"/>
            <a:ext cx="7025924" cy="3477875"/>
          </a:xfrm>
          <a:prstGeom prst="rect">
            <a:avLst/>
          </a:prstGeom>
          <a:noFill/>
        </p:spPr>
        <p:txBody>
          <a:bodyPr wrap="square" rtlCol="0">
            <a:spAutoFit/>
          </a:bodyPr>
          <a:lstStyle/>
          <a:p>
            <a:pPr algn="just"/>
            <a:r>
              <a:rPr lang="en-US" sz="2200" i="0" dirty="0">
                <a:effectLst/>
                <a:latin typeface="Garamond" panose="02020404030301010803" pitchFamily="18" charset="0"/>
              </a:rPr>
              <a:t>Francis de Sales </a:t>
            </a:r>
            <a:r>
              <a:rPr lang="en-US" sz="2200" b="0" i="0" dirty="0">
                <a:effectLst/>
                <a:latin typeface="Garamond" panose="02020404030301010803" pitchFamily="18" charset="0"/>
              </a:rPr>
              <a:t>(1567–1622) was a Bishop of Geneva noted for his deep faith and his gentle approach to the religious divisions in his land resulting from the Protestant Reformation. As a missioner in the </a:t>
            </a:r>
            <a:r>
              <a:rPr lang="en-US" sz="2200" b="0" i="0" dirty="0" err="1">
                <a:effectLst/>
                <a:latin typeface="Garamond" panose="02020404030301010803" pitchFamily="18" charset="0"/>
              </a:rPr>
              <a:t>Chamblais</a:t>
            </a:r>
            <a:r>
              <a:rPr lang="en-US" sz="2200" b="0" i="0" dirty="0">
                <a:effectLst/>
                <a:latin typeface="Garamond" panose="02020404030301010803" pitchFamily="18" charset="0"/>
              </a:rPr>
              <a:t> area, he was a target for persecution and </a:t>
            </a:r>
            <a:r>
              <a:rPr lang="en-US" sz="2200" dirty="0">
                <a:latin typeface="Garamond" panose="02020404030301010803" pitchFamily="18" charset="0"/>
              </a:rPr>
              <a:t>attempted assassination, but o</a:t>
            </a:r>
            <a:r>
              <a:rPr lang="en-US" sz="2200" b="0" i="0" dirty="0">
                <a:effectLst/>
                <a:latin typeface="Garamond" panose="02020404030301010803" pitchFamily="18" charset="0"/>
              </a:rPr>
              <a:t>n account of his patience and gentleness he is known as The Gentleman Saint.  He is also famous for his writings on spiritual direction and </a:t>
            </a:r>
            <a:r>
              <a:rPr lang="en-US" sz="2200" dirty="0">
                <a:latin typeface="Garamond" panose="02020404030301010803" pitchFamily="18" charset="0"/>
              </a:rPr>
              <a:t>f</a:t>
            </a:r>
            <a:r>
              <a:rPr lang="en-US" sz="2200" b="0" i="0" dirty="0">
                <a:effectLst/>
                <a:latin typeface="Garamond" panose="02020404030301010803" pitchFamily="18" charset="0"/>
              </a:rPr>
              <a:t>ormation, particularly in his </a:t>
            </a:r>
            <a:r>
              <a:rPr lang="en-US" sz="2200" b="0" i="1" dirty="0">
                <a:effectLst/>
                <a:latin typeface="Garamond" panose="02020404030301010803" pitchFamily="18" charset="0"/>
              </a:rPr>
              <a:t>Introduction to the Devout Life </a:t>
            </a:r>
            <a:r>
              <a:rPr lang="en-US" sz="2200" b="0" i="0" dirty="0">
                <a:effectLst/>
                <a:latin typeface="Garamond" panose="02020404030301010803" pitchFamily="18" charset="0"/>
              </a:rPr>
              <a:t>and the </a:t>
            </a:r>
            <a:r>
              <a:rPr lang="en-US" sz="2200" b="0" i="1" dirty="0">
                <a:effectLst/>
                <a:latin typeface="Garamond" panose="02020404030301010803" pitchFamily="18" charset="0"/>
              </a:rPr>
              <a:t>Treatise on the Love of God</a:t>
            </a:r>
            <a:r>
              <a:rPr lang="en-US" sz="2200" dirty="0">
                <a:latin typeface="Garamond" panose="02020404030301010803" pitchFamily="18" charset="0"/>
              </a:rPr>
              <a:t>;  he is therefore the patron saint of writers and journalists.</a:t>
            </a:r>
            <a:endParaRPr lang="en-US" sz="2200" b="0" i="0" dirty="0">
              <a:effectLst/>
              <a:latin typeface="Garamond" panose="02020404030301010803" pitchFamily="18" charset="0"/>
            </a:endParaRPr>
          </a:p>
        </p:txBody>
      </p:sp>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4592" y="5906796"/>
            <a:ext cx="771525" cy="914400"/>
          </a:xfrm>
          <a:prstGeom prst="rect">
            <a:avLst/>
          </a:prstGeom>
        </p:spPr>
      </p:pic>
    </p:spTree>
    <p:extLst>
      <p:ext uri="{BB962C8B-B14F-4D97-AF65-F5344CB8AC3E}">
        <p14:creationId xmlns:p14="http://schemas.microsoft.com/office/powerpoint/2010/main" val="233923533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098064" y="629797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549299" y="271532"/>
            <a:ext cx="11093402" cy="1338194"/>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600" dirty="0">
                <a:solidFill>
                  <a:schemeClr val="accent4">
                    <a:lumMod val="75000"/>
                  </a:schemeClr>
                </a:solidFill>
                <a:latin typeface="Garamond" panose="02020404030301010803" pitchFamily="18" charset="0"/>
              </a:rPr>
              <a:t>Prayer of St Francis de Sales</a:t>
            </a:r>
            <a:endParaRPr lang="en-GB" sz="6600" dirty="0">
              <a:solidFill>
                <a:schemeClr val="accent4">
                  <a:lumMod val="75000"/>
                </a:schemeClr>
              </a:solidFill>
              <a:latin typeface="Garamond" panose="02020404030301010803" pitchFamily="18" charset="0"/>
            </a:endParaRPr>
          </a:p>
        </p:txBody>
      </p:sp>
      <p:sp>
        <p:nvSpPr>
          <p:cNvPr id="3" name="TextBox 2"/>
          <p:cNvSpPr txBox="1"/>
          <p:nvPr/>
        </p:nvSpPr>
        <p:spPr>
          <a:xfrm>
            <a:off x="549299" y="2666212"/>
            <a:ext cx="9531000" cy="4154984"/>
          </a:xfrm>
          <a:prstGeom prst="rect">
            <a:avLst/>
          </a:prstGeom>
          <a:noFill/>
        </p:spPr>
        <p:txBody>
          <a:bodyPr wrap="square" rtlCol="0">
            <a:spAutoFit/>
          </a:bodyPr>
          <a:lstStyle/>
          <a:p>
            <a:pPr algn="just"/>
            <a:r>
              <a:rPr lang="en-US" sz="2200" b="0" dirty="0">
                <a:solidFill>
                  <a:srgbClr val="000000"/>
                </a:solidFill>
                <a:effectLst/>
                <a:latin typeface="Garamond" panose="02020404030301010803" pitchFamily="18" charset="0"/>
              </a:rPr>
              <a:t>Do not look forward in fear to the changes and chances of this life;</a:t>
            </a:r>
          </a:p>
          <a:p>
            <a:pPr algn="just"/>
            <a:r>
              <a:rPr lang="en-US" sz="2200" dirty="0">
                <a:solidFill>
                  <a:srgbClr val="000000"/>
                </a:solidFill>
                <a:latin typeface="Garamond" panose="02020404030301010803" pitchFamily="18" charset="0"/>
              </a:rPr>
              <a:t>      r</a:t>
            </a:r>
            <a:r>
              <a:rPr lang="en-US" sz="2200" b="0" dirty="0">
                <a:solidFill>
                  <a:srgbClr val="000000"/>
                </a:solidFill>
                <a:effectLst/>
                <a:latin typeface="Garamond" panose="02020404030301010803" pitchFamily="18" charset="0"/>
              </a:rPr>
              <a:t>ather, look to them with full confidence that, as they arise,</a:t>
            </a:r>
          </a:p>
          <a:p>
            <a:pPr algn="just"/>
            <a:r>
              <a:rPr lang="en-US" sz="2200" b="0" dirty="0">
                <a:solidFill>
                  <a:srgbClr val="000000"/>
                </a:solidFill>
                <a:effectLst/>
                <a:latin typeface="Garamond" panose="02020404030301010803" pitchFamily="18" charset="0"/>
              </a:rPr>
              <a:t>              God, to whom you belong will in His love enable you to profit by them.</a:t>
            </a:r>
          </a:p>
          <a:p>
            <a:pPr algn="just"/>
            <a:r>
              <a:rPr lang="en-US" sz="2200" b="0" dirty="0">
                <a:solidFill>
                  <a:srgbClr val="000000"/>
                </a:solidFill>
                <a:effectLst/>
                <a:latin typeface="Garamond" panose="02020404030301010803" pitchFamily="18" charset="0"/>
              </a:rPr>
              <a:t>He has guided you thus far in life, and He will lead you safely through all trials;</a:t>
            </a:r>
          </a:p>
          <a:p>
            <a:pPr algn="just"/>
            <a:r>
              <a:rPr lang="en-US" sz="2200" b="0" dirty="0">
                <a:solidFill>
                  <a:srgbClr val="000000"/>
                </a:solidFill>
                <a:effectLst/>
                <a:latin typeface="Garamond" panose="02020404030301010803" pitchFamily="18" charset="0"/>
              </a:rPr>
              <a:t>      and when you cannot stand it, God will bury you in His arms.</a:t>
            </a:r>
          </a:p>
          <a:p>
            <a:pPr algn="just"/>
            <a:r>
              <a:rPr lang="en-US" sz="2200" b="0" dirty="0">
                <a:solidFill>
                  <a:srgbClr val="000000"/>
                </a:solidFill>
                <a:effectLst/>
                <a:latin typeface="Garamond" panose="02020404030301010803" pitchFamily="18" charset="0"/>
              </a:rPr>
              <a:t>Do not fear what may happen tomorrow;</a:t>
            </a:r>
          </a:p>
          <a:p>
            <a:pPr algn="just"/>
            <a:r>
              <a:rPr lang="en-US" sz="2200" b="0" dirty="0">
                <a:solidFill>
                  <a:srgbClr val="000000"/>
                </a:solidFill>
                <a:effectLst/>
                <a:latin typeface="Garamond" panose="02020404030301010803" pitchFamily="18" charset="0"/>
              </a:rPr>
              <a:t>      the same everlasting Father who cares for you today</a:t>
            </a:r>
          </a:p>
          <a:p>
            <a:pPr algn="just"/>
            <a:r>
              <a:rPr lang="en-US" sz="2200" b="0" dirty="0">
                <a:solidFill>
                  <a:srgbClr val="000000"/>
                </a:solidFill>
                <a:effectLst/>
                <a:latin typeface="Garamond" panose="02020404030301010803" pitchFamily="18" charset="0"/>
              </a:rPr>
              <a:t>              will take care of you then and every day.</a:t>
            </a:r>
          </a:p>
          <a:p>
            <a:pPr algn="just"/>
            <a:r>
              <a:rPr lang="en-US" sz="2200" b="0" dirty="0">
                <a:solidFill>
                  <a:srgbClr val="000000"/>
                </a:solidFill>
                <a:effectLst/>
                <a:latin typeface="Garamond" panose="02020404030301010803" pitchFamily="18" charset="0"/>
              </a:rPr>
              <a:t>He will either shield you from suffering, </a:t>
            </a:r>
          </a:p>
          <a:p>
            <a:pPr algn="just"/>
            <a:r>
              <a:rPr lang="en-US" sz="2200" b="0" dirty="0">
                <a:solidFill>
                  <a:srgbClr val="000000"/>
                </a:solidFill>
                <a:effectLst/>
                <a:latin typeface="Garamond" panose="02020404030301010803" pitchFamily="18" charset="0"/>
              </a:rPr>
              <a:t>      or will give you unfailing strength to bear it.</a:t>
            </a:r>
          </a:p>
          <a:p>
            <a:pPr algn="just"/>
            <a:r>
              <a:rPr lang="en-US" sz="2200" b="0" dirty="0">
                <a:solidFill>
                  <a:srgbClr val="000000"/>
                </a:solidFill>
                <a:effectLst/>
                <a:latin typeface="Garamond" panose="02020404030301010803" pitchFamily="18" charset="0"/>
              </a:rPr>
              <a:t>Be at peace, then, and put aside all anxious thoughts and imaginations. </a:t>
            </a:r>
          </a:p>
          <a:p>
            <a:pPr algn="just"/>
            <a:r>
              <a:rPr lang="en-US" sz="2200" b="0" dirty="0">
                <a:solidFill>
                  <a:srgbClr val="000000"/>
                </a:solidFill>
                <a:effectLst/>
                <a:latin typeface="Garamond" panose="02020404030301010803" pitchFamily="18" charset="0"/>
              </a:rPr>
              <a:t>                                                    Amen.</a:t>
            </a:r>
            <a:endParaRPr lang="en-US" sz="2200" b="0" dirty="0">
              <a:solidFill>
                <a:srgbClr val="212529"/>
              </a:solidFill>
              <a:effectLst/>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4592" y="5906796"/>
            <a:ext cx="771525" cy="914400"/>
          </a:xfrm>
          <a:prstGeom prst="rect">
            <a:avLst/>
          </a:prstGeom>
        </p:spPr>
      </p:pic>
      <p:sp>
        <p:nvSpPr>
          <p:cNvPr id="9" name="Title 1">
            <a:extLst>
              <a:ext uri="{FF2B5EF4-FFF2-40B4-BE49-F238E27FC236}">
                <a16:creationId xmlns:a16="http://schemas.microsoft.com/office/drawing/2014/main" id="{9BF9A6E1-0754-4029-B337-66AE03C4FB84}"/>
              </a:ext>
            </a:extLst>
          </p:cNvPr>
          <p:cNvSpPr txBox="1">
            <a:spLocks/>
          </p:cNvSpPr>
          <p:nvPr/>
        </p:nvSpPr>
        <p:spPr>
          <a:xfrm>
            <a:off x="1419225" y="1869996"/>
            <a:ext cx="9531001" cy="633343"/>
          </a:xfrm>
          <a:prstGeom prst="rect">
            <a:avLst/>
          </a:prstGeom>
          <a:solidFill>
            <a:schemeClr val="accent4">
              <a:lumMod val="20000"/>
              <a:lumOff val="80000"/>
            </a:schemeClr>
          </a:solidFill>
          <a:ln w="57150">
            <a:solidFill>
              <a:schemeClr val="accent4">
                <a:lumMod val="75000"/>
              </a:schemeClr>
            </a:solidFill>
          </a:ln>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en-US" sz="2000" dirty="0">
                <a:solidFill>
                  <a:schemeClr val="accent4">
                    <a:lumMod val="75000"/>
                  </a:schemeClr>
                </a:solidFill>
                <a:latin typeface="Garamond" panose="02020404030301010803" pitchFamily="18" charset="0"/>
              </a:rPr>
              <a:t>If 2022, the third year of the challenges of the pandemic and disruption to our lives, has begun as a time of concern for the future, consider this calming prayer of St Francis De Sales. </a:t>
            </a:r>
            <a:endParaRPr lang="en-GB" sz="2000" dirty="0">
              <a:solidFill>
                <a:schemeClr val="accent4">
                  <a:lumMod val="75000"/>
                </a:schemeClr>
              </a:solidFill>
              <a:latin typeface="Garamond" panose="02020404030301010803" pitchFamily="18" charset="0"/>
            </a:endParaRPr>
          </a:p>
        </p:txBody>
      </p:sp>
      <p:pic>
        <p:nvPicPr>
          <p:cNvPr id="2050" name="Picture 2" descr="Being Alone and Why We Should Be at Peace with Solitude - Barry Winbolt">
            <a:extLst>
              <a:ext uri="{FF2B5EF4-FFF2-40B4-BE49-F238E27FC236}">
                <a16:creationId xmlns:a16="http://schemas.microsoft.com/office/drawing/2014/main" id="{739A531F-2269-4E1D-A8DB-BD4C8D69D95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32909"/>
          <a:stretch/>
        </p:blipFill>
        <p:spPr bwMode="auto">
          <a:xfrm>
            <a:off x="9197775" y="2763609"/>
            <a:ext cx="3042469" cy="3017734"/>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2342040"/>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0" name="Title 1"/>
          <p:cNvSpPr txBox="1">
            <a:spLocks/>
          </p:cNvSpPr>
          <p:nvPr/>
        </p:nvSpPr>
        <p:spPr>
          <a:xfrm>
            <a:off x="790046" y="368590"/>
            <a:ext cx="10535179" cy="1155729"/>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600" i="1" dirty="0">
                <a:solidFill>
                  <a:schemeClr val="accent4">
                    <a:lumMod val="75000"/>
                  </a:schemeClr>
                </a:solidFill>
                <a:latin typeface="Garamond" panose="02020404030301010803" pitchFamily="18" charset="0"/>
              </a:rPr>
              <a:t>Schools and founders # </a:t>
            </a:r>
            <a:r>
              <a:rPr lang="en-GB" altLang="en-US" sz="4600" i="1">
                <a:solidFill>
                  <a:schemeClr val="accent4">
                    <a:lumMod val="75000"/>
                  </a:schemeClr>
                </a:solidFill>
                <a:latin typeface="Garamond" panose="02020404030301010803" pitchFamily="18" charset="0"/>
              </a:rPr>
              <a:t>11 </a:t>
            </a:r>
            <a:r>
              <a:rPr lang="en-GB" altLang="en-US" sz="4600">
                <a:solidFill>
                  <a:schemeClr val="accent4">
                    <a:lumMod val="75000"/>
                  </a:schemeClr>
                </a:solidFill>
                <a:latin typeface="Garamond" panose="02020404030301010803" pitchFamily="18" charset="0"/>
              </a:rPr>
              <a:t>: </a:t>
            </a:r>
            <a:r>
              <a:rPr lang="en-GB" sz="4600">
                <a:solidFill>
                  <a:schemeClr val="accent4">
                    <a:lumMod val="75000"/>
                  </a:schemeClr>
                </a:solidFill>
                <a:effectLst/>
                <a:latin typeface="Garamond" panose="02020404030301010803" pitchFamily="18" charset="0"/>
                <a:ea typeface="Calibri" panose="020F0502020204030204" pitchFamily="34" charset="0"/>
                <a:cs typeface="Times New Roman" panose="02020603050405020304" pitchFamily="18" charset="0"/>
              </a:rPr>
              <a:t>St </a:t>
            </a:r>
            <a:r>
              <a:rPr lang="en-GB" sz="4600" dirty="0">
                <a:solidFill>
                  <a:schemeClr val="accent4">
                    <a:lumMod val="75000"/>
                  </a:schemeClr>
                </a:solidFill>
                <a:effectLst/>
                <a:latin typeface="Garamond" panose="02020404030301010803" pitchFamily="18" charset="0"/>
                <a:ea typeface="Calibri" panose="020F0502020204030204" pitchFamily="34" charset="0"/>
                <a:cs typeface="Times New Roman" panose="02020603050405020304" pitchFamily="18" charset="0"/>
              </a:rPr>
              <a:t>Angela </a:t>
            </a:r>
            <a:r>
              <a:rPr lang="en-GB" sz="4600" dirty="0" err="1">
                <a:solidFill>
                  <a:schemeClr val="accent4">
                    <a:lumMod val="75000"/>
                  </a:schemeClr>
                </a:solidFill>
                <a:effectLst/>
                <a:latin typeface="Garamond" panose="02020404030301010803" pitchFamily="18" charset="0"/>
                <a:ea typeface="Calibri" panose="020F0502020204030204" pitchFamily="34" charset="0"/>
                <a:cs typeface="Times New Roman" panose="02020603050405020304" pitchFamily="18" charset="0"/>
              </a:rPr>
              <a:t>Merici</a:t>
            </a:r>
            <a:endParaRPr lang="en-GB" sz="46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9" name="Rectangle 8">
            <a:extLst>
              <a:ext uri="{FF2B5EF4-FFF2-40B4-BE49-F238E27FC236}">
                <a16:creationId xmlns:a16="http://schemas.microsoft.com/office/drawing/2014/main" id="{86DF3ECD-1A94-4E29-B9CC-75D7B04FE216}"/>
              </a:ext>
            </a:extLst>
          </p:cNvPr>
          <p:cNvSpPr/>
          <p:nvPr/>
        </p:nvSpPr>
        <p:spPr>
          <a:xfrm>
            <a:off x="702468" y="1719909"/>
            <a:ext cx="7231063" cy="2123658"/>
          </a:xfrm>
          <a:prstGeom prst="rect">
            <a:avLst/>
          </a:prstGeom>
        </p:spPr>
        <p:txBody>
          <a:bodyPr wrap="square">
            <a:spAutoFit/>
          </a:bodyPr>
          <a:lstStyle/>
          <a:p>
            <a:pPr algn="just">
              <a:defRPr/>
            </a:pPr>
            <a:r>
              <a:rPr lang="en-US" sz="2200" dirty="0">
                <a:latin typeface="Garamond" panose="02020404030301010803" pitchFamily="18" charset="0"/>
              </a:rPr>
              <a:t>This week sees the feast day of the amazing St Angela </a:t>
            </a:r>
            <a:r>
              <a:rPr lang="en-US" sz="2200" dirty="0" err="1">
                <a:latin typeface="Garamond" panose="02020404030301010803" pitchFamily="18" charset="0"/>
              </a:rPr>
              <a:t>Merici</a:t>
            </a:r>
            <a:r>
              <a:rPr lang="en-US" sz="2200" dirty="0">
                <a:latin typeface="Garamond" panose="02020404030301010803" pitchFamily="18" charset="0"/>
              </a:rPr>
              <a:t>, founder of the Company of St Ursula, dedicated to the education of poor girls.  She named her company after the martyr St Ursula of Cologne and her Companions. St Angela is a patron saint of the sick, those with disabilities, and those who have lost parents.</a:t>
            </a:r>
            <a:endParaRPr lang="en-GB" sz="2200" b="1" dirty="0">
              <a:latin typeface="Garamond" panose="02020404030301010803" pitchFamily="18" charset="0"/>
            </a:endParaRPr>
          </a:p>
        </p:txBody>
      </p:sp>
      <p:sp>
        <p:nvSpPr>
          <p:cNvPr id="11" name="Rectangle 10">
            <a:extLst>
              <a:ext uri="{FF2B5EF4-FFF2-40B4-BE49-F238E27FC236}">
                <a16:creationId xmlns:a16="http://schemas.microsoft.com/office/drawing/2014/main" id="{8C0819C2-B585-49A3-99B9-0C1B726A5F5D}"/>
              </a:ext>
            </a:extLst>
          </p:cNvPr>
          <p:cNvSpPr/>
          <p:nvPr/>
        </p:nvSpPr>
        <p:spPr>
          <a:xfrm>
            <a:off x="702468" y="4039157"/>
            <a:ext cx="7334092" cy="2462213"/>
          </a:xfrm>
          <a:prstGeom prst="rect">
            <a:avLst/>
          </a:prstGeom>
        </p:spPr>
        <p:txBody>
          <a:bodyPr wrap="square">
            <a:spAutoFit/>
          </a:bodyPr>
          <a:lstStyle/>
          <a:p>
            <a:pPr algn="just">
              <a:defRPr/>
            </a:pPr>
            <a:r>
              <a:rPr lang="en-US" sz="2200" b="1" dirty="0">
                <a:latin typeface="Garamond" panose="02020404030301010803" pitchFamily="18" charset="0"/>
              </a:rPr>
              <a:t>In the Diocese of Brentwood we are blessed to have St Angela’s Ursuline School in Forest Gate, the Brentwood Ursuline Convent High School, the Ursuline </a:t>
            </a:r>
            <a:r>
              <a:rPr lang="en-US" sz="2200" b="1">
                <a:latin typeface="Garamond" panose="02020404030301010803" pitchFamily="18" charset="0"/>
              </a:rPr>
              <a:t>Academy and </a:t>
            </a:r>
            <a:r>
              <a:rPr lang="en-US" sz="2200" b="1" dirty="0">
                <a:latin typeface="Garamond" panose="02020404030301010803" pitchFamily="18" charset="0"/>
              </a:rPr>
              <a:t>the Ursuline Preparatory </a:t>
            </a:r>
            <a:r>
              <a:rPr lang="en-US" sz="2200" b="1">
                <a:latin typeface="Garamond" panose="02020404030301010803" pitchFamily="18" charset="0"/>
              </a:rPr>
              <a:t>School in Ilford, </a:t>
            </a:r>
            <a:r>
              <a:rPr lang="en-US" sz="2200" b="1" dirty="0">
                <a:latin typeface="Garamond" panose="02020404030301010803" pitchFamily="18" charset="0"/>
              </a:rPr>
              <a:t>and the Ursuline Preparatory School in </a:t>
            </a:r>
            <a:r>
              <a:rPr lang="en-US" sz="2200" b="1" dirty="0" err="1">
                <a:latin typeface="Garamond" panose="02020404030301010803" pitchFamily="18" charset="0"/>
              </a:rPr>
              <a:t>Warley</a:t>
            </a:r>
            <a:r>
              <a:rPr lang="en-US" sz="2200" b="1" dirty="0">
                <a:latin typeface="Garamond" panose="02020404030301010803" pitchFamily="18" charset="0"/>
              </a:rPr>
              <a:t>.  All of them take their inspiration from St Angela and are proud of their Ursuline traditions.</a:t>
            </a:r>
            <a:endParaRPr lang="en-GB" sz="2200" b="1" dirty="0">
              <a:latin typeface="Garamond" panose="02020404030301010803" pitchFamily="18" charset="0"/>
            </a:endParaRPr>
          </a:p>
        </p:txBody>
      </p:sp>
      <p:pic>
        <p:nvPicPr>
          <p:cNvPr id="3076" name="Picture 4" descr="St. Angela Merici (1474 - 1540) | St. Angela Merici Catholic Church |  Missouri City, TX">
            <a:extLst>
              <a:ext uri="{FF2B5EF4-FFF2-40B4-BE49-F238E27FC236}">
                <a16:creationId xmlns:a16="http://schemas.microsoft.com/office/drawing/2014/main" id="{F0652D97-1996-4717-97D9-86677D8426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5118" y="1719909"/>
            <a:ext cx="3140107" cy="3929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4715491"/>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7"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24</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January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145175" y="5057007"/>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New Year, Good News ~</a:t>
            </a:r>
          </a:p>
        </p:txBody>
      </p:sp>
      <p:pic>
        <p:nvPicPr>
          <p:cNvPr id="2" name="Picture 2" descr="WE WILL REJOICE AND BE GLAD IN IT.. - YouTube">
            <a:extLst>
              <a:ext uri="{FF2B5EF4-FFF2-40B4-BE49-F238E27FC236}">
                <a16:creationId xmlns:a16="http://schemas.microsoft.com/office/drawing/2014/main" id="{E5A87443-5B41-413D-9B2B-A556FE9CCB0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2532" r="-156" b="24375"/>
          <a:stretch/>
        </p:blipFill>
        <p:spPr bwMode="auto">
          <a:xfrm>
            <a:off x="3043235" y="1944168"/>
            <a:ext cx="6105526" cy="28846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4474436"/>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5047</TotalTime>
  <Words>680</Words>
  <Application>Microsoft Office PowerPoint</Application>
  <PresentationFormat>Widescreen</PresentationFormat>
  <Paragraphs>76</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Garamond</vt:lpstr>
      <vt:lpstr>Open Sans</vt:lpstr>
      <vt:lpstr>Times New Roman</vt:lpstr>
      <vt:lpstr>Office Theme</vt:lpstr>
      <vt:lpstr>PowerPoint Presentation</vt:lpstr>
      <vt:lpstr>PowerPoint Presentation</vt:lpstr>
      <vt:lpstr>The Synoptic Problem</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226</cp:revision>
  <dcterms:created xsi:type="dcterms:W3CDTF">2019-09-06T14:56:38Z</dcterms:created>
  <dcterms:modified xsi:type="dcterms:W3CDTF">2022-01-24T15:01:50Z</dcterms:modified>
</cp:coreProperties>
</file>