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297" r:id="rId4"/>
    <p:sldId id="333" r:id="rId5"/>
    <p:sldId id="258" r:id="rId6"/>
    <p:sldId id="272" r:id="rId7"/>
    <p:sldId id="321" r:id="rId8"/>
    <p:sldId id="33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45" autoAdjust="0"/>
    <p:restoredTop sz="94660"/>
  </p:normalViewPr>
  <p:slideViewPr>
    <p:cSldViewPr snapToGrid="0">
      <p:cViewPr varScale="1">
        <p:scale>
          <a:sx n="66" d="100"/>
          <a:sy n="66" d="100"/>
        </p:scale>
        <p:origin x="36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6D9BE9A9-A95D-493E-9454-38401C19C408}"/>
    <pc:docChg chg="modSld">
      <pc:chgData name="John Adams" userId="1143faee-bb16-416e-8056-0ed4c730fe93" providerId="ADAL" clId="{6D9BE9A9-A95D-493E-9454-38401C19C408}" dt="2022-01-12T09:44:26.977" v="45" actId="20577"/>
      <pc:docMkLst>
        <pc:docMk/>
      </pc:docMkLst>
      <pc:sldChg chg="modSp mod">
        <pc:chgData name="John Adams" userId="1143faee-bb16-416e-8056-0ed4c730fe93" providerId="ADAL" clId="{6D9BE9A9-A95D-493E-9454-38401C19C408}" dt="2022-01-12T09:44:26.977" v="45" actId="20577"/>
        <pc:sldMkLst>
          <pc:docMk/>
          <pc:sldMk cId="835714311" sldId="289"/>
        </pc:sldMkLst>
        <pc:spChg chg="mod">
          <ac:chgData name="John Adams" userId="1143faee-bb16-416e-8056-0ed4c730fe93" providerId="ADAL" clId="{6D9BE9A9-A95D-493E-9454-38401C19C408}" dt="2022-01-12T09:44:26.977" v="45" actId="20577"/>
          <ac:spMkLst>
            <pc:docMk/>
            <pc:sldMk cId="835714311" sldId="289"/>
            <ac:spMk id="1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12/01/2022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12/01/2022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fif"/></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January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351"/>
          <a:stretch/>
        </p:blipFill>
        <p:spPr bwMode="auto">
          <a:xfrm>
            <a:off x="1523998" y="2097199"/>
            <a:ext cx="9144000" cy="2601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15532" y="21163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dirty="0">
                <a:latin typeface="Garamond" panose="02020404030301010803" pitchFamily="18" charset="0"/>
              </a:rPr>
              <a:t>In his homily on Youth Sunday 2021, Pope Francis says that </a:t>
            </a:r>
          </a:p>
          <a:p>
            <a:pPr algn="ctr"/>
            <a:r>
              <a:rPr lang="en-GB" sz="2800">
                <a:latin typeface="Garamond" panose="02020404030301010803" pitchFamily="18" charset="0"/>
              </a:rPr>
              <a:t>Jesus </a:t>
            </a:r>
            <a:r>
              <a:rPr lang="en-GB" sz="2800" dirty="0">
                <a:latin typeface="Garamond" panose="02020404030301010803" pitchFamily="18" charset="0"/>
              </a:rPr>
              <a:t>will bring back the bright sky.</a:t>
            </a:r>
          </a:p>
          <a:p>
            <a:pPr algn="ctr"/>
            <a:endParaRPr lang="en-GB" sz="1400" dirty="0">
              <a:latin typeface="Garamond" panose="02020404030301010803" pitchFamily="18" charset="0"/>
            </a:endParaRPr>
          </a:p>
          <a:p>
            <a:pPr algn="ctr"/>
            <a:r>
              <a:rPr lang="en-GB" sz="2800" dirty="0">
                <a:latin typeface="Garamond" panose="02020404030301010803" pitchFamily="18" charset="0"/>
              </a:rPr>
              <a:t>It is sometimes difficult in winter, </a:t>
            </a:r>
          </a:p>
          <a:p>
            <a:pPr algn="ctr"/>
            <a:r>
              <a:rPr lang="en-GB" sz="2800" dirty="0">
                <a:latin typeface="Garamond" panose="02020404030301010803" pitchFamily="18" charset="0"/>
              </a:rPr>
              <a:t>when the days are dark in the morning and dark again early in the evening, to imagine a time when there will be light.</a:t>
            </a:r>
          </a:p>
          <a:p>
            <a:pPr algn="ctr"/>
            <a:r>
              <a:rPr lang="en-GB" sz="2800" dirty="0">
                <a:latin typeface="Garamond" panose="02020404030301010803" pitchFamily="18" charset="0"/>
              </a:rPr>
              <a:t>However Spring will be with us shortly and with it the hope of Easter.</a:t>
            </a:r>
          </a:p>
          <a:p>
            <a:pPr algn="ctr"/>
            <a:endParaRPr lang="en-GB" sz="1400" dirty="0">
              <a:latin typeface="Garamond" panose="02020404030301010803" pitchFamily="18" charset="0"/>
            </a:endParaRPr>
          </a:p>
          <a:p>
            <a:pPr algn="ctr"/>
            <a:r>
              <a:rPr lang="en-GB" sz="2800" dirty="0">
                <a:latin typeface="Garamond" panose="02020404030301010803" pitchFamily="18" charset="0"/>
              </a:rPr>
              <a:t>We have to keep in our thoughts that </a:t>
            </a:r>
          </a:p>
          <a:p>
            <a:pPr algn="ctr"/>
            <a:r>
              <a:rPr lang="en-GB" sz="2800" dirty="0">
                <a:latin typeface="Garamond" panose="02020404030301010803" pitchFamily="18" charset="0"/>
              </a:rPr>
              <a:t>Jesus is the light of the world who brings relief from the dark.</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7155680" y="2318283"/>
            <a:ext cx="5036320" cy="3631763"/>
          </a:xfrm>
          <a:prstGeom prst="rect">
            <a:avLst/>
          </a:prstGeom>
        </p:spPr>
        <p:txBody>
          <a:bodyPr wrap="square">
            <a:spAutoFit/>
          </a:bodyPr>
          <a:lstStyle/>
          <a:p>
            <a:pPr algn="ctr"/>
            <a:r>
              <a:rPr lang="en-GB" sz="2600" b="1" dirty="0">
                <a:latin typeface="Garamond" panose="02020404030301010803" pitchFamily="18" charset="0"/>
              </a:rPr>
              <a:t>30</a:t>
            </a:r>
            <a:r>
              <a:rPr lang="en-GB" sz="2600" b="1" baseline="30000" dirty="0">
                <a:latin typeface="Garamond" panose="02020404030301010803" pitchFamily="18" charset="0"/>
              </a:rPr>
              <a:t>th</a:t>
            </a:r>
            <a:r>
              <a:rPr lang="en-GB" sz="2600" b="1" dirty="0">
                <a:latin typeface="Garamond" panose="02020404030301010803" pitchFamily="18" charset="0"/>
              </a:rPr>
              <a:t> January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of Luke: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“All spoke highly of him and were amazed at the gracious words that came from his mouth</a:t>
            </a:r>
            <a:r>
              <a:rPr lang="en-GB" sz="36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a:t>
            </a:r>
            <a:r>
              <a:rPr lang="en-GB" sz="36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a:extLst>
              <a:ext uri="{FF2B5EF4-FFF2-40B4-BE49-F238E27FC236}">
                <a16:creationId xmlns:a16="http://schemas.microsoft.com/office/drawing/2014/main" id="{119B1C81-93AA-492F-B520-689E5AC9AE0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2004" y="2441494"/>
            <a:ext cx="7064006" cy="369501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7331072" y="2196666"/>
            <a:ext cx="4004716" cy="3631763"/>
          </a:xfrm>
          <a:prstGeom prst="rect">
            <a:avLst/>
          </a:prstGeom>
          <a:noFill/>
        </p:spPr>
        <p:txBody>
          <a:bodyPr wrap="square" rtlCol="0">
            <a:spAutoFit/>
          </a:bodyPr>
          <a:lstStyle/>
          <a:p>
            <a:pPr algn="ctr"/>
            <a:r>
              <a:rPr lang="en-GB" sz="4400" dirty="0">
                <a:latin typeface="Garamond" panose="02020404030301010803" pitchFamily="18" charset="0"/>
              </a:rPr>
              <a:t>“It is in pardoning </a:t>
            </a:r>
          </a:p>
          <a:p>
            <a:pPr algn="ctr"/>
            <a:r>
              <a:rPr lang="en-GB" sz="4400" dirty="0">
                <a:latin typeface="Garamond" panose="02020404030301010803" pitchFamily="18" charset="0"/>
              </a:rPr>
              <a:t>that we are pardoned</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a:t>
            </a:r>
            <a:r>
              <a:rPr lang="en-GB" sz="1000" dirty="0">
                <a:latin typeface="Garamond" panose="02020404030301010803" pitchFamily="18" charset="0"/>
              </a:rPr>
              <a:t> </a:t>
            </a:r>
            <a:r>
              <a:rPr lang="en-GB" sz="1000" dirty="0">
                <a:solidFill>
                  <a:schemeClr val="bg1"/>
                </a:solidFill>
                <a:latin typeface="Garamond" panose="02020404030301010803" pitchFamily="18" charset="0"/>
              </a:rPr>
              <a:t>x</a:t>
            </a:r>
            <a:r>
              <a:rPr lang="en-GB" sz="1000" i="1" dirty="0">
                <a:latin typeface="Garamond" panose="02020404030301010803" pitchFamily="18" charset="0"/>
              </a:rPr>
              <a:t>                                                                                                                </a:t>
            </a:r>
            <a:r>
              <a:rPr lang="en-GB" sz="3600" i="1" dirty="0">
                <a:latin typeface="Garamond" panose="02020404030301010803" pitchFamily="18" charset="0"/>
              </a:rPr>
              <a:t>– Prayer of St Francis</a:t>
            </a:r>
            <a:endParaRPr lang="en-GB" sz="6000" i="1" dirty="0">
              <a:latin typeface="Garamond" panose="02020404030301010803" pitchFamily="18" charset="0"/>
            </a:endParaRPr>
          </a:p>
          <a:p>
            <a:pPr algn="ctr"/>
            <a:endParaRPr lang="en-GB" dirty="0"/>
          </a:p>
        </p:txBody>
      </p:sp>
      <p:pic>
        <p:nvPicPr>
          <p:cNvPr id="3074" name="Picture 2">
            <a:extLst>
              <a:ext uri="{FF2B5EF4-FFF2-40B4-BE49-F238E27FC236}">
                <a16:creationId xmlns:a16="http://schemas.microsoft.com/office/drawing/2014/main" id="{7FD522E3-DCE6-4B7E-B784-37486CA6E41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79121" y="2328683"/>
            <a:ext cx="6403570" cy="424895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859689" y="2661881"/>
            <a:ext cx="8332311" cy="2092881"/>
          </a:xfrm>
          <a:prstGeom prst="rect">
            <a:avLst/>
          </a:prstGeom>
          <a:noFill/>
        </p:spPr>
        <p:txBody>
          <a:bodyPr wrap="square" rtlCol="0">
            <a:spAutoFit/>
          </a:bodyPr>
          <a:lstStyle/>
          <a:p>
            <a:pPr algn="ctr"/>
            <a:r>
              <a:rPr lang="en-GB" sz="4400" dirty="0">
                <a:latin typeface="Garamond" panose="02020404030301010803" pitchFamily="18" charset="0"/>
              </a:rPr>
              <a:t>“Jesus reassures us : </a:t>
            </a:r>
          </a:p>
          <a:p>
            <a:pPr algn="ctr"/>
            <a:r>
              <a:rPr lang="en-GB" sz="4400" dirty="0">
                <a:latin typeface="Garamond" panose="02020404030301010803" pitchFamily="18" charset="0"/>
              </a:rPr>
              <a:t>I come to bring back the bright sky.</a:t>
            </a:r>
            <a:r>
              <a:rPr lang="en-GB" sz="44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a:t>
            </a:r>
            <a:endParaRPr lang="en-GB" sz="4400" dirty="0">
              <a:effectLst/>
              <a:latin typeface="Garamond" panose="02020404030301010803" pitchFamily="18" charset="0"/>
              <a:ea typeface="Calibri" panose="020F0502020204030204" pitchFamily="34" charset="0"/>
              <a:cs typeface="Times New Roman" panose="02020603050405020304" pitchFamily="18" charset="0"/>
            </a:endParaRPr>
          </a:p>
          <a:p>
            <a:pPr algn="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17779" y="117427"/>
            <a:ext cx="11854616" cy="209912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John Bosco: 31</a:t>
            </a:r>
            <a:r>
              <a:rPr lang="en-GB" altLang="en-US" sz="6600" baseline="30000" dirty="0">
                <a:solidFill>
                  <a:schemeClr val="accent4">
                    <a:lumMod val="75000"/>
                  </a:schemeClr>
                </a:solidFill>
                <a:latin typeface="Garamond" panose="02020404030301010803" pitchFamily="18" charset="0"/>
              </a:rPr>
              <a:t>st</a:t>
            </a:r>
            <a:r>
              <a:rPr lang="en-GB" altLang="en-US" sz="6600" dirty="0">
                <a:solidFill>
                  <a:schemeClr val="accent4">
                    <a:lumMod val="75000"/>
                  </a:schemeClr>
                </a:solidFill>
                <a:latin typeface="Garamond" panose="02020404030301010803" pitchFamily="18" charset="0"/>
              </a:rPr>
              <a:t> January</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2" name="Picture 2">
            <a:extLst>
              <a:ext uri="{FF2B5EF4-FFF2-40B4-BE49-F238E27FC236}">
                <a16:creationId xmlns:a16="http://schemas.microsoft.com/office/drawing/2014/main" id="{BE3AA561-1525-40A7-B9DB-12D4670604C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7778" y="2359147"/>
            <a:ext cx="3819207" cy="43814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10182" y="2359148"/>
            <a:ext cx="7962213" cy="4154984"/>
          </a:xfrm>
          <a:prstGeom prst="rect">
            <a:avLst/>
          </a:prstGeom>
          <a:noFill/>
        </p:spPr>
        <p:txBody>
          <a:bodyPr wrap="square" rtlCol="0">
            <a:spAutoFit/>
          </a:bodyPr>
          <a:lstStyle/>
          <a:p>
            <a:pPr algn="just"/>
            <a:r>
              <a:rPr lang="en-GB" sz="2200" dirty="0">
                <a:latin typeface="Garamond" panose="02020404030301010803" pitchFamily="18" charset="0"/>
              </a:rPr>
              <a:t>St John Bosco was born just over 200 years ago in 1815. </a:t>
            </a:r>
          </a:p>
          <a:p>
            <a:pPr algn="just"/>
            <a:r>
              <a:rPr lang="en-GB" sz="2200" dirty="0">
                <a:latin typeface="Garamond" panose="02020404030301010803" pitchFamily="18" charset="0"/>
              </a:rPr>
              <a:t>He dedicated his life to working with young people and in educating them used the principle of love rather than punishment. His work was originally with the poor and disadvantaged in Turin. He was clear in his instruction to different groups of people pointing out that  “It is a mistake to skirt difficulties or to skip what you don't understand and go on to something else. Tackle the obstacle until you have overcome it”.</a:t>
            </a:r>
          </a:p>
          <a:p>
            <a:pPr algn="just"/>
            <a:r>
              <a:rPr lang="en-GB" sz="2200" dirty="0">
                <a:latin typeface="Garamond" panose="02020404030301010803" pitchFamily="18" charset="0"/>
              </a:rPr>
              <a:t>He founded the Salesian Order of Don Bosco in Italy and helped found a congregation of nuns who looked after and educated poor girls.</a:t>
            </a:r>
          </a:p>
          <a:p>
            <a:pPr algn="just"/>
            <a:r>
              <a:rPr lang="en-GB" sz="2200" dirty="0">
                <a:latin typeface="Garamond" panose="02020404030301010803" pitchFamily="18" charset="0"/>
              </a:rPr>
              <a:t>To carry on his work, he also developed a network of organisations </a:t>
            </a:r>
            <a:r>
              <a:rPr lang="en-GB" sz="2200" dirty="0">
                <a:solidFill>
                  <a:schemeClr val="bg1"/>
                </a:solidFill>
                <a:latin typeface="Garamond" panose="02020404030301010803" pitchFamily="18" charset="0"/>
              </a:rPr>
              <a:t>xxx</a:t>
            </a:r>
            <a:r>
              <a:rPr lang="en-GB" sz="2200" dirty="0">
                <a:latin typeface="Garamond" panose="02020404030301010803" pitchFamily="18" charset="0"/>
              </a:rPr>
              <a:t> and centres which are still supporting young people today. </a:t>
            </a:r>
            <a:endParaRPr lang="en-GB" sz="2200" dirty="0"/>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370164" y="114325"/>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12 </a:t>
            </a:r>
            <a:r>
              <a:rPr lang="en-GB" altLang="en-US" sz="4000" dirty="0">
                <a:solidFill>
                  <a:schemeClr val="accent4">
                    <a:lumMod val="75000"/>
                  </a:schemeClr>
                </a:solidFill>
                <a:latin typeface="Garamond" panose="02020404030301010803" pitchFamily="18" charset="0"/>
              </a:rPr>
              <a:t>: St Anne Line</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E3A6C2EA-59E7-4E83-89FB-4D81B3F4104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1857" y="1151038"/>
            <a:ext cx="3975343" cy="5300457"/>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505885" y="1349020"/>
            <a:ext cx="7464809" cy="4893647"/>
          </a:xfrm>
          <a:prstGeom prst="rect">
            <a:avLst/>
          </a:prstGeom>
          <a:noFill/>
        </p:spPr>
        <p:txBody>
          <a:bodyPr wrap="square" rtlCol="0">
            <a:spAutoFit/>
          </a:bodyPr>
          <a:lstStyle/>
          <a:p>
            <a:pPr algn="just"/>
            <a:r>
              <a:rPr lang="en-GB" sz="2400" dirty="0">
                <a:latin typeface="Garamond" panose="02020404030301010803" pitchFamily="18" charset="0"/>
              </a:rPr>
              <a:t>St Anne  Line was one of the 40 Martyrs of England and Wales.  She was canonised in 1970. </a:t>
            </a:r>
          </a:p>
          <a:p>
            <a:pPr algn="just"/>
            <a:r>
              <a:rPr lang="en-GB" sz="2400" dirty="0">
                <a:latin typeface="Garamond" panose="02020404030301010803" pitchFamily="18" charset="0"/>
              </a:rPr>
              <a:t>She was born, grew up and married in Essex. She became a Catholic some time in the 1580s despite it being illegal. She looked after a house of refuge for Catholic priests who had to hide from the authorities at the time. In 1601 she was arrested on 2</a:t>
            </a:r>
            <a:r>
              <a:rPr lang="en-GB" sz="2400" baseline="30000" dirty="0">
                <a:latin typeface="Garamond" panose="02020404030301010803" pitchFamily="18" charset="0"/>
              </a:rPr>
              <a:t>nd</a:t>
            </a:r>
            <a:r>
              <a:rPr lang="en-GB" sz="2400" dirty="0">
                <a:latin typeface="Garamond" panose="02020404030301010803" pitchFamily="18" charset="0"/>
              </a:rPr>
              <a:t> February after allowing a number of Catholics to hear Mass. She was tried and executed in the same month. She refused to repent for hiding a priest and said she wished it had been a thousand more.</a:t>
            </a:r>
          </a:p>
          <a:p>
            <a:r>
              <a:rPr lang="en-GB" sz="2400" dirty="0">
                <a:latin typeface="Garamond" panose="02020404030301010803" pitchFamily="18" charset="0"/>
              </a:rPr>
              <a:t>There are 2 schools in the diocese named St Anne Line, both in Basildon, one infant and one junior. They celebrate the feast of Anne Line in the first week of February. </a:t>
            </a:r>
            <a:endParaRPr lang="en-GB" dirty="0"/>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January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523998" y="2097199"/>
            <a:ext cx="9143999" cy="2748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22623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4613</TotalTime>
  <Words>535</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Open Sans</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279</cp:revision>
  <dcterms:created xsi:type="dcterms:W3CDTF">2019-09-06T14:56:38Z</dcterms:created>
  <dcterms:modified xsi:type="dcterms:W3CDTF">2022-01-12T09:52:21Z</dcterms:modified>
</cp:coreProperties>
</file>