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289" r:id="rId3"/>
    <p:sldId id="297" r:id="rId4"/>
    <p:sldId id="333" r:id="rId5"/>
    <p:sldId id="336" r:id="rId6"/>
    <p:sldId id="258" r:id="rId7"/>
    <p:sldId id="272" r:id="rId8"/>
    <p:sldId id="321" r:id="rId9"/>
    <p:sldId id="33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61" autoAdjust="0"/>
    <p:restoredTop sz="94660"/>
  </p:normalViewPr>
  <p:slideViewPr>
    <p:cSldViewPr snapToGrid="0">
      <p:cViewPr varScale="1">
        <p:scale>
          <a:sx n="66" d="100"/>
          <a:sy n="66" d="100"/>
        </p:scale>
        <p:origin x="382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8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21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st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February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Looking Forward</a:t>
            </a:r>
          </a:p>
        </p:txBody>
      </p:sp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227489" y="4971098"/>
            <a:ext cx="1789747" cy="1759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391795" y="5023168"/>
            <a:ext cx="990164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Looking Forward to Easter ~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0D4E249-6698-465A-9CB1-396CF6737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8947" y="2097199"/>
            <a:ext cx="6614931" cy="245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392071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815532" y="2116356"/>
            <a:ext cx="10506504" cy="4186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800" dirty="0">
                <a:latin typeface="Garamond" panose="02020404030301010803" pitchFamily="18" charset="0"/>
              </a:rPr>
              <a:t>We are looking forward to the hope of Easter and reflecting on the fact that Jesus is the light of the world.</a:t>
            </a:r>
          </a:p>
          <a:p>
            <a:pPr algn="ctr"/>
            <a:endParaRPr lang="en-GB" sz="2800" dirty="0">
              <a:latin typeface="Garamond" panose="02020404030301010803" pitchFamily="18" charset="0"/>
            </a:endParaRPr>
          </a:p>
          <a:p>
            <a:pPr algn="ctr"/>
            <a:r>
              <a:rPr lang="en-GB" sz="2800" dirty="0">
                <a:latin typeface="Garamond" panose="02020404030301010803" pitchFamily="18" charset="0"/>
              </a:rPr>
              <a:t>In the Gospel we are reminded to forgive others. </a:t>
            </a:r>
          </a:p>
          <a:p>
            <a:pPr algn="ctr"/>
            <a:r>
              <a:rPr lang="en-GB" sz="2800" dirty="0">
                <a:latin typeface="Garamond" panose="02020404030301010803" pitchFamily="18" charset="0"/>
              </a:rPr>
              <a:t>The Lord’s Prayer regularly reminds us of this as we say </a:t>
            </a:r>
          </a:p>
          <a:p>
            <a:pPr algn="ctr"/>
            <a:r>
              <a:rPr lang="en-GB" sz="2800" dirty="0">
                <a:latin typeface="Garamond" panose="02020404030301010803" pitchFamily="18" charset="0"/>
              </a:rPr>
              <a:t>“Forgive us our trespasses as we forgive those who trespass against us.”</a:t>
            </a:r>
          </a:p>
          <a:p>
            <a:pPr algn="ctr"/>
            <a:endParaRPr lang="en-GB" sz="2800" dirty="0">
              <a:latin typeface="Garamond" panose="02020404030301010803" pitchFamily="18" charset="0"/>
            </a:endParaRPr>
          </a:p>
          <a:p>
            <a:pPr algn="ctr"/>
            <a:r>
              <a:rPr lang="en-GB" sz="2800" dirty="0">
                <a:latin typeface="Garamond" panose="02020404030301010803" pitchFamily="18" charset="0"/>
              </a:rPr>
              <a:t>Can you reflect on forgiveness in your life.</a:t>
            </a:r>
          </a:p>
          <a:p>
            <a:pPr algn="ctr"/>
            <a:r>
              <a:rPr lang="en-GB" sz="2800" dirty="0">
                <a:latin typeface="Garamond" panose="02020404030301010803" pitchFamily="18" charset="0"/>
              </a:rPr>
              <a:t>When did you need to forgive and be forgiven?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100" y="5845821"/>
            <a:ext cx="771525" cy="914400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838199" y="244172"/>
            <a:ext cx="10461171" cy="1610754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5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are Looking Forward</a:t>
            </a:r>
            <a:endParaRPr lang="en-GB" sz="5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~ </a:t>
            </a:r>
            <a:r>
              <a:rPr lang="en-GB" sz="36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Year of the Family ~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D6D902-36D1-4CF9-BDFA-75FE237F5371}"/>
              </a:ext>
            </a:extLst>
          </p:cNvPr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</p:spTree>
    <p:extLst>
      <p:ext uri="{BB962C8B-B14F-4D97-AF65-F5344CB8AC3E}">
        <p14:creationId xmlns:p14="http://schemas.microsoft.com/office/powerpoint/2010/main" val="8357143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915989"/>
            <a:ext cx="6799262" cy="1303337"/>
          </a:xfrm>
        </p:spPr>
        <p:txBody>
          <a:bodyPr/>
          <a:lstStyle/>
          <a:p>
            <a:pPr eaLnBrk="1" hangingPunct="1"/>
            <a:r>
              <a:rPr lang="en-GB" altLang="en-US" dirty="0">
                <a:ln>
                  <a:noFill/>
                </a:ln>
              </a:rPr>
              <a:t>The Synoptic Problem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3143" y="415926"/>
            <a:ext cx="1083559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In Sunday’s Gospel Reading  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7155680" y="2318283"/>
            <a:ext cx="503632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600" b="1" dirty="0">
                <a:latin typeface="Garamond" panose="02020404030301010803" pitchFamily="18" charset="0"/>
              </a:rPr>
              <a:t>20</a:t>
            </a:r>
            <a:r>
              <a:rPr lang="en-GB" sz="2600" b="1" baseline="30000" dirty="0">
                <a:latin typeface="Garamond" panose="02020404030301010803" pitchFamily="18" charset="0"/>
              </a:rPr>
              <a:t>th</a:t>
            </a:r>
            <a:r>
              <a:rPr lang="en-GB" sz="2600" b="1" dirty="0">
                <a:latin typeface="Garamond" panose="02020404030301010803" pitchFamily="18" charset="0"/>
              </a:rPr>
              <a:t> February 2022</a:t>
            </a:r>
            <a:r>
              <a:rPr lang="en-GB" sz="2600" dirty="0">
                <a:latin typeface="Garamond" panose="02020404030301010803" pitchFamily="18" charset="0"/>
              </a:rPr>
              <a:t> :</a:t>
            </a:r>
            <a:r>
              <a:rPr lang="en-GB" dirty="0">
                <a:latin typeface="Garamond" panose="02020404030301010803" pitchFamily="18" charset="0"/>
              </a:rPr>
              <a:t>  </a:t>
            </a:r>
          </a:p>
          <a:p>
            <a:pPr algn="ctr"/>
            <a:r>
              <a:rPr lang="en-GB" dirty="0">
                <a:latin typeface="Garamond" panose="02020404030301010803" pitchFamily="18" charset="0"/>
              </a:rPr>
              <a:t>    </a:t>
            </a:r>
          </a:p>
          <a:p>
            <a:pPr algn="ctr"/>
            <a:r>
              <a:rPr lang="en-GB" sz="2800" dirty="0">
                <a:latin typeface="Garamond" panose="02020404030301010803" pitchFamily="18" charset="0"/>
              </a:rPr>
              <a:t>The Gospel of Luke:                                                    </a:t>
            </a:r>
          </a:p>
          <a:p>
            <a:pPr algn="ctr"/>
            <a:endParaRPr lang="en-GB" sz="200" dirty="0">
              <a:latin typeface="Garamond" panose="02020404030301010803" pitchFamily="18" charset="0"/>
            </a:endParaRPr>
          </a:p>
          <a:p>
            <a:pPr algn="ctr"/>
            <a:r>
              <a:rPr lang="en-GB" sz="1200" dirty="0">
                <a:latin typeface="Garamond" panose="02020404030301010803" pitchFamily="18" charset="0"/>
              </a:rPr>
              <a:t>                  </a:t>
            </a:r>
            <a:r>
              <a:rPr lang="en-GB" sz="400" dirty="0">
                <a:latin typeface="Garamond" panose="02020404030301010803" pitchFamily="18" charset="0"/>
              </a:rPr>
              <a:t> </a:t>
            </a:r>
            <a:r>
              <a:rPr lang="en-GB" sz="1000" dirty="0">
                <a:latin typeface="Garamond" panose="02020404030301010803" pitchFamily="18" charset="0"/>
              </a:rPr>
              <a:t>                      </a:t>
            </a: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“Forgive and you shall be forgiven</a:t>
            </a:r>
            <a:r>
              <a:rPr lang="en-GB" sz="3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.</a:t>
            </a:r>
            <a:r>
              <a:rPr lang="en-GB" sz="3600" dirty="0">
                <a:latin typeface="Garamond" panose="02020404030301010803" pitchFamily="18" charset="0"/>
              </a:rPr>
              <a:t>”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119B1C81-93AA-492F-B520-689E5AC9A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0019" y="2441494"/>
            <a:ext cx="5547976" cy="3695018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88138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099" y="614331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66206" y="298360"/>
            <a:ext cx="1094667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Reflection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973" y="5836945"/>
            <a:ext cx="771525" cy="914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E52ECCE-938B-4059-BCFC-5863C6E8CB5A}"/>
              </a:ext>
            </a:extLst>
          </p:cNvPr>
          <p:cNvSpPr txBox="1"/>
          <p:nvPr/>
        </p:nvSpPr>
        <p:spPr>
          <a:xfrm>
            <a:off x="7791589" y="3161006"/>
            <a:ext cx="400471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aramond" panose="02020404030301010803" pitchFamily="18" charset="0"/>
              </a:rPr>
              <a:t>“Brother Sun”</a:t>
            </a:r>
          </a:p>
          <a:p>
            <a:pPr algn="ctr"/>
            <a:endParaRPr lang="en-GB" sz="2400" i="1" dirty="0">
              <a:latin typeface="Garamond" panose="02020404030301010803" pitchFamily="18" charset="0"/>
            </a:endParaRPr>
          </a:p>
          <a:p>
            <a:pPr algn="ctr"/>
            <a:r>
              <a:rPr lang="en-GB" sz="2400" i="1" dirty="0">
                <a:latin typeface="Garamond" panose="02020404030301010803" pitchFamily="18" charset="0"/>
              </a:rPr>
              <a:t>- St Francis of Assisi,           Canticle of the Creatures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FD522E3-DCE6-4B7E-B784-37486CA6E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6206" y="1890295"/>
            <a:ext cx="7263533" cy="485181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33815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099" y="614331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66206" y="298360"/>
            <a:ext cx="1094667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Reflection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973" y="5836945"/>
            <a:ext cx="771525" cy="914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E52ECCE-938B-4059-BCFC-5863C6E8CB5A}"/>
              </a:ext>
            </a:extLst>
          </p:cNvPr>
          <p:cNvSpPr txBox="1"/>
          <p:nvPr/>
        </p:nvSpPr>
        <p:spPr>
          <a:xfrm>
            <a:off x="7608163" y="2281979"/>
            <a:ext cx="40047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i="0" dirty="0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Be praised, my Lord,        through all your creatures,</a:t>
            </a:r>
            <a:r>
              <a:rPr lang="en-US" sz="2400" dirty="0">
                <a:latin typeface="Garamond" panose="02020404030301010803" pitchFamily="18" charset="0"/>
              </a:rPr>
              <a:t/>
            </a:r>
            <a:br>
              <a:rPr lang="en-US" sz="2400" dirty="0">
                <a:latin typeface="Garamond" panose="02020404030301010803" pitchFamily="18" charset="0"/>
              </a:rPr>
            </a:br>
            <a:r>
              <a:rPr lang="en-US" sz="2400" b="0" i="0" dirty="0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especially through my lord Brother Sun,</a:t>
            </a:r>
            <a:r>
              <a:rPr lang="en-US" sz="2400" dirty="0">
                <a:latin typeface="Garamond" panose="02020404030301010803" pitchFamily="18" charset="0"/>
              </a:rPr>
              <a:t/>
            </a:r>
            <a:br>
              <a:rPr lang="en-US" sz="2400" dirty="0">
                <a:latin typeface="Garamond" panose="02020404030301010803" pitchFamily="18" charset="0"/>
              </a:rPr>
            </a:br>
            <a:r>
              <a:rPr lang="en-US" sz="2400" b="0" i="0" dirty="0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who brings the day;               and you give light through him.</a:t>
            </a:r>
            <a:r>
              <a:rPr lang="en-US" sz="2400" dirty="0">
                <a:latin typeface="Garamond" panose="02020404030301010803" pitchFamily="18" charset="0"/>
              </a:rPr>
              <a:t/>
            </a:r>
            <a:br>
              <a:rPr lang="en-US" sz="2400" dirty="0">
                <a:latin typeface="Garamond" panose="02020404030301010803" pitchFamily="18" charset="0"/>
              </a:rPr>
            </a:br>
            <a:r>
              <a:rPr lang="en-US" sz="2400" b="0" i="0" dirty="0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And he is beautiful and radiant in all his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splendour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!</a:t>
            </a:r>
            <a:r>
              <a:rPr lang="en-US" sz="2400" dirty="0">
                <a:latin typeface="Garamond" panose="02020404030301010803" pitchFamily="18" charset="0"/>
              </a:rPr>
              <a:t/>
            </a:r>
            <a:br>
              <a:rPr lang="en-US" sz="2400" dirty="0">
                <a:latin typeface="Garamond" panose="02020404030301010803" pitchFamily="18" charset="0"/>
              </a:rPr>
            </a:br>
            <a:r>
              <a:rPr lang="en-US" sz="2400" b="0" i="0" dirty="0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Of you, Most High,                 he bears the likeness.</a:t>
            </a:r>
            <a:endParaRPr lang="en-GB" sz="2400" dirty="0">
              <a:latin typeface="Garamond" panose="02020404030301010803" pitchFamily="18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FD522E3-DCE6-4B7E-B784-37486CA6E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6206" y="1890295"/>
            <a:ext cx="7263533" cy="485181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97218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54646"/>
            <a:ext cx="12192000" cy="1322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Preparing as communities for World Youth Day 2023</a:t>
            </a:r>
            <a:endParaRPr lang="en-GB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44100" y="6063737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792625" y="2120794"/>
            <a:ext cx="3422060" cy="42045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59689" y="2661881"/>
            <a:ext cx="833231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aramond" panose="02020404030301010803" pitchFamily="18" charset="0"/>
              </a:rPr>
              <a:t>“Never stop seeking the light amid whatever darkness we may bear in our hearts or see all around us.”</a:t>
            </a:r>
          </a:p>
          <a:p>
            <a:pPr algn="r"/>
            <a:endParaRPr lang="en-GB" dirty="0">
              <a:latin typeface="Garamond" panose="02020404030301010803" pitchFamily="18" charset="0"/>
            </a:endParaRPr>
          </a:p>
          <a:p>
            <a:r>
              <a:rPr lang="en-GB" sz="2400" dirty="0">
                <a:latin typeface="Garamond" panose="02020404030301010803" pitchFamily="18" charset="0"/>
              </a:rPr>
              <a:t>                                          - Pope Francis, </a:t>
            </a:r>
            <a:r>
              <a:rPr lang="en-GB" sz="2400" i="1" dirty="0">
                <a:latin typeface="Garamond" panose="02020404030301010803" pitchFamily="18" charset="0"/>
              </a:rPr>
              <a:t>Youth Sunday Mass 2021</a:t>
            </a:r>
          </a:p>
        </p:txBody>
      </p:sp>
    </p:spTree>
    <p:extLst>
      <p:ext uri="{BB962C8B-B14F-4D97-AF65-F5344CB8AC3E}">
        <p14:creationId xmlns:p14="http://schemas.microsoft.com/office/powerpoint/2010/main" val="265655407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4592" y="5906796"/>
            <a:ext cx="771525" cy="914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98064" y="629797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17779" y="117427"/>
            <a:ext cx="11854616" cy="20991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St Peter Damian: 21</a:t>
            </a:r>
            <a:r>
              <a:rPr lang="en-GB" altLang="en-US" sz="66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st</a:t>
            </a:r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February</a:t>
            </a:r>
            <a:endParaRPr lang="en-GB" sz="6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8151" y="2359148"/>
            <a:ext cx="7714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800" b="0" i="0" dirty="0">
              <a:solidFill>
                <a:srgbClr val="202122"/>
              </a:solidFill>
              <a:effectLst/>
              <a:latin typeface="Garamond" panose="020204040303010108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58405" y="2359148"/>
            <a:ext cx="631399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200" dirty="0">
                <a:latin typeface="Garamond" panose="02020404030301010803" pitchFamily="18" charset="0"/>
              </a:rPr>
              <a:t>St Peter Damian lived over 900 years ago. </a:t>
            </a:r>
          </a:p>
          <a:p>
            <a:pPr algn="just"/>
            <a:r>
              <a:rPr lang="en-GB" sz="2200" dirty="0">
                <a:latin typeface="Garamond" panose="02020404030301010803" pitchFamily="18" charset="0"/>
              </a:rPr>
              <a:t>He was dedicated to the Church, was well known as a teacher, reformer and Papal envoy. </a:t>
            </a:r>
          </a:p>
          <a:p>
            <a:pPr algn="just"/>
            <a:r>
              <a:rPr lang="en-GB" sz="2200" dirty="0">
                <a:latin typeface="Garamond" panose="02020404030301010803" pitchFamily="18" charset="0"/>
              </a:rPr>
              <a:t>He wanted to ensure that the church was well run and that the monks observed the religious life. His reforms were such that the famous abbey at Monte </a:t>
            </a:r>
            <a:r>
              <a:rPr lang="en-GB" sz="2200" dirty="0" err="1">
                <a:latin typeface="Garamond" panose="02020404030301010803" pitchFamily="18" charset="0"/>
              </a:rPr>
              <a:t>Cassino</a:t>
            </a:r>
            <a:r>
              <a:rPr lang="en-GB" sz="2200" dirty="0">
                <a:latin typeface="Garamond" panose="02020404030301010803" pitchFamily="18" charset="0"/>
              </a:rPr>
              <a:t> took them as an example</a:t>
            </a:r>
          </a:p>
          <a:p>
            <a:pPr algn="just"/>
            <a:r>
              <a:rPr lang="en-GB" sz="2200" dirty="0">
                <a:latin typeface="Garamond" panose="02020404030301010803" pitchFamily="18" charset="0"/>
              </a:rPr>
              <a:t>He worked as an envoy for the Pope and visited France, various Italian city states and Germany.</a:t>
            </a:r>
          </a:p>
          <a:p>
            <a:pPr algn="just"/>
            <a:r>
              <a:rPr lang="en-GB" sz="2200" dirty="0">
                <a:latin typeface="Garamond" panose="02020404030301010803" pitchFamily="18" charset="0"/>
              </a:rPr>
              <a:t>When he died his body was buried in the monastery which is now St Maria </a:t>
            </a:r>
            <a:r>
              <a:rPr lang="en-GB" sz="2200" dirty="0" err="1">
                <a:latin typeface="Garamond" panose="02020404030301010803" pitchFamily="18" charset="0"/>
              </a:rPr>
              <a:t>Vecchia</a:t>
            </a:r>
            <a:r>
              <a:rPr lang="en-GB" sz="2200" dirty="0">
                <a:latin typeface="Garamond" panose="02020404030301010803" pitchFamily="18" charset="0"/>
              </a:rPr>
              <a:t>, since then his body </a:t>
            </a:r>
            <a:r>
              <a:rPr lang="en-GB" sz="2200" dirty="0">
                <a:solidFill>
                  <a:schemeClr val="bg1"/>
                </a:solidFill>
                <a:latin typeface="Garamond" panose="02020404030301010803" pitchFamily="18" charset="0"/>
              </a:rPr>
              <a:t>xxxx </a:t>
            </a:r>
            <a:r>
              <a:rPr lang="en-GB" sz="2200" dirty="0">
                <a:latin typeface="Garamond" panose="02020404030301010803" pitchFamily="18" charset="0"/>
              </a:rPr>
              <a:t>   has been moved six times.</a:t>
            </a:r>
            <a:endParaRPr lang="en-GB" sz="2200" dirty="0"/>
          </a:p>
        </p:txBody>
      </p:sp>
      <p:pic>
        <p:nvPicPr>
          <p:cNvPr id="1026" name="Picture 2" descr="St. Peter Damian">
            <a:extLst>
              <a:ext uri="{FF2B5EF4-FFF2-40B4-BE49-F238E27FC236}">
                <a16:creationId xmlns:a16="http://schemas.microsoft.com/office/drawing/2014/main" id="{19D9D9DC-47FE-452B-B95B-CEA4371D08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9" t="-142" r="15091" b="-201"/>
          <a:stretch/>
        </p:blipFill>
        <p:spPr bwMode="auto">
          <a:xfrm>
            <a:off x="119605" y="2255786"/>
            <a:ext cx="5732961" cy="4771326"/>
          </a:xfrm>
          <a:prstGeom prst="ellipse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23533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70164" y="114325"/>
            <a:ext cx="11526640" cy="8245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4000" i="1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Saints and Schools # 14 </a:t>
            </a:r>
            <a:r>
              <a:rPr lang="en-GB" altLang="en-US" sz="4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: St Joachim</a:t>
            </a:r>
            <a:endParaRPr lang="en-GB" sz="4000" dirty="0">
              <a:solidFill>
                <a:schemeClr val="accent4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E3A6C2EA-59E7-4E83-89FB-4D81B3F41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0164" y="1125550"/>
            <a:ext cx="3639628" cy="544796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43600" y="1336876"/>
            <a:ext cx="5677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2000" dirty="0"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74753" y="1336876"/>
            <a:ext cx="746480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>
                <a:latin typeface="Garamond" panose="02020404030301010803" pitchFamily="18" charset="0"/>
              </a:rPr>
              <a:t>St Joachim was the husband of St Anne and the father of Mary, the mother of Jesus. He was regarded as a rich and pious man, who regularly gave to the poor. </a:t>
            </a:r>
          </a:p>
          <a:p>
            <a:pPr algn="just"/>
            <a:endParaRPr lang="en-GB" sz="1200" dirty="0">
              <a:latin typeface="Garamond" panose="02020404030301010803" pitchFamily="18" charset="0"/>
            </a:endParaRPr>
          </a:p>
          <a:p>
            <a:pPr algn="just"/>
            <a:r>
              <a:rPr lang="en-GB" sz="2400" dirty="0">
                <a:latin typeface="Garamond" panose="02020404030301010803" pitchFamily="18" charset="0"/>
              </a:rPr>
              <a:t>St Joachim and St Anne were blessed with a child late in life, which was viewed at the time as signifying that the child would do great things. </a:t>
            </a:r>
          </a:p>
          <a:p>
            <a:pPr algn="just"/>
            <a:endParaRPr lang="en-GB" sz="1200" dirty="0">
              <a:latin typeface="Garamond" panose="02020404030301010803" pitchFamily="18" charset="0"/>
            </a:endParaRPr>
          </a:p>
          <a:p>
            <a:pPr algn="just"/>
            <a:r>
              <a:rPr lang="en-GB" sz="2400" dirty="0">
                <a:latin typeface="Garamond" panose="02020404030301010803" pitchFamily="18" charset="0"/>
              </a:rPr>
              <a:t>He is the patron saint of fathers and grandfathers.</a:t>
            </a:r>
          </a:p>
          <a:p>
            <a:pPr algn="just"/>
            <a:endParaRPr lang="en-GB" sz="1200" dirty="0">
              <a:latin typeface="Garamond" panose="02020404030301010803" pitchFamily="18" charset="0"/>
            </a:endParaRPr>
          </a:p>
          <a:p>
            <a:pPr algn="just"/>
            <a:r>
              <a:rPr lang="en-GB" sz="2400" dirty="0">
                <a:latin typeface="Garamond" panose="02020404030301010803" pitchFamily="18" charset="0"/>
              </a:rPr>
              <a:t>In the Diocese of Brentwood, St Joachim’s at Custom House is named after him. This is a school where students are seen to achieve through God and their mission statement says that they play and pray, love and learn together. </a:t>
            </a:r>
          </a:p>
        </p:txBody>
      </p:sp>
    </p:spTree>
    <p:extLst>
      <p:ext uri="{BB962C8B-B14F-4D97-AF65-F5344CB8AC3E}">
        <p14:creationId xmlns:p14="http://schemas.microsoft.com/office/powerpoint/2010/main" val="273471549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8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21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st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February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Looking Forward</a:t>
            </a:r>
          </a:p>
        </p:txBody>
      </p:sp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227489" y="4971098"/>
            <a:ext cx="1789747" cy="1759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391795" y="5023168"/>
            <a:ext cx="990164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Looking Forward to Easter ~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0D4E249-6698-465A-9CB1-396CF6737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8947" y="2097199"/>
            <a:ext cx="6614931" cy="245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11496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4681</TotalTime>
  <Words>510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Open Sans</vt:lpstr>
      <vt:lpstr>Times New Roman</vt:lpstr>
      <vt:lpstr>Office Theme</vt:lpstr>
      <vt:lpstr>PowerPoint Presentation</vt:lpstr>
      <vt:lpstr>PowerPoint Presentation</vt:lpstr>
      <vt:lpstr>The Synoptic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Catherine McKenna</cp:lastModifiedBy>
  <cp:revision>286</cp:revision>
  <dcterms:created xsi:type="dcterms:W3CDTF">2019-09-06T14:56:38Z</dcterms:created>
  <dcterms:modified xsi:type="dcterms:W3CDTF">2022-02-09T15:56:05Z</dcterms:modified>
</cp:coreProperties>
</file>