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338" r:id="rId9"/>
    <p:sldId id="258" r:id="rId10"/>
    <p:sldId id="272" r:id="rId11"/>
    <p:sldId id="321" r:id="rId12"/>
    <p:sldId id="33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66" d="100"/>
          <a:sy n="66" d="100"/>
        </p:scale>
        <p:origin x="38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6B4C4C07-27A6-425C-A984-FFCDACD6668E}"/>
    <pc:docChg chg="modSld">
      <pc:chgData name="John Adams" userId="1143faee-bb16-416e-8056-0ed4c730fe93" providerId="ADAL" clId="{6B4C4C07-27A6-425C-A984-FFCDACD6668E}" dt="2022-03-31T08:13:44.969" v="0" actId="20577"/>
      <pc:docMkLst>
        <pc:docMk/>
      </pc:docMkLst>
      <pc:sldChg chg="modSp mod">
        <pc:chgData name="John Adams" userId="1143faee-bb16-416e-8056-0ed4c730fe93" providerId="ADAL" clId="{6B4C4C07-27A6-425C-A984-FFCDACD6668E}" dt="2022-03-31T08:13:44.969" v="0" actId="20577"/>
        <pc:sldMkLst>
          <pc:docMk/>
          <pc:sldMk cId="2734715491" sldId="321"/>
        </pc:sldMkLst>
        <pc:spChg chg="mod">
          <ac:chgData name="John Adams" userId="1143faee-bb16-416e-8056-0ed4c730fe93" providerId="ADAL" clId="{6B4C4C07-27A6-425C-A984-FFCDACD6668E}" dt="2022-03-31T08:13:44.969" v="0" actId="20577"/>
          <ac:spMkLst>
            <pc:docMk/>
            <pc:sldMk cId="2734715491" sldId="32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31/03/2022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31/03/2022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18</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April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We are an Easter People~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25020" y="1817618"/>
            <a:ext cx="5353268" cy="320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15532" y="2116356"/>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dirty="0">
                <a:latin typeface="Garamond" panose="02020404030301010803" pitchFamily="18" charset="0"/>
              </a:rPr>
              <a:t>On 25</a:t>
            </a:r>
            <a:r>
              <a:rPr lang="en-GB" sz="2800" baseline="30000" dirty="0">
                <a:latin typeface="Garamond" panose="02020404030301010803" pitchFamily="18" charset="0"/>
              </a:rPr>
              <a:t>th</a:t>
            </a:r>
            <a:r>
              <a:rPr lang="en-GB" sz="2800" dirty="0">
                <a:latin typeface="Garamond" panose="02020404030301010803" pitchFamily="18" charset="0"/>
              </a:rPr>
              <a:t> March Pope Francis consecrated Russia and Ukraine to the Immaculate Heart of Mary.</a:t>
            </a:r>
          </a:p>
          <a:p>
            <a:pPr algn="ctr"/>
            <a:endParaRPr lang="en-GB" sz="2800" dirty="0">
              <a:latin typeface="Garamond" panose="02020404030301010803" pitchFamily="18" charset="0"/>
            </a:endParaRPr>
          </a:p>
          <a:p>
            <a:pPr algn="ctr"/>
            <a:r>
              <a:rPr lang="en-GB" sz="2800" dirty="0">
                <a:latin typeface="Garamond" panose="02020404030301010803" pitchFamily="18" charset="0"/>
              </a:rPr>
              <a:t>In doing so he prayed that through her intercession the gentle rhythm of peace be returned to the world.</a:t>
            </a:r>
          </a:p>
          <a:p>
            <a:pPr algn="ctr"/>
            <a:endParaRPr lang="en-GB" sz="2800" dirty="0">
              <a:latin typeface="Garamond" panose="02020404030301010803" pitchFamily="18" charset="0"/>
            </a:endParaRPr>
          </a:p>
          <a:p>
            <a:pPr algn="ctr"/>
            <a:r>
              <a:rPr lang="en-GB" sz="2800" dirty="0">
                <a:latin typeface="Garamond" panose="02020404030301010803" pitchFamily="18" charset="0"/>
              </a:rPr>
              <a:t>What can you do </a:t>
            </a:r>
            <a:r>
              <a:rPr lang="en-GB" sz="2800">
                <a:latin typeface="Garamond" panose="02020404030301010803" pitchFamily="18" charset="0"/>
              </a:rPr>
              <a:t>to reflect </a:t>
            </a:r>
            <a:r>
              <a:rPr lang="en-GB" sz="2800" dirty="0">
                <a:latin typeface="Garamond" panose="02020404030301010803" pitchFamily="18" charset="0"/>
              </a:rPr>
              <a:t>this? </a:t>
            </a:r>
          </a:p>
          <a:p>
            <a:pPr algn="ctr"/>
            <a:endParaRPr lang="en-GB" sz="2800" dirty="0">
              <a:latin typeface="Garamond" panose="02020404030301010803" pitchFamily="18" charset="0"/>
            </a:endParaRPr>
          </a:p>
          <a:p>
            <a:pPr algn="ctr"/>
            <a:r>
              <a:rPr lang="en-GB" sz="2800" dirty="0">
                <a:latin typeface="Garamond" panose="02020404030301010803" pitchFamily="18" charset="0"/>
              </a:rPr>
              <a:t>How are you following Mary on the path of peace?</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510623" y="2583282"/>
            <a:ext cx="6455301" cy="3323987"/>
          </a:xfrm>
          <a:prstGeom prst="rect">
            <a:avLst/>
          </a:prstGeom>
        </p:spPr>
        <p:txBody>
          <a:bodyPr wrap="square">
            <a:spAutoFit/>
          </a:bodyPr>
          <a:lstStyle/>
          <a:p>
            <a:pPr algn="ctr"/>
            <a:r>
              <a:rPr lang="en-GB" sz="2600" b="1" dirty="0">
                <a:latin typeface="Garamond" panose="02020404030301010803" pitchFamily="18" charset="0"/>
              </a:rPr>
              <a:t>Sunday 17</a:t>
            </a:r>
            <a:r>
              <a:rPr lang="en-GB" sz="2600" b="1" baseline="30000" dirty="0">
                <a:latin typeface="Garamond" panose="02020404030301010803" pitchFamily="18" charset="0"/>
              </a:rPr>
              <a:t>th</a:t>
            </a:r>
            <a:r>
              <a:rPr lang="en-GB" sz="2600" b="1" dirty="0">
                <a:latin typeface="Garamond" panose="02020404030301010803" pitchFamily="18" charset="0"/>
              </a:rPr>
              <a:t> April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of Matthew: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a:t>
            </a:r>
            <a:r>
              <a:rPr lang="en-GB" sz="4000" dirty="0">
                <a:latin typeface="Garamond" panose="02020404030301010803" pitchFamily="18" charset="0"/>
              </a:rPr>
              <a:t>Do not be afraid! </a:t>
            </a:r>
          </a:p>
          <a:p>
            <a:pPr algn="ctr"/>
            <a:r>
              <a:rPr lang="en-GB" sz="4000" dirty="0">
                <a:latin typeface="Garamond" panose="02020404030301010803" pitchFamily="18" charset="0"/>
              </a:rPr>
              <a:t>I know that you are seeking Jesus</a:t>
            </a:r>
            <a:r>
              <a:rPr lang="en-GB" sz="4400" dirty="0">
                <a:latin typeface="Garamond" panose="02020404030301010803" pitchFamily="18" charset="0"/>
              </a:rPr>
              <a:t>.</a:t>
            </a:r>
            <a:r>
              <a:rPr lang="en-GB" sz="36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a:extLst>
              <a:ext uri="{FF2B5EF4-FFF2-40B4-BE49-F238E27FC236}">
                <a16:creationId xmlns:a16="http://schemas.microsoft.com/office/drawing/2014/main" id="{119B1C81-93AA-492F-B520-689E5AC9AE0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16503" y="2057576"/>
            <a:ext cx="3428874" cy="4800424"/>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6857837" y="2507790"/>
            <a:ext cx="4630898" cy="2800767"/>
          </a:xfrm>
          <a:prstGeom prst="rect">
            <a:avLst/>
          </a:prstGeom>
          <a:noFill/>
        </p:spPr>
        <p:txBody>
          <a:bodyPr wrap="square" rtlCol="0">
            <a:spAutoFit/>
          </a:bodyPr>
          <a:lstStyle/>
          <a:p>
            <a:pPr algn="ctr"/>
            <a:r>
              <a:rPr lang="en-GB" sz="4400" dirty="0">
                <a:latin typeface="Garamond" panose="02020404030301010803" pitchFamily="18" charset="0"/>
              </a:rPr>
              <a:t>March 25</a:t>
            </a:r>
            <a:r>
              <a:rPr lang="en-GB" sz="4400" baseline="30000" dirty="0">
                <a:latin typeface="Garamond" panose="02020404030301010803" pitchFamily="18" charset="0"/>
              </a:rPr>
              <a:t>th</a:t>
            </a:r>
            <a:r>
              <a:rPr lang="en-GB" sz="4400" dirty="0">
                <a:latin typeface="Garamond" panose="02020404030301010803" pitchFamily="18" charset="0"/>
              </a:rPr>
              <a:t> 2022 Consecration of Russia and Ukraine to Our Lady</a:t>
            </a:r>
            <a:endParaRPr lang="en-GB" sz="2400" i="1" dirty="0">
              <a:latin typeface="Garamond" panose="02020404030301010803" pitchFamily="18" charset="0"/>
            </a:endParaRPr>
          </a:p>
        </p:txBody>
      </p:sp>
      <p:pic>
        <p:nvPicPr>
          <p:cNvPr id="3074" name="Picture 2">
            <a:extLst>
              <a:ext uri="{FF2B5EF4-FFF2-40B4-BE49-F238E27FC236}">
                <a16:creationId xmlns:a16="http://schemas.microsoft.com/office/drawing/2014/main" id="{7FD522E3-DCE6-4B7E-B784-37486CA6E4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7464" y="2410075"/>
            <a:ext cx="6766233" cy="3807132"/>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3763711" y="2204897"/>
            <a:ext cx="7929520" cy="4154984"/>
          </a:xfrm>
          <a:prstGeom prst="rect">
            <a:avLst/>
          </a:prstGeom>
          <a:noFill/>
        </p:spPr>
        <p:txBody>
          <a:bodyPr wrap="square" rtlCol="0">
            <a:spAutoFit/>
          </a:bodyPr>
          <a:lstStyle/>
          <a:p>
            <a:pPr algn="ctr"/>
            <a:r>
              <a:rPr lang="en-GB" sz="2400" i="1" dirty="0">
                <a:latin typeface="Garamond" panose="02020404030301010803" pitchFamily="18" charset="0"/>
              </a:rPr>
              <a:t>Therefore, Mother of God and our Mother, to your Immaculate Heart      we solemnly entrust and consecrate ourselves, the Church and all humanity, especially Russia and Ukraine.                                                                                     Accept this act that we carry out with confidence and love. </a:t>
            </a:r>
          </a:p>
          <a:p>
            <a:pPr algn="ctr"/>
            <a:r>
              <a:rPr lang="en-GB" sz="2400" i="1" dirty="0">
                <a:latin typeface="Garamond" panose="02020404030301010803" pitchFamily="18" charset="0"/>
              </a:rPr>
              <a:t> Grant that war may end and peace spread throughout the world.  </a:t>
            </a:r>
          </a:p>
          <a:p>
            <a:pPr algn="ctr"/>
            <a:r>
              <a:rPr lang="en-GB" sz="2400" i="1" dirty="0">
                <a:latin typeface="Garamond" panose="02020404030301010803" pitchFamily="18" charset="0"/>
              </a:rPr>
              <a:t>Your words, “Let it be done,” arose from your heart opened the doors of history to the Prince of Peace.  </a:t>
            </a:r>
          </a:p>
          <a:p>
            <a:pPr algn="ctr"/>
            <a:r>
              <a:rPr lang="en-GB" sz="2400" i="1" dirty="0">
                <a:latin typeface="Garamond" panose="02020404030301010803" pitchFamily="18" charset="0"/>
              </a:rPr>
              <a:t>We trust that, through your heart, peace will dawn once more.  </a:t>
            </a:r>
          </a:p>
          <a:p>
            <a:pPr algn="ctr"/>
            <a:r>
              <a:rPr lang="en-GB" sz="2400" i="1" dirty="0">
                <a:latin typeface="Garamond" panose="02020404030301010803" pitchFamily="18" charset="0"/>
              </a:rPr>
              <a:t>To you we consecrate the future of the whole human family, </a:t>
            </a:r>
          </a:p>
          <a:p>
            <a:pPr algn="ctr"/>
            <a:r>
              <a:rPr lang="en-GB" sz="2400" i="1" dirty="0">
                <a:latin typeface="Garamond" panose="02020404030301010803" pitchFamily="18" charset="0"/>
              </a:rPr>
              <a:t>the needs and expectations of every people, </a:t>
            </a:r>
          </a:p>
          <a:p>
            <a:pPr algn="ctr"/>
            <a:r>
              <a:rPr lang="en-GB" sz="2400" i="1" dirty="0">
                <a:latin typeface="Garamond" panose="02020404030301010803" pitchFamily="18" charset="0"/>
              </a:rPr>
              <a:t>the anxieties and hopes of the world.</a:t>
            </a:r>
          </a:p>
        </p:txBody>
      </p:sp>
      <p:pic>
        <p:nvPicPr>
          <p:cNvPr id="3074" name="Picture 2">
            <a:extLst>
              <a:ext uri="{FF2B5EF4-FFF2-40B4-BE49-F238E27FC236}">
                <a16:creationId xmlns:a16="http://schemas.microsoft.com/office/drawing/2014/main" id="{7FD522E3-DCE6-4B7E-B784-37486CA6E41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5286" y="1890295"/>
            <a:ext cx="2688515" cy="4839328"/>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56903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638017" y="2331021"/>
            <a:ext cx="8332311" cy="2092881"/>
          </a:xfrm>
          <a:prstGeom prst="rect">
            <a:avLst/>
          </a:prstGeom>
          <a:noFill/>
        </p:spPr>
        <p:txBody>
          <a:bodyPr wrap="square" rtlCol="0">
            <a:spAutoFit/>
          </a:bodyPr>
          <a:lstStyle/>
          <a:p>
            <a:pPr algn="ctr"/>
            <a:r>
              <a:rPr lang="en-GB" sz="4400" dirty="0">
                <a:latin typeface="Garamond" panose="02020404030301010803" pitchFamily="18" charset="0"/>
              </a:rPr>
              <a:t>“Everyone is grateful to you        when you dream.”</a:t>
            </a:r>
          </a:p>
          <a:p>
            <a:pPr algn="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17779" y="117427"/>
            <a:ext cx="11854616" cy="209912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7400" dirty="0">
                <a:solidFill>
                  <a:schemeClr val="accent4">
                    <a:lumMod val="75000"/>
                  </a:schemeClr>
                </a:solidFill>
                <a:latin typeface="Garamond" panose="02020404030301010803" pitchFamily="18" charset="0"/>
              </a:rPr>
              <a:t>St Maria Gabriella </a:t>
            </a:r>
            <a:r>
              <a:rPr lang="en-GB" sz="7400" dirty="0" err="1">
                <a:solidFill>
                  <a:schemeClr val="accent4">
                    <a:lumMod val="75000"/>
                  </a:schemeClr>
                </a:solidFill>
                <a:latin typeface="Garamond" panose="02020404030301010803" pitchFamily="18" charset="0"/>
              </a:rPr>
              <a:t>Sagheddu</a:t>
            </a:r>
            <a:r>
              <a:rPr lang="en-GB" altLang="en-US" sz="6600" dirty="0">
                <a:solidFill>
                  <a:schemeClr val="accent4">
                    <a:lumMod val="75000"/>
                  </a:schemeClr>
                </a:solidFill>
                <a:latin typeface="Garamond" panose="02020404030301010803" pitchFamily="18" charset="0"/>
              </a:rPr>
              <a:t> </a:t>
            </a:r>
          </a:p>
          <a:p>
            <a:pPr algn="ctr"/>
            <a:r>
              <a:rPr lang="en-GB" altLang="en-US" sz="6600" dirty="0">
                <a:solidFill>
                  <a:schemeClr val="accent4">
                    <a:lumMod val="75000"/>
                  </a:schemeClr>
                </a:solidFill>
                <a:latin typeface="Garamond" panose="02020404030301010803" pitchFamily="18" charset="0"/>
              </a:rPr>
              <a:t>Feast Day : 22</a:t>
            </a:r>
            <a:r>
              <a:rPr lang="en-GB" altLang="en-US" sz="6600" baseline="30000" dirty="0">
                <a:solidFill>
                  <a:schemeClr val="accent4">
                    <a:lumMod val="75000"/>
                  </a:schemeClr>
                </a:solidFill>
                <a:latin typeface="Garamond" panose="02020404030301010803" pitchFamily="18" charset="0"/>
              </a:rPr>
              <a:t>nd</a:t>
            </a:r>
            <a:r>
              <a:rPr lang="en-GB" altLang="en-US" sz="6600" dirty="0">
                <a:solidFill>
                  <a:schemeClr val="accent4">
                    <a:lumMod val="75000"/>
                  </a:schemeClr>
                </a:solidFill>
                <a:latin typeface="Garamond" panose="02020404030301010803" pitchFamily="18" charset="0"/>
              </a:rPr>
              <a:t> April</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1026" name="Picture 2">
            <a:extLst>
              <a:ext uri="{FF2B5EF4-FFF2-40B4-BE49-F238E27FC236}">
                <a16:creationId xmlns:a16="http://schemas.microsoft.com/office/drawing/2014/main" id="{19D9D9DC-47FE-452B-B95B-CEA4371D088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16552" y="2216552"/>
            <a:ext cx="3117266" cy="4771326"/>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33818" y="2426017"/>
            <a:ext cx="8484243" cy="4431983"/>
          </a:xfrm>
          <a:prstGeom prst="rect">
            <a:avLst/>
          </a:prstGeom>
          <a:noFill/>
        </p:spPr>
        <p:txBody>
          <a:bodyPr wrap="square" rtlCol="0">
            <a:spAutoFit/>
          </a:bodyPr>
          <a:lstStyle/>
          <a:p>
            <a:pPr algn="just"/>
            <a:r>
              <a:rPr lang="en-GB" sz="2000" b="1" dirty="0">
                <a:latin typeface="Garamond" panose="02020404030301010803" pitchFamily="18" charset="0"/>
              </a:rPr>
              <a:t>Maria </a:t>
            </a:r>
            <a:r>
              <a:rPr lang="en-GB" sz="2000" b="1" dirty="0" err="1">
                <a:latin typeface="Garamond" panose="02020404030301010803" pitchFamily="18" charset="0"/>
              </a:rPr>
              <a:t>Sagheddu</a:t>
            </a:r>
            <a:r>
              <a:rPr lang="en-GB" sz="2000" dirty="0">
                <a:latin typeface="Garamond" panose="02020404030301010803" pitchFamily="18" charset="0"/>
              </a:rPr>
              <a:t> (17 March 1914 - 23 April 1939) - was an Italian nun, a member of the Trappist order. Her religious name was </a:t>
            </a:r>
            <a:r>
              <a:rPr lang="en-GB" sz="2000" b="1" dirty="0">
                <a:latin typeface="Garamond" panose="02020404030301010803" pitchFamily="18" charset="0"/>
              </a:rPr>
              <a:t>Maria Gabriella.</a:t>
            </a:r>
            <a:r>
              <a:rPr lang="en-GB" sz="2000" dirty="0">
                <a:latin typeface="Garamond" panose="02020404030301010803" pitchFamily="18" charset="0"/>
              </a:rPr>
              <a:t> </a:t>
            </a:r>
            <a:endParaRPr lang="en-GB" sz="1200" dirty="0">
              <a:latin typeface="Garamond" panose="02020404030301010803" pitchFamily="18" charset="0"/>
            </a:endParaRPr>
          </a:p>
          <a:p>
            <a:pPr algn="just"/>
            <a:endParaRPr lang="en-GB" sz="1200" dirty="0">
              <a:latin typeface="Garamond" panose="02020404030301010803" pitchFamily="18" charset="0"/>
            </a:endParaRPr>
          </a:p>
          <a:p>
            <a:pPr algn="just"/>
            <a:r>
              <a:rPr lang="en-GB" sz="2000" dirty="0">
                <a:latin typeface="Garamond" panose="02020404030301010803" pitchFamily="18" charset="0"/>
              </a:rPr>
              <a:t>She was deeply devoted to ecumenism, the concept that Christians who belong to different Christian denominations should work together to develop closer relationships among their churches and promote Christian unity - something for which she had offered her life. She wanted everyone to become one in Jesus Christ.</a:t>
            </a:r>
          </a:p>
          <a:p>
            <a:pPr algn="just"/>
            <a:r>
              <a:rPr lang="en-GB" sz="2000" dirty="0">
                <a:latin typeface="Garamond" panose="02020404030301010803" pitchFamily="18" charset="0"/>
              </a:rPr>
              <a:t>She was described as being stubborn and obstinate as a child but through her increasingly active life of faith in teaching catechism and joining Azione Cattolica (the Italian Catholic Action Group) she became gentle and attentive.</a:t>
            </a:r>
          </a:p>
          <a:p>
            <a:pPr algn="just"/>
            <a:endParaRPr lang="en-GB" sz="1200" dirty="0">
              <a:latin typeface="Garamond" panose="02020404030301010803" pitchFamily="18" charset="0"/>
            </a:endParaRPr>
          </a:p>
          <a:p>
            <a:pPr algn="just"/>
            <a:r>
              <a:rPr lang="en-GB" sz="2000" dirty="0">
                <a:latin typeface="Garamond" panose="02020404030301010803" pitchFamily="18" charset="0"/>
              </a:rPr>
              <a:t>She became a cloistered nun whose life was devoted to prayer and died aged 25.</a:t>
            </a:r>
            <a:endParaRPr lang="en-GB" sz="1200" dirty="0">
              <a:latin typeface="Garamond" panose="02020404030301010803" pitchFamily="18" charset="0"/>
            </a:endParaRPr>
          </a:p>
          <a:p>
            <a:pPr algn="just"/>
            <a:r>
              <a:rPr lang="en-GB" sz="1200" dirty="0">
                <a:latin typeface="Garamond" panose="02020404030301010803" pitchFamily="18" charset="0"/>
              </a:rPr>
              <a:t> </a:t>
            </a:r>
          </a:p>
          <a:p>
            <a:pPr algn="just"/>
            <a:r>
              <a:rPr lang="en-GB" sz="2000" dirty="0">
                <a:latin typeface="Garamond" panose="02020404030301010803" pitchFamily="18" charset="0"/>
              </a:rPr>
              <a:t>She was beatified in Rome in 1983.</a:t>
            </a:r>
          </a:p>
          <a:p>
            <a:endParaRPr lang="en-GB" dirty="0"/>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20 </a:t>
            </a:r>
            <a:r>
              <a:rPr lang="en-GB" altLang="en-US" sz="4000" dirty="0">
                <a:solidFill>
                  <a:schemeClr val="accent4">
                    <a:lumMod val="75000"/>
                  </a:schemeClr>
                </a:solidFill>
                <a:latin typeface="Garamond" panose="02020404030301010803" pitchFamily="18" charset="0"/>
              </a:rPr>
              <a:t>: St Aidan </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3136740" y="1336876"/>
            <a:ext cx="8602822" cy="3139321"/>
          </a:xfrm>
          <a:prstGeom prst="rect">
            <a:avLst/>
          </a:prstGeom>
          <a:noFill/>
          <a:ln w="15875">
            <a:solidFill>
              <a:schemeClr val="tx1">
                <a:lumMod val="95000"/>
                <a:lumOff val="5000"/>
              </a:schemeClr>
            </a:solidFill>
          </a:ln>
        </p:spPr>
        <p:txBody>
          <a:bodyPr wrap="square" rtlCol="0">
            <a:spAutoFit/>
          </a:bodyPr>
          <a:lstStyle/>
          <a:p>
            <a:pPr algn="just"/>
            <a:r>
              <a:rPr lang="en-GB" sz="2200" dirty="0">
                <a:latin typeface="Garamond" panose="02020404030301010803" pitchFamily="18" charset="0"/>
              </a:rPr>
              <a:t>St Aidan was an Irish monk who lived in the 7</a:t>
            </a:r>
            <a:r>
              <a:rPr lang="en-GB" sz="2200" baseline="30000" dirty="0">
                <a:latin typeface="Garamond" panose="02020404030301010803" pitchFamily="18" charset="0"/>
              </a:rPr>
              <a:t>th</a:t>
            </a:r>
            <a:r>
              <a:rPr lang="en-GB" sz="2200" dirty="0">
                <a:latin typeface="Garamond" panose="02020404030301010803" pitchFamily="18" charset="0"/>
              </a:rPr>
              <a:t> Century.</a:t>
            </a:r>
          </a:p>
          <a:p>
            <a:pPr algn="just"/>
            <a:r>
              <a:rPr lang="en-GB" sz="2200" dirty="0">
                <a:latin typeface="Garamond" panose="02020404030301010803" pitchFamily="18" charset="0"/>
              </a:rPr>
              <a:t>He founded a monastery on the Holy Island of Lindisfarne off the Northumbrian coast. He spent his life converting </a:t>
            </a:r>
            <a:r>
              <a:rPr lang="en-GB" sz="2200">
                <a:latin typeface="Garamond" panose="02020404030301010803" pitchFamily="18" charset="0"/>
              </a:rPr>
              <a:t>the Anglo-Saxons </a:t>
            </a:r>
            <a:r>
              <a:rPr lang="en-GB" sz="2200" dirty="0">
                <a:latin typeface="Garamond" panose="02020404030301010803" pitchFamily="18" charset="0"/>
              </a:rPr>
              <a:t>to Christianity.</a:t>
            </a:r>
          </a:p>
          <a:p>
            <a:pPr algn="just"/>
            <a:r>
              <a:rPr lang="en-GB" sz="2200" dirty="0">
                <a:latin typeface="Garamond" panose="02020404030301010803" pitchFamily="18" charset="0"/>
              </a:rPr>
              <a:t>He spread the Good News both to the nobles and those who were seen at the time as unimportant, including children and slaves. </a:t>
            </a:r>
          </a:p>
          <a:p>
            <a:pPr algn="just"/>
            <a:r>
              <a:rPr lang="en-GB" sz="2200" dirty="0">
                <a:latin typeface="Garamond" panose="02020404030301010803" pitchFamily="18" charset="0"/>
              </a:rPr>
              <a:t>He had been a monk on the island of Iona but because of his work across Northumbria he is known as the Apostle of Northumbria. </a:t>
            </a:r>
          </a:p>
          <a:p>
            <a:pPr algn="just"/>
            <a:r>
              <a:rPr lang="en-GB" sz="2200" dirty="0">
                <a:latin typeface="Garamond" panose="02020404030301010803" pitchFamily="18" charset="0"/>
              </a:rPr>
              <a:t>He died in 651 and his body was buried in the church he founded. </a:t>
            </a:r>
          </a:p>
        </p:txBody>
      </p:sp>
      <p:pic>
        <p:nvPicPr>
          <p:cNvPr id="1028" name="Picture 4">
            <a:extLst>
              <a:ext uri="{FF2B5EF4-FFF2-40B4-BE49-F238E27FC236}">
                <a16:creationId xmlns:a16="http://schemas.microsoft.com/office/drawing/2014/main" id="{C35B0B44-2968-4C78-B274-794F20203BF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15153" y="1254276"/>
            <a:ext cx="2032758" cy="322192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4B814E80-E26E-4D96-9B27-4CA1502720B5}"/>
              </a:ext>
            </a:extLst>
          </p:cNvPr>
          <p:cNvSpPr txBox="1"/>
          <p:nvPr/>
        </p:nvSpPr>
        <p:spPr>
          <a:xfrm>
            <a:off x="370164" y="4616146"/>
            <a:ext cx="11369398" cy="1785104"/>
          </a:xfrm>
          <a:prstGeom prst="rect">
            <a:avLst/>
          </a:prstGeom>
          <a:solidFill>
            <a:schemeClr val="bg1"/>
          </a:solidFill>
          <a:ln>
            <a:solidFill>
              <a:schemeClr val="bg1"/>
            </a:solidFill>
          </a:ln>
        </p:spPr>
        <p:txBody>
          <a:bodyPr wrap="square" rtlCol="0">
            <a:spAutoFit/>
          </a:bodyPr>
          <a:lstStyle/>
          <a:p>
            <a:pPr algn="ctr"/>
            <a:r>
              <a:rPr lang="en-GB" sz="2200" b="1" dirty="0">
                <a:latin typeface="Garamond" panose="02020404030301010803" pitchFamily="18" charset="0"/>
              </a:rPr>
              <a:t>St Aidan’s Catholic Primary Academy in Ilford is named after the saint. </a:t>
            </a:r>
          </a:p>
          <a:p>
            <a:pPr algn="ctr"/>
            <a:r>
              <a:rPr lang="en-GB" sz="2200" b="1" dirty="0">
                <a:latin typeface="Garamond" panose="02020404030301010803" pitchFamily="18" charset="0"/>
              </a:rPr>
              <a:t>The children there follow in his tradition of spreading the Good News as the school has the mission statement of </a:t>
            </a:r>
          </a:p>
          <a:p>
            <a:pPr algn="ctr"/>
            <a:r>
              <a:rPr lang="en-GB" sz="2200" b="1" dirty="0">
                <a:latin typeface="Garamond" panose="02020404030301010803" pitchFamily="18" charset="0"/>
              </a:rPr>
              <a:t>‘Together we enjoy Learning, Achieving, Sharing and Praying. </a:t>
            </a:r>
          </a:p>
          <a:p>
            <a:pPr algn="ctr"/>
            <a:r>
              <a:rPr lang="en-GB" sz="2200" b="1" dirty="0">
                <a:latin typeface="Garamond" panose="02020404030301010803" pitchFamily="18" charset="0"/>
              </a:rPr>
              <a:t>Let Jesus' love shine through in everything we do.' </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18</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April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We are an Easter People~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25020" y="1817618"/>
            <a:ext cx="5353268" cy="320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13323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2.xml><?xml version="1.0" encoding="utf-8"?>
<ds:datastoreItem xmlns:ds="http://schemas.openxmlformats.org/officeDocument/2006/customXml" ds:itemID="{5F5F0585-C9A4-4F37-BF45-19570350497D}">
  <ds:schemaRefs>
    <ds:schemaRef ds:uri="http://schemas.microsoft.com/office/infopath/2007/PartnerControls"/>
    <ds:schemaRef ds:uri="66f78821-969e-443f-8b7e-99ce487fda93"/>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5386</TotalTime>
  <Words>647</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316</cp:revision>
  <dcterms:created xsi:type="dcterms:W3CDTF">2019-09-06T14:56:38Z</dcterms:created>
  <dcterms:modified xsi:type="dcterms:W3CDTF">2022-03-31T08:49:49Z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