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4" r:id="rId5"/>
    <p:sldId id="289" r:id="rId6"/>
    <p:sldId id="297" r:id="rId7"/>
    <p:sldId id="333" r:id="rId8"/>
    <p:sldId id="258" r:id="rId9"/>
    <p:sldId id="272" r:id="rId10"/>
    <p:sldId id="321" r:id="rId11"/>
    <p:sldId id="3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61" autoAdjust="0"/>
    <p:restoredTop sz="94660"/>
  </p:normalViewPr>
  <p:slideViewPr>
    <p:cSldViewPr snapToGrid="0">
      <p:cViewPr varScale="1">
        <p:scale>
          <a:sx n="66" d="100"/>
          <a:sy n="66" d="100"/>
        </p:scale>
        <p:origin x="382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50DFCF2D-8B1C-4149-AEAD-A4EFFCC8298F}"/>
    <pc:docChg chg="modSld">
      <pc:chgData name="John Adams" userId="1143faee-bb16-416e-8056-0ed4c730fe93" providerId="ADAL" clId="{50DFCF2D-8B1C-4149-AEAD-A4EFFCC8298F}" dt="2022-04-22T09:57:29.595" v="63" actId="6549"/>
      <pc:docMkLst>
        <pc:docMk/>
      </pc:docMkLst>
      <pc:sldChg chg="modSp mod">
        <pc:chgData name="John Adams" userId="1143faee-bb16-416e-8056-0ed4c730fe93" providerId="ADAL" clId="{50DFCF2D-8B1C-4149-AEAD-A4EFFCC8298F}" dt="2022-04-22T09:57:29.595" v="63" actId="6549"/>
        <pc:sldMkLst>
          <pc:docMk/>
          <pc:sldMk cId="2339235338" sldId="272"/>
        </pc:sldMkLst>
        <pc:spChg chg="mod">
          <ac:chgData name="John Adams" userId="1143faee-bb16-416e-8056-0ed4c730fe93" providerId="ADAL" clId="{50DFCF2D-8B1C-4149-AEAD-A4EFFCC8298F}" dt="2022-04-22T09:57:29.595" v="63" actId="6549"/>
          <ac:spMkLst>
            <pc:docMk/>
            <pc:sldMk cId="2339235338" sldId="272"/>
            <ac:spMk id="2" creationId="{00000000-0000-0000-0000-000000000000}"/>
          </ac:spMkLst>
        </pc:spChg>
      </pc:sldChg>
      <pc:sldChg chg="modSp mod">
        <pc:chgData name="John Adams" userId="1143faee-bb16-416e-8056-0ed4c730fe93" providerId="ADAL" clId="{50DFCF2D-8B1C-4149-AEAD-A4EFFCC8298F}" dt="2022-04-22T09:52:47.016" v="15" actId="20577"/>
        <pc:sldMkLst>
          <pc:docMk/>
          <pc:sldMk cId="835714311" sldId="289"/>
        </pc:sldMkLst>
        <pc:spChg chg="mod">
          <ac:chgData name="John Adams" userId="1143faee-bb16-416e-8056-0ed4c730fe93" providerId="ADAL" clId="{50DFCF2D-8B1C-4149-AEAD-A4EFFCC8298F}" dt="2022-04-22T09:52:47.016" v="15" actId="20577"/>
          <ac:spMkLst>
            <pc:docMk/>
            <pc:sldMk cId="835714311" sldId="289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25/04/2022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nd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91795" y="5023168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We are an Easter People~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D4E249-6698-465A-9CB1-396CF673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020" y="2015160"/>
            <a:ext cx="5353268" cy="28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207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15532" y="2116356"/>
            <a:ext cx="10506504" cy="4186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Magnificat, Mary proclaims the greatness of the Lord.</a:t>
            </a: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St Joseph is often asked to guide the steps that fail.</a:t>
            </a: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How are you following Mary in rejoicing in God’s saving mercy?</a:t>
            </a: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How are you asking for help when you need it?</a:t>
            </a: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How are you looking forward in prayer?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6107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an Easter People</a:t>
            </a:r>
            <a:endParaRPr lang="en-GB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GB" sz="3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Year of the Family ~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dirty="0">
                <a:ln>
                  <a:noFill/>
                </a:ln>
              </a:rPr>
              <a:t>The Synoptic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0623" y="2583282"/>
            <a:ext cx="645530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Garamond" panose="02020404030301010803" pitchFamily="18" charset="0"/>
              </a:rPr>
              <a:t>Sunday 1</a:t>
            </a:r>
            <a:r>
              <a:rPr lang="en-GB" sz="2600" b="1" baseline="30000" dirty="0">
                <a:latin typeface="Garamond" panose="02020404030301010803" pitchFamily="18" charset="0"/>
              </a:rPr>
              <a:t>st</a:t>
            </a:r>
            <a:r>
              <a:rPr lang="en-GB" sz="2600" b="1" dirty="0">
                <a:latin typeface="Garamond" panose="02020404030301010803" pitchFamily="18" charset="0"/>
              </a:rPr>
              <a:t> May 2022</a:t>
            </a:r>
            <a:r>
              <a:rPr lang="en-GB" sz="2600" dirty="0">
                <a:latin typeface="Garamond" panose="02020404030301010803" pitchFamily="18" charset="0"/>
              </a:rPr>
              <a:t> :</a:t>
            </a:r>
            <a:r>
              <a:rPr lang="en-GB" dirty="0">
                <a:latin typeface="Garamond" panose="02020404030301010803" pitchFamily="18" charset="0"/>
              </a:rPr>
              <a:t>  </a:t>
            </a:r>
          </a:p>
          <a:p>
            <a:pPr algn="ctr"/>
            <a:r>
              <a:rPr lang="en-GB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Gospel of John,                             Peter says :                                                    </a:t>
            </a:r>
          </a:p>
          <a:p>
            <a:pPr algn="ctr"/>
            <a:endParaRPr lang="en-GB" sz="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              </a:t>
            </a:r>
            <a:r>
              <a:rPr lang="en-GB" sz="400" dirty="0">
                <a:latin typeface="Garamond" panose="02020404030301010803" pitchFamily="18" charset="0"/>
              </a:rPr>
              <a:t> </a:t>
            </a:r>
            <a:r>
              <a:rPr lang="en-GB" sz="1000" dirty="0">
                <a:latin typeface="Garamond" panose="02020404030301010803" pitchFamily="18" charset="0"/>
              </a:rPr>
              <a:t>                  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“Lord, you know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that I love you</a:t>
            </a:r>
            <a:r>
              <a:rPr lang="en-GB" sz="4400" dirty="0">
                <a:latin typeface="Garamond" panose="02020404030301010803" pitchFamily="18" charset="0"/>
              </a:rPr>
              <a:t>.</a:t>
            </a:r>
            <a:r>
              <a:rPr lang="en-GB" sz="3600" dirty="0">
                <a:latin typeface="Garamond" panose="02020404030301010803" pitchFamily="18" charset="0"/>
              </a:rPr>
              <a:t>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1028" name="Picture 4" descr="Feed My Sheep, by Kamille Corry">
            <a:extLst>
              <a:ext uri="{FF2B5EF4-FFF2-40B4-BE49-F238E27FC236}">
                <a16:creationId xmlns:a16="http://schemas.microsoft.com/office/drawing/2014/main" id="{B291B335-D9E6-42F4-83AB-F9303C33D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1"/>
          <a:stretch/>
        </p:blipFill>
        <p:spPr bwMode="auto">
          <a:xfrm>
            <a:off x="914400" y="2001170"/>
            <a:ext cx="5350493" cy="476793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28509" y="298360"/>
            <a:ext cx="5184370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74040" y="2196666"/>
            <a:ext cx="5038839" cy="40491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My soul proclaims the greatness of the Lord,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my spirit rejoices in God my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Saviour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for He has looked with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favour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 on His humble servant.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From this day all generations will call me blessed.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Mission and Values">
            <a:extLst>
              <a:ext uri="{FF2B5EF4-FFF2-40B4-BE49-F238E27FC236}">
                <a16:creationId xmlns:a16="http://schemas.microsoft.com/office/drawing/2014/main" id="{DD7C05F6-A744-4407-BD09-132210E2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31904"/>
            <a:ext cx="5818909" cy="65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54646"/>
            <a:ext cx="1219200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as communities for World Youth Day 2023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792625" y="212079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7253" y="2037132"/>
            <a:ext cx="833231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Garamond" panose="02020404030301010803" pitchFamily="18" charset="0"/>
              </a:rPr>
              <a:t>“</a:t>
            </a:r>
            <a:r>
              <a:rPr lang="en-GB" sz="3600" dirty="0">
                <a:latin typeface="Garamond" panose="02020404030301010803" pitchFamily="18" charset="0"/>
              </a:rPr>
              <a:t>In a world that thinks only of present gain, that tends to stifle grand ideals,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you have not lost the ability to dream. 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This helps us adults,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and the Church as well</a:t>
            </a:r>
            <a:r>
              <a:rPr lang="en-GB" sz="4400" dirty="0">
                <a:latin typeface="Garamond" panose="02020404030301010803" pitchFamily="18" charset="0"/>
              </a:rPr>
              <a:t>.”</a:t>
            </a:r>
          </a:p>
          <a:p>
            <a:pPr algn="r"/>
            <a:endParaRPr lang="en-GB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                                          - Pope Francis, </a:t>
            </a:r>
            <a:r>
              <a:rPr lang="en-GB" sz="2400" i="1" dirty="0">
                <a:latin typeface="Garamond" panose="02020404030301010803" pitchFamily="18" charset="0"/>
              </a:rPr>
              <a:t>Youth Sunday Mass 2021</a:t>
            </a: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92" y="5906796"/>
            <a:ext cx="771525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98064" y="629797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5732" y="276759"/>
            <a:ext cx="6644838" cy="2967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National Feast of English Martyrs:</a:t>
            </a: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4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8151" y="2359148"/>
            <a:ext cx="771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0" i="0" dirty="0">
              <a:solidFill>
                <a:srgbClr val="20212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8405" y="2359148"/>
            <a:ext cx="6313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7149415" y="274444"/>
            <a:ext cx="459093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Garamond" panose="02020404030301010803" pitchFamily="18" charset="0"/>
              </a:rPr>
              <a:t>The Forty Martyrs of England and Wales are a group of lay people and religious, men and women, executed between 1535 and 1679 for treason and related offences under various laws enacted by Parliament.</a:t>
            </a:r>
          </a:p>
          <a:p>
            <a:pPr algn="just"/>
            <a:endParaRPr lang="en-GB" sz="300" dirty="0">
              <a:latin typeface="Garamond" panose="02020404030301010803" pitchFamily="18" charset="0"/>
            </a:endParaRPr>
          </a:p>
          <a:p>
            <a:pPr algn="just"/>
            <a:r>
              <a:rPr lang="en-GB" sz="2000" dirty="0">
                <a:latin typeface="Garamond" panose="02020404030301010803" pitchFamily="18" charset="0"/>
              </a:rPr>
              <a:t>The individuals range from Carthusian monks who in 1535 refused to accept Henry VIII as head of the Church, to priests caught up in an </a:t>
            </a:r>
            <a:r>
              <a:rPr lang="en-GB" sz="2000">
                <a:latin typeface="Garamond" panose="02020404030301010803" pitchFamily="18" charset="0"/>
              </a:rPr>
              <a:t>alleged plot against </a:t>
            </a:r>
            <a:r>
              <a:rPr lang="en-GB" sz="2000" dirty="0">
                <a:latin typeface="Garamond" panose="02020404030301010803" pitchFamily="18" charset="0"/>
              </a:rPr>
              <a:t>King Charles II in 1679. The list includes three women, Margaret </a:t>
            </a:r>
            <a:r>
              <a:rPr lang="en-GB" sz="2000" dirty="0" err="1">
                <a:latin typeface="Garamond" panose="02020404030301010803" pitchFamily="18" charset="0"/>
              </a:rPr>
              <a:t>Clitherow</a:t>
            </a:r>
            <a:r>
              <a:rPr lang="en-GB" sz="2000" dirty="0">
                <a:latin typeface="Garamond" panose="02020404030301010803" pitchFamily="18" charset="0"/>
              </a:rPr>
              <a:t>, Anne Line and Margaret Ward.</a:t>
            </a:r>
          </a:p>
          <a:p>
            <a:pPr algn="just"/>
            <a:endParaRPr lang="en-GB" sz="300" dirty="0">
              <a:latin typeface="Garamond" panose="02020404030301010803" pitchFamily="18" charset="0"/>
            </a:endParaRPr>
          </a:p>
          <a:p>
            <a:pPr algn="just"/>
            <a:r>
              <a:rPr lang="en-GB" sz="2000" dirty="0">
                <a:latin typeface="Garamond" panose="02020404030301010803" pitchFamily="18" charset="0"/>
              </a:rPr>
              <a:t>Many were sentenced to death without trial.</a:t>
            </a:r>
          </a:p>
          <a:p>
            <a:pPr algn="just"/>
            <a:endParaRPr lang="en-GB" sz="300" dirty="0">
              <a:latin typeface="Garamond" panose="02020404030301010803" pitchFamily="18" charset="0"/>
            </a:endParaRPr>
          </a:p>
          <a:p>
            <a:pPr algn="just"/>
            <a:r>
              <a:rPr lang="en-GB" sz="2000" dirty="0">
                <a:latin typeface="Garamond" panose="02020404030301010803" pitchFamily="18" charset="0"/>
              </a:rPr>
              <a:t>They were canonised in 1970 by Pope Paul VI and their feast day was 25</a:t>
            </a:r>
            <a:r>
              <a:rPr lang="en-GB" sz="2000" baseline="30000" dirty="0">
                <a:latin typeface="Garamond" panose="02020404030301010803" pitchFamily="18" charset="0"/>
              </a:rPr>
              <a:t>th</a:t>
            </a:r>
            <a:r>
              <a:rPr lang="en-GB" sz="2000" dirty="0">
                <a:latin typeface="Garamond" panose="02020404030301010803" pitchFamily="18" charset="0"/>
              </a:rPr>
              <a:t> October. They are now celebrated with all the 284 canonised or beatified martyrs of the English reformation on 4</a:t>
            </a:r>
            <a:r>
              <a:rPr lang="en-GB" sz="2000" baseline="30000" dirty="0">
                <a:latin typeface="Garamond" panose="02020404030301010803" pitchFamily="18" charset="0"/>
              </a:rPr>
              <a:t>th</a:t>
            </a:r>
            <a:r>
              <a:rPr lang="en-GB" sz="2000" dirty="0">
                <a:latin typeface="Garamond" panose="02020404030301010803" pitchFamily="18" charset="0"/>
              </a:rPr>
              <a:t> May.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889BC39-D396-4316-9C7C-A40D04472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2"/>
          <a:stretch/>
        </p:blipFill>
        <p:spPr bwMode="auto">
          <a:xfrm>
            <a:off x="265732" y="3410756"/>
            <a:ext cx="6644838" cy="30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70164" y="350478"/>
            <a:ext cx="11526640" cy="824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Saints and Schools # 22 </a:t>
            </a:r>
            <a:r>
              <a:rPr lang="en-GB" altLang="en-US" sz="4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: St Philomena </a:t>
            </a:r>
            <a:endParaRPr lang="en-GB" sz="40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1336876"/>
            <a:ext cx="5677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7926" y="1336876"/>
            <a:ext cx="8968878" cy="3108543"/>
          </a:xfrm>
          <a:prstGeom prst="rect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Garamond" panose="02020404030301010803" pitchFamily="18" charset="0"/>
              </a:rPr>
              <a:t>St Philomena was a young woman from Roman times whose remains were found in the catacombs in 1802. </a:t>
            </a:r>
          </a:p>
          <a:p>
            <a:pPr algn="just"/>
            <a:r>
              <a:rPr lang="en-GB" sz="2800" dirty="0">
                <a:latin typeface="Garamond" panose="02020404030301010803" pitchFamily="18" charset="0"/>
              </a:rPr>
              <a:t>It was suggested that she had been martyred during the reign of Diocletian in the 3</a:t>
            </a:r>
            <a:r>
              <a:rPr lang="en-GB" sz="2800" baseline="30000" dirty="0">
                <a:latin typeface="Garamond" panose="02020404030301010803" pitchFamily="18" charset="0"/>
              </a:rPr>
              <a:t>rd</a:t>
            </a:r>
            <a:r>
              <a:rPr lang="en-GB" sz="2800" dirty="0">
                <a:latin typeface="Garamond" panose="02020404030301010803" pitchFamily="18" charset="0"/>
              </a:rPr>
              <a:t> century AD.</a:t>
            </a:r>
          </a:p>
          <a:p>
            <a:pPr algn="just"/>
            <a:r>
              <a:rPr lang="en-GB" sz="2800" dirty="0">
                <a:latin typeface="Garamond" panose="02020404030301010803" pitchFamily="18" charset="0"/>
              </a:rPr>
              <a:t>She was the patron saint of babies, infants and youth.</a:t>
            </a:r>
          </a:p>
          <a:p>
            <a:pPr algn="just"/>
            <a:r>
              <a:rPr lang="en-GB" sz="2800" dirty="0">
                <a:latin typeface="Garamond" panose="02020404030301010803" pitchFamily="18" charset="0"/>
              </a:rPr>
              <a:t>Her name was a very popular one as it is taken to mean ‘beloved’.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5B0B44-2968-4C78-B274-794F20203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164" y="1336876"/>
            <a:ext cx="2373036" cy="53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814E80-E26E-4D96-9B27-4CA1502720B5}"/>
              </a:ext>
            </a:extLst>
          </p:cNvPr>
          <p:cNvSpPr txBox="1"/>
          <p:nvPr/>
        </p:nvSpPr>
        <p:spPr>
          <a:xfrm>
            <a:off x="2844800" y="4670269"/>
            <a:ext cx="8894762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Garamond" panose="02020404030301010803" pitchFamily="18" charset="0"/>
              </a:rPr>
              <a:t>St Philomena’s School in Frinton-on-Sea is named after her. </a:t>
            </a:r>
          </a:p>
          <a:p>
            <a:pPr algn="ctr"/>
            <a:r>
              <a:rPr lang="en-GB" sz="2200" b="1" dirty="0">
                <a:latin typeface="Garamond" panose="02020404030301010803" pitchFamily="18" charset="0"/>
              </a:rPr>
              <a:t>The values that Christ taught underpin everything that they do </a:t>
            </a:r>
          </a:p>
          <a:p>
            <a:pPr algn="ctr"/>
            <a:r>
              <a:rPr lang="en-GB" sz="2200" b="1" dirty="0">
                <a:latin typeface="Garamond" panose="02020404030301010803" pitchFamily="18" charset="0"/>
              </a:rPr>
              <a:t>and the school’s Mission Statement sums this up</a:t>
            </a:r>
          </a:p>
          <a:p>
            <a:pPr algn="ctr"/>
            <a:r>
              <a:rPr lang="en-GB" sz="2200" b="1" dirty="0">
                <a:latin typeface="Garamond" panose="02020404030301010803" pitchFamily="18" charset="0"/>
              </a:rPr>
              <a:t>‘Growing Together, Learning Together, </a:t>
            </a:r>
          </a:p>
          <a:p>
            <a:pPr algn="ctr"/>
            <a:r>
              <a:rPr lang="en-GB" sz="2200" b="1" dirty="0">
                <a:latin typeface="Garamond" panose="02020404030301010803" pitchFamily="18" charset="0"/>
              </a:rPr>
              <a:t>Achieving together in Christ.' 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27347154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nd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91795" y="5023168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We are an Easter People~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D4E249-6698-465A-9CB1-396CF673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020" y="2015160"/>
            <a:ext cx="5353268" cy="28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330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5F0585-C9A4-4F37-BF45-19570350497D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f78821-969e-443f-8b7e-99ce487fda93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500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324</cp:revision>
  <dcterms:created xsi:type="dcterms:W3CDTF">2019-09-06T14:56:38Z</dcterms:created>
  <dcterms:modified xsi:type="dcterms:W3CDTF">2022-04-25T08:49:05Z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