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297" r:id="rId7"/>
    <p:sldId id="333" r:id="rId8"/>
    <p:sldId id="258" r:id="rId9"/>
    <p:sldId id="272" r:id="rId10"/>
    <p:sldId id="321" r:id="rId11"/>
    <p:sldId id="33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61" autoAdjust="0"/>
    <p:restoredTop sz="94660"/>
  </p:normalViewPr>
  <p:slideViewPr>
    <p:cSldViewPr snapToGrid="0">
      <p:cViewPr varScale="1">
        <p:scale>
          <a:sx n="66" d="100"/>
          <a:sy n="66" d="100"/>
        </p:scale>
        <p:origin x="382"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03/05/2022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03/05/2022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03/05/2022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03/05/2022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03/05/2022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03/05/2022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03/05/2022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03/05/2022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May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We are an Easter People~</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48881" y="1834832"/>
            <a:ext cx="5530220" cy="313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15532" y="1961510"/>
            <a:ext cx="10506504" cy="4186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dirty="0">
                <a:latin typeface="Garamond" panose="02020404030301010803" pitchFamily="18" charset="0"/>
              </a:rPr>
              <a:t>Pope Francis points out that we should not be dazzled </a:t>
            </a:r>
          </a:p>
          <a:p>
            <a:pPr algn="ctr"/>
            <a:r>
              <a:rPr lang="en-GB" sz="2800" dirty="0">
                <a:latin typeface="Garamond" panose="02020404030301010803" pitchFamily="18" charset="0"/>
              </a:rPr>
              <a:t>by all the fashions of the world, </a:t>
            </a:r>
          </a:p>
          <a:p>
            <a:pPr algn="ctr"/>
            <a:r>
              <a:rPr lang="en-GB" sz="2800" dirty="0">
                <a:latin typeface="Garamond" panose="02020404030301010803" pitchFamily="18" charset="0"/>
              </a:rPr>
              <a:t>but should follow Jesus.</a:t>
            </a:r>
          </a:p>
          <a:p>
            <a:pPr algn="ctr"/>
            <a:endParaRPr lang="en-GB" sz="2800" dirty="0">
              <a:latin typeface="Garamond" panose="02020404030301010803" pitchFamily="18" charset="0"/>
            </a:endParaRPr>
          </a:p>
          <a:p>
            <a:pPr algn="ctr"/>
            <a:r>
              <a:rPr lang="en-GB" sz="2800" dirty="0">
                <a:latin typeface="Garamond" panose="02020404030301010803" pitchFamily="18" charset="0"/>
              </a:rPr>
              <a:t>In this week’s Gospel, Jesus tells us to </a:t>
            </a:r>
          </a:p>
          <a:p>
            <a:pPr algn="ctr"/>
            <a:r>
              <a:rPr lang="en-GB" sz="2800" dirty="0">
                <a:latin typeface="Garamond" panose="02020404030301010803" pitchFamily="18" charset="0"/>
              </a:rPr>
              <a:t>“Love one another as I have loved you.”</a:t>
            </a:r>
          </a:p>
          <a:p>
            <a:pPr algn="ctr"/>
            <a:endParaRPr lang="en-GB" sz="2800" dirty="0">
              <a:latin typeface="Garamond" panose="02020404030301010803" pitchFamily="18" charset="0"/>
            </a:endParaRPr>
          </a:p>
          <a:p>
            <a:pPr algn="ctr"/>
            <a:r>
              <a:rPr lang="en-GB" sz="2800" dirty="0">
                <a:latin typeface="Garamond" panose="02020404030301010803" pitchFamily="18" charset="0"/>
              </a:rPr>
              <a:t>What does this mean for you?</a:t>
            </a:r>
          </a:p>
          <a:p>
            <a:pPr algn="ctr"/>
            <a:endParaRPr lang="en-GB" sz="2800" dirty="0">
              <a:latin typeface="Garamond" panose="02020404030301010803" pitchFamily="18" charset="0"/>
            </a:endParaRPr>
          </a:p>
          <a:p>
            <a:pPr algn="ctr"/>
            <a:r>
              <a:rPr lang="en-GB" sz="2800" dirty="0">
                <a:latin typeface="Garamond" panose="02020404030301010803" pitchFamily="18" charset="0"/>
              </a:rPr>
              <a:t>How are you putting this into practice in your life?</a:t>
            </a:r>
          </a:p>
          <a:p>
            <a:pPr algn="ctr"/>
            <a:endParaRPr lang="en-GB" sz="2800" dirty="0">
              <a:latin typeface="Garamond" panose="02020404030301010803" pitchFamily="18" charset="0"/>
            </a:endParaRPr>
          </a:p>
          <a:p>
            <a:pPr algn="ctr"/>
            <a:r>
              <a:rPr lang="en-GB" sz="2800" dirty="0">
                <a:latin typeface="Garamond" panose="02020404030301010803" pitchFamily="18" charset="0"/>
              </a:rPr>
              <a:t>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an Easter People</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5982962" y="2583282"/>
            <a:ext cx="5383454" cy="3077766"/>
          </a:xfrm>
          <a:prstGeom prst="rect">
            <a:avLst/>
          </a:prstGeom>
        </p:spPr>
        <p:txBody>
          <a:bodyPr wrap="square">
            <a:spAutoFit/>
          </a:bodyPr>
          <a:lstStyle/>
          <a:p>
            <a:pPr algn="ctr"/>
            <a:r>
              <a:rPr lang="en-GB" sz="2600" b="1" dirty="0">
                <a:latin typeface="Garamond" panose="02020404030301010803" pitchFamily="18" charset="0"/>
              </a:rPr>
              <a:t>Sunday 15</a:t>
            </a:r>
            <a:r>
              <a:rPr lang="en-GB" sz="2600" b="1" baseline="30000" dirty="0">
                <a:latin typeface="Garamond" panose="02020404030301010803" pitchFamily="18" charset="0"/>
              </a:rPr>
              <a:t>th</a:t>
            </a:r>
            <a:r>
              <a:rPr lang="en-GB" sz="2600" b="1" dirty="0">
                <a:latin typeface="Garamond" panose="02020404030301010803" pitchFamily="18" charset="0"/>
              </a:rPr>
              <a:t> May 2022</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John,                             Jesus says :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3600" dirty="0">
                <a:latin typeface="Garamond" panose="02020404030301010803" pitchFamily="18" charset="0"/>
              </a:rPr>
              <a:t>“</a:t>
            </a:r>
            <a:r>
              <a:rPr lang="en-GB" sz="4000" dirty="0">
                <a:latin typeface="Garamond" panose="02020404030301010803" pitchFamily="18" charset="0"/>
              </a:rPr>
              <a:t>Love one another as I </a:t>
            </a:r>
          </a:p>
          <a:p>
            <a:pPr algn="ctr"/>
            <a:r>
              <a:rPr lang="en-GB" sz="4000" dirty="0">
                <a:latin typeface="Garamond" panose="02020404030301010803" pitchFamily="18" charset="0"/>
              </a:rPr>
              <a:t>have loved you.”</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8" name="Picture 4">
            <a:extLst>
              <a:ext uri="{FF2B5EF4-FFF2-40B4-BE49-F238E27FC236}">
                <a16:creationId xmlns:a16="http://schemas.microsoft.com/office/drawing/2014/main" id="{B291B335-D9E6-42F4-83AB-F9303C33D4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4770" y="2583282"/>
            <a:ext cx="5880123" cy="330593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289964" y="298360"/>
            <a:ext cx="5421745"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6428510" y="2335176"/>
            <a:ext cx="5184370" cy="3372062"/>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lvl="0" algn="ctr" eaLnBrk="0" fontAlgn="base" hangingPunct="0">
              <a:spcBef>
                <a:spcPct val="0"/>
              </a:spcBef>
              <a:spcAft>
                <a:spcPct val="0"/>
              </a:spcAft>
            </a:pPr>
            <a:r>
              <a:rPr lang="en-GB" sz="2400" dirty="0">
                <a:latin typeface="Garamond" panose="02020404030301010803" pitchFamily="18" charset="0"/>
              </a:rPr>
              <a:t>He has shown the strength of His arm;</a:t>
            </a:r>
            <a:br>
              <a:rPr lang="en-GB" sz="2400" dirty="0">
                <a:latin typeface="Garamond" panose="02020404030301010803" pitchFamily="18" charset="0"/>
              </a:rPr>
            </a:br>
            <a:r>
              <a:rPr lang="en-GB" sz="2400" dirty="0">
                <a:latin typeface="Garamond" panose="02020404030301010803" pitchFamily="18" charset="0"/>
              </a:rPr>
              <a:t>    he has scattered the proud </a:t>
            </a:r>
          </a:p>
          <a:p>
            <a:pPr lvl="0" algn="ctr" eaLnBrk="0" fontAlgn="base" hangingPunct="0">
              <a:spcBef>
                <a:spcPct val="0"/>
              </a:spcBef>
              <a:spcAft>
                <a:spcPct val="0"/>
              </a:spcAft>
            </a:pPr>
            <a:r>
              <a:rPr lang="en-GB" sz="2400" dirty="0">
                <a:latin typeface="Garamond" panose="02020404030301010803" pitchFamily="18" charset="0"/>
              </a:rPr>
              <a:t>in their conceit;</a:t>
            </a:r>
            <a:br>
              <a:rPr lang="en-GB" sz="2400" dirty="0">
                <a:latin typeface="Garamond" panose="02020404030301010803" pitchFamily="18" charset="0"/>
              </a:rPr>
            </a:br>
            <a:r>
              <a:rPr lang="en-GB" sz="2400" dirty="0">
                <a:latin typeface="Garamond" panose="02020404030301010803" pitchFamily="18" charset="0"/>
              </a:rPr>
              <a:t>He has brought down the mighty from their thrones</a:t>
            </a:r>
            <a:br>
              <a:rPr lang="en-GB" sz="2400" dirty="0">
                <a:latin typeface="Garamond" panose="02020404030301010803" pitchFamily="18" charset="0"/>
              </a:rPr>
            </a:br>
            <a:r>
              <a:rPr lang="en-GB" sz="2400" dirty="0">
                <a:latin typeface="Garamond" panose="02020404030301010803" pitchFamily="18" charset="0"/>
              </a:rPr>
              <a:t>    and lifted up the lowly;</a:t>
            </a:r>
            <a:br>
              <a:rPr lang="en-GB" sz="2400" dirty="0">
                <a:latin typeface="Garamond" panose="02020404030301010803" pitchFamily="18" charset="0"/>
              </a:rPr>
            </a:br>
            <a:r>
              <a:rPr lang="en-GB" sz="2400" dirty="0">
                <a:latin typeface="Garamond" panose="02020404030301010803" pitchFamily="18" charset="0"/>
              </a:rPr>
              <a:t>He has filled the hungry </a:t>
            </a:r>
          </a:p>
          <a:p>
            <a:pPr lvl="0" algn="ctr" eaLnBrk="0" fontAlgn="base" hangingPunct="0">
              <a:spcBef>
                <a:spcPct val="0"/>
              </a:spcBef>
              <a:spcAft>
                <a:spcPct val="0"/>
              </a:spcAft>
            </a:pPr>
            <a:r>
              <a:rPr lang="en-GB" sz="2400" dirty="0">
                <a:latin typeface="Garamond" panose="02020404030301010803" pitchFamily="18" charset="0"/>
              </a:rPr>
              <a:t>with good things,</a:t>
            </a:r>
            <a:br>
              <a:rPr lang="en-GB" sz="2400" dirty="0">
                <a:latin typeface="Garamond" panose="02020404030301010803" pitchFamily="18" charset="0"/>
              </a:rPr>
            </a:br>
            <a:r>
              <a:rPr lang="en-GB" sz="2400" dirty="0">
                <a:latin typeface="Garamond" panose="02020404030301010803" pitchFamily="18" charset="0"/>
              </a:rPr>
              <a:t>    and the rich He has sent away empty.</a:t>
            </a:r>
            <a:endParaRPr kumimoji="0" lang="en-US" altLang="en-US" sz="2400" b="0" i="0" u="none" strike="noStrike" cap="none" normalizeH="0" baseline="0" dirty="0">
              <a:ln>
                <a:noFill/>
              </a:ln>
              <a:solidFill>
                <a:schemeClr val="tx1"/>
              </a:solidFill>
              <a:effectLst/>
              <a:latin typeface="Garamond" panose="02020404030301010803" pitchFamily="18" charset="0"/>
            </a:endParaRPr>
          </a:p>
        </p:txBody>
      </p:sp>
      <p:pic>
        <p:nvPicPr>
          <p:cNvPr id="2050" name="Picture 2">
            <a:extLst>
              <a:ext uri="{FF2B5EF4-FFF2-40B4-BE49-F238E27FC236}">
                <a16:creationId xmlns:a16="http://schemas.microsoft.com/office/drawing/2014/main" id="{DD7C05F6-A744-4407-BD09-132210E2B3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1" r="6070"/>
          <a:stretch/>
        </p:blipFill>
        <p:spPr bwMode="auto">
          <a:xfrm>
            <a:off x="317502" y="298360"/>
            <a:ext cx="5689600" cy="626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684198" y="1960912"/>
            <a:ext cx="7427147" cy="3816429"/>
          </a:xfrm>
          <a:prstGeom prst="rect">
            <a:avLst/>
          </a:prstGeom>
          <a:noFill/>
        </p:spPr>
        <p:txBody>
          <a:bodyPr wrap="square" rtlCol="0">
            <a:spAutoFit/>
          </a:bodyPr>
          <a:lstStyle/>
          <a:p>
            <a:pPr algn="ctr"/>
            <a:r>
              <a:rPr lang="en-GB" sz="4000" dirty="0">
                <a:latin typeface="Garamond" panose="02020404030301010803" pitchFamily="18" charset="0"/>
              </a:rPr>
              <a:t>“By following Jesus, we are not deceived by the fashions of the moment and the displays of consumerism that dazzle but also deaden.”</a:t>
            </a:r>
          </a:p>
          <a:p>
            <a:pPr algn="ctr"/>
            <a:endParaRPr lang="en-GB" dirty="0">
              <a:latin typeface="Garamond" panose="02020404030301010803" pitchFamily="18" charset="0"/>
            </a:endParaRPr>
          </a:p>
          <a:p>
            <a:r>
              <a:rPr lang="en-GB" sz="2400" dirty="0">
                <a:latin typeface="Garamond" panose="02020404030301010803" pitchFamily="18" charset="0"/>
              </a:rPr>
              <a:t>                                   - Pope Francis, </a:t>
            </a:r>
            <a:r>
              <a:rPr lang="en-GB" sz="2400" i="1" dirty="0">
                <a:latin typeface="Garamond" panose="02020404030301010803" pitchFamily="18" charset="0"/>
              </a:rPr>
              <a:t>Youth Sunday Mass 2021</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65731" y="276760"/>
            <a:ext cx="11645691" cy="14067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dirty="0">
                <a:solidFill>
                  <a:schemeClr val="accent4">
                    <a:lumMod val="75000"/>
                  </a:schemeClr>
                </a:solidFill>
                <a:latin typeface="Garamond" panose="02020404030301010803" pitchFamily="18" charset="0"/>
              </a:rPr>
              <a:t>St Bernadine of Siena</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sp>
        <p:nvSpPr>
          <p:cNvPr id="2" name="TextBox 1"/>
          <p:cNvSpPr txBox="1"/>
          <p:nvPr/>
        </p:nvSpPr>
        <p:spPr>
          <a:xfrm>
            <a:off x="893804" y="5229232"/>
            <a:ext cx="11645691" cy="1569660"/>
          </a:xfrm>
          <a:prstGeom prst="rect">
            <a:avLst/>
          </a:prstGeom>
          <a:noFill/>
        </p:spPr>
        <p:txBody>
          <a:bodyPr wrap="square" rtlCol="0">
            <a:spAutoFit/>
          </a:bodyPr>
          <a:lstStyle/>
          <a:p>
            <a:pPr algn="ctr"/>
            <a:r>
              <a:rPr lang="en-GB" sz="1600" b="1" dirty="0">
                <a:solidFill>
                  <a:srgbClr val="FF0000"/>
                </a:solidFill>
                <a:latin typeface="Garamond" panose="02020404030301010803" pitchFamily="18" charset="0"/>
              </a:rPr>
              <a:t>Saint Bernardine of Siena, words were very important to you. </a:t>
            </a:r>
          </a:p>
          <a:p>
            <a:pPr algn="ctr"/>
            <a:r>
              <a:rPr lang="en-GB" sz="1600" b="1" dirty="0">
                <a:solidFill>
                  <a:srgbClr val="FF0000"/>
                </a:solidFill>
                <a:latin typeface="Garamond" panose="02020404030301010803" pitchFamily="18" charset="0"/>
              </a:rPr>
              <a:t>You spent most of your life speaking the golden words of Jesus' mercy and his Holy Name, </a:t>
            </a:r>
          </a:p>
          <a:p>
            <a:pPr algn="ctr"/>
            <a:r>
              <a:rPr lang="en-GB" sz="1600" b="1" dirty="0">
                <a:solidFill>
                  <a:srgbClr val="FF0000"/>
                </a:solidFill>
                <a:latin typeface="Garamond" panose="02020404030301010803" pitchFamily="18" charset="0"/>
              </a:rPr>
              <a:t>and you abhorred words that were shameful. </a:t>
            </a:r>
          </a:p>
          <a:p>
            <a:pPr algn="ctr"/>
            <a:r>
              <a:rPr lang="en-GB" sz="1600" b="1" dirty="0">
                <a:solidFill>
                  <a:srgbClr val="FF0000"/>
                </a:solidFill>
                <a:latin typeface="Garamond" panose="02020404030301010803" pitchFamily="18" charset="0"/>
              </a:rPr>
              <a:t>Pray for us that we may always choose to speak Jesus' name with reverence</a:t>
            </a:r>
          </a:p>
          <a:p>
            <a:pPr algn="ctr"/>
            <a:r>
              <a:rPr lang="en-GB" sz="1600" b="1" dirty="0">
                <a:solidFill>
                  <a:srgbClr val="FF0000"/>
                </a:solidFill>
                <a:latin typeface="Garamond" panose="02020404030301010803" pitchFamily="18" charset="0"/>
              </a:rPr>
              <a:t> and choose words of love over words of shame.</a:t>
            </a:r>
          </a:p>
          <a:p>
            <a:pPr algn="ctr"/>
            <a:r>
              <a:rPr lang="en-GB" sz="1600" b="1" dirty="0">
                <a:solidFill>
                  <a:srgbClr val="FF0000"/>
                </a:solidFill>
                <a:latin typeface="Garamond" panose="02020404030301010803" pitchFamily="18" charset="0"/>
              </a:rPr>
              <a:t>Amen</a:t>
            </a:r>
          </a:p>
        </p:txBody>
      </p:sp>
      <p:pic>
        <p:nvPicPr>
          <p:cNvPr id="3076" name="Picture 4">
            <a:extLst>
              <a:ext uri="{FF2B5EF4-FFF2-40B4-BE49-F238E27FC236}">
                <a16:creationId xmlns:a16="http://schemas.microsoft.com/office/drawing/2014/main" id="{D889BC39-D396-4316-9C7C-A40D04472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07" t="11007" r="31503"/>
          <a:stretch/>
        </p:blipFill>
        <p:spPr bwMode="auto">
          <a:xfrm>
            <a:off x="294144" y="1751357"/>
            <a:ext cx="2025316" cy="49260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19460" y="1751357"/>
            <a:ext cx="9591962" cy="3477875"/>
          </a:xfrm>
          <a:prstGeom prst="rect">
            <a:avLst/>
          </a:prstGeom>
          <a:noFill/>
        </p:spPr>
        <p:txBody>
          <a:bodyPr wrap="square" rtlCol="0">
            <a:spAutoFit/>
          </a:bodyPr>
          <a:lstStyle/>
          <a:p>
            <a:pPr algn="just"/>
            <a:r>
              <a:rPr lang="en-GB" sz="2000" dirty="0">
                <a:latin typeface="Garamond" panose="02020404030301010803" pitchFamily="18" charset="0"/>
              </a:rPr>
              <a:t>Bernardine came to Siena to study, and through prayer and fasting tried to discover what God wanted him to do. In 1403 he joined the Franciscans and in 1404 he was ordained a priest. The Franciscans were known as missionary preachers, but Bernardine did very little preaching  because his voice was weak and hoarse. After twelve years in the background he went to Milan on a mission. Suddenly, when he got up to preach his voice was strong and commanding and his words so convincing that the crowd would not let him leave unless he promised to come back. Bernardine put his whole self into his new career. He crisscrossed Italy on foot, preaching for hours at a time, several times a day. We are told he preached on punishment for sin as well as reward for virtue, </a:t>
            </a:r>
            <a:r>
              <a:rPr lang="en-GB" sz="2000">
                <a:latin typeface="Garamond" panose="02020404030301010803" pitchFamily="18" charset="0"/>
              </a:rPr>
              <a:t>but focused </a:t>
            </a:r>
            <a:r>
              <a:rPr lang="en-GB" sz="2000" dirty="0">
                <a:latin typeface="Garamond" panose="02020404030301010803" pitchFamily="18" charset="0"/>
              </a:rPr>
              <a:t>in the end on the mercy of Jesus and the love of Mary. His special devotion was to the Holy Name of Jesus. Pope Pius II called him a second Paul.</a:t>
            </a:r>
            <a:endParaRPr lang="en-GB" dirty="0"/>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70164" y="350478"/>
            <a:ext cx="11526640" cy="82453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i="1" dirty="0">
                <a:solidFill>
                  <a:schemeClr val="accent4">
                    <a:lumMod val="75000"/>
                  </a:schemeClr>
                </a:solidFill>
                <a:latin typeface="Garamond" panose="02020404030301010803" pitchFamily="18" charset="0"/>
              </a:rPr>
              <a:t>Saints and Schools # 24 </a:t>
            </a:r>
            <a:r>
              <a:rPr lang="en-GB" altLang="en-US" sz="4000" dirty="0">
                <a:solidFill>
                  <a:schemeClr val="accent4">
                    <a:lumMod val="75000"/>
                  </a:schemeClr>
                </a:solidFill>
                <a:latin typeface="Garamond" panose="02020404030301010803" pitchFamily="18" charset="0"/>
              </a:rPr>
              <a:t>: St Alban </a:t>
            </a:r>
            <a:endParaRPr lang="en-GB"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3" name="TextBox 2"/>
          <p:cNvSpPr txBox="1"/>
          <p:nvPr/>
        </p:nvSpPr>
        <p:spPr>
          <a:xfrm>
            <a:off x="3205017" y="1336876"/>
            <a:ext cx="8719127" cy="2246769"/>
          </a:xfrm>
          <a:prstGeom prst="rect">
            <a:avLst/>
          </a:prstGeom>
          <a:noFill/>
          <a:ln w="15875">
            <a:solidFill>
              <a:schemeClr val="tx1">
                <a:lumMod val="95000"/>
                <a:lumOff val="5000"/>
              </a:schemeClr>
            </a:solidFill>
          </a:ln>
        </p:spPr>
        <p:txBody>
          <a:bodyPr wrap="square" rtlCol="0">
            <a:spAutoFit/>
          </a:bodyPr>
          <a:lstStyle/>
          <a:p>
            <a:pPr algn="just"/>
            <a:r>
              <a:rPr lang="en-GB" sz="2000" dirty="0">
                <a:latin typeface="Garamond" panose="02020404030301010803" pitchFamily="18" charset="0"/>
              </a:rPr>
              <a:t>St Alban is the first-recorded British Christian martyr, one of three named martyrs recorded at an early date from Roman Britain.</a:t>
            </a:r>
          </a:p>
          <a:p>
            <a:pPr algn="just"/>
            <a:r>
              <a:rPr lang="en-GB" sz="2000" dirty="0">
                <a:latin typeface="Garamond" panose="02020404030301010803" pitchFamily="18" charset="0"/>
              </a:rPr>
              <a:t>He is traditionally believed to have been beheaded in the Roman city of Verulamium (modern St Albans) sometime during the 3rd or 4th century, and he has been celebrated there since ancient times.</a:t>
            </a:r>
          </a:p>
          <a:p>
            <a:r>
              <a:rPr lang="en-GB" sz="2000" dirty="0">
                <a:latin typeface="Garamond" panose="02020404030301010803" pitchFamily="18" charset="0"/>
              </a:rPr>
              <a:t>According to his legend, he was executed for sheltering a persecuted Christian priest. For this reason, he is regarded as a patron saint of refugees.</a:t>
            </a:r>
          </a:p>
        </p:txBody>
      </p:sp>
      <p:pic>
        <p:nvPicPr>
          <p:cNvPr id="1028" name="Picture 4">
            <a:extLst>
              <a:ext uri="{FF2B5EF4-FFF2-40B4-BE49-F238E27FC236}">
                <a16:creationId xmlns:a16="http://schemas.microsoft.com/office/drawing/2014/main" id="{C35B0B44-2968-4C78-B274-794F20203B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227" y="1289849"/>
            <a:ext cx="2792633" cy="52836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B814E80-E26E-4D96-9B27-4CA1502720B5}"/>
              </a:ext>
            </a:extLst>
          </p:cNvPr>
          <p:cNvSpPr txBox="1"/>
          <p:nvPr/>
        </p:nvSpPr>
        <p:spPr>
          <a:xfrm>
            <a:off x="3002042" y="3745506"/>
            <a:ext cx="8894762" cy="3085460"/>
          </a:xfrm>
          <a:prstGeom prst="rect">
            <a:avLst/>
          </a:prstGeom>
          <a:noFill/>
          <a:ln>
            <a:solidFill>
              <a:schemeClr val="bg1"/>
            </a:solidFill>
          </a:ln>
        </p:spPr>
        <p:txBody>
          <a:bodyPr wrap="square" rtlCol="0">
            <a:spAutoFit/>
          </a:bodyPr>
          <a:lstStyle/>
          <a:p>
            <a:pPr algn="ctr"/>
            <a:r>
              <a:rPr lang="en-GB" sz="2000" b="1" dirty="0">
                <a:latin typeface="Garamond" panose="02020404030301010803" pitchFamily="18" charset="0"/>
              </a:rPr>
              <a:t>Two primary schools in the Diocese of Brentwood are named after St Alban.  Their Mission Statements are inspirational.</a:t>
            </a:r>
          </a:p>
          <a:p>
            <a:pPr algn="ctr"/>
            <a:endParaRPr lang="en-GB" sz="1100" b="1" dirty="0">
              <a:latin typeface="Garamond" panose="02020404030301010803" pitchFamily="18" charset="0"/>
            </a:endParaRPr>
          </a:p>
          <a:p>
            <a:pPr algn="ctr"/>
            <a:r>
              <a:rPr lang="en-US" sz="2000" b="0" i="0" dirty="0">
                <a:effectLst/>
                <a:latin typeface="Garamond" panose="02020404030301010803" pitchFamily="18" charset="0"/>
              </a:rPr>
              <a:t>Through God’s love we learn together, grow together and achieve together.</a:t>
            </a:r>
          </a:p>
          <a:p>
            <a:pPr algn="ctr"/>
            <a:r>
              <a:rPr lang="en-GB" sz="2000" b="1" dirty="0">
                <a:latin typeface="Garamond" panose="02020404030301010803" pitchFamily="18" charset="0"/>
              </a:rPr>
              <a:t>(St Alban’s, Harlow)</a:t>
            </a:r>
          </a:p>
          <a:p>
            <a:pPr algn="ctr"/>
            <a:endParaRPr lang="en-GB" sz="1100" b="1" dirty="0">
              <a:latin typeface="Garamond" panose="02020404030301010803" pitchFamily="18" charset="0"/>
            </a:endParaRPr>
          </a:p>
          <a:p>
            <a:pPr algn="ctr"/>
            <a:r>
              <a:rPr lang="en-GB" sz="2000" dirty="0">
                <a:latin typeface="Garamond" panose="02020404030301010803" pitchFamily="18" charset="0"/>
              </a:rPr>
              <a:t>Inspired by God’s love, we celebrate our gifts as we learn and grow together.</a:t>
            </a:r>
          </a:p>
          <a:p>
            <a:pPr algn="ctr"/>
            <a:r>
              <a:rPr lang="en-GB" sz="2000" b="1" dirty="0">
                <a:latin typeface="Garamond" panose="02020404030301010803" pitchFamily="18" charset="0"/>
              </a:rPr>
              <a:t>(St Alban’s, Hornchurch)</a:t>
            </a:r>
          </a:p>
          <a:p>
            <a:pPr algn="ctr"/>
            <a:r>
              <a:rPr lang="en-GB" sz="1050" b="1" dirty="0">
                <a:latin typeface="Garamond" panose="02020404030301010803" pitchFamily="18" charset="0"/>
              </a:rPr>
              <a:t/>
            </a:r>
            <a:br>
              <a:rPr lang="en-GB" sz="1050" b="1" dirty="0">
                <a:latin typeface="Garamond" panose="02020404030301010803" pitchFamily="18" charset="0"/>
              </a:rPr>
            </a:br>
            <a:r>
              <a:rPr lang="en-GB" sz="2000" b="1" dirty="0">
                <a:solidFill>
                  <a:srgbClr val="FF0000"/>
                </a:solidFill>
                <a:latin typeface="Garamond" panose="02020404030301010803" pitchFamily="18" charset="0"/>
              </a:rPr>
              <a:t>St Alban, protector and friend, pray for us.</a:t>
            </a:r>
          </a:p>
          <a:p>
            <a:pPr algn="ctr"/>
            <a:r>
              <a:rPr lang="en-GB" sz="2200" b="1" dirty="0">
                <a:latin typeface="Garamond" panose="02020404030301010803" pitchFamily="18" charset="0"/>
              </a:rPr>
              <a:t> </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27347154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May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We are an Easter People~</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48881" y="1834832"/>
            <a:ext cx="5530220" cy="313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52486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F0585-C9A4-4F37-BF45-19570350497D}">
  <ds:schemaRef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5692</TotalTime>
  <Words>718</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334</cp:revision>
  <dcterms:created xsi:type="dcterms:W3CDTF">2019-09-06T14:56:38Z</dcterms:created>
  <dcterms:modified xsi:type="dcterms:W3CDTF">2022-05-03T14:12:20Z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