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2" r:id="rId3"/>
    <p:sldId id="323" r:id="rId4"/>
    <p:sldId id="324" r:id="rId5"/>
    <p:sldId id="326" r:id="rId6"/>
    <p:sldId id="325" r:id="rId7"/>
    <p:sldId id="337" r:id="rId8"/>
    <p:sldId id="338" r:id="rId9"/>
    <p:sldId id="336" r:id="rId10"/>
    <p:sldId id="327" r:id="rId11"/>
    <p:sldId id="335" r:id="rId12"/>
    <p:sldId id="329" r:id="rId13"/>
    <p:sldId id="330" r:id="rId14"/>
    <p:sldId id="331" r:id="rId15"/>
    <p:sldId id="332" r:id="rId16"/>
    <p:sldId id="333" r:id="rId17"/>
    <p:sldId id="33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5613641-4435-4F43-B994-7671F89FD3DF}" v="10" dt="2021-10-15T16:14:21.9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56" autoAdjust="0"/>
    <p:restoredTop sz="94660"/>
  </p:normalViewPr>
  <p:slideViewPr>
    <p:cSldViewPr snapToGrid="0">
      <p:cViewPr varScale="1">
        <p:scale>
          <a:sx n="66" d="100"/>
          <a:sy n="66" d="100"/>
        </p:scale>
        <p:origin x="547" y="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08/11/2021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282584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08/11/2021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253934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08/11/2021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31615292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08/11/2021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17485222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102A62-F375-41FE-A154-0A2551C1B81C}" type="datetimeFigureOut">
              <a:rPr lang="en-GB" smtClean="0"/>
              <a:t>08/11/2021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64837802"/>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102A62-F375-41FE-A154-0A2551C1B81C}" type="datetimeFigureOut">
              <a:rPr lang="en-GB" smtClean="0"/>
              <a:t>08/11/2021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7478259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102A62-F375-41FE-A154-0A2551C1B81C}" type="datetimeFigureOut">
              <a:rPr lang="en-GB" smtClean="0"/>
              <a:t>08/11/2021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319171780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102A62-F375-41FE-A154-0A2551C1B81C}" type="datetimeFigureOut">
              <a:rPr lang="en-GB" smtClean="0"/>
              <a:t>08/11/2021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92881878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02A62-F375-41FE-A154-0A2551C1B81C}" type="datetimeFigureOut">
              <a:rPr lang="en-GB" smtClean="0"/>
              <a:t>08/11/2021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46129229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08/11/2021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02042268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08/11/2021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0466531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02A62-F375-41FE-A154-0A2551C1B81C}" type="datetimeFigureOut">
              <a:rPr lang="en-GB" smtClean="0"/>
              <a:t>08/11/2021</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777A2-8FDA-4D01-8F20-A07DB84ACCD9}" type="slidenum">
              <a:rPr lang="en-GB" smtClean="0"/>
              <a:t>‹#›</a:t>
            </a:fld>
            <a:endParaRPr lang="en-GB" dirty="0"/>
          </a:p>
        </p:txBody>
      </p:sp>
    </p:spTree>
    <p:extLst>
      <p:ext uri="{BB962C8B-B14F-4D97-AF65-F5344CB8AC3E}">
        <p14:creationId xmlns:p14="http://schemas.microsoft.com/office/powerpoint/2010/main" val="3832578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LECTIO DIVINA</a:t>
            </a:r>
          </a:p>
        </p:txBody>
      </p:sp>
      <p:sp>
        <p:nvSpPr>
          <p:cNvPr id="11" name="Footer Placeholder 2"/>
          <p:cNvSpPr>
            <a:spLocks noGrp="1"/>
          </p:cNvSpPr>
          <p:nvPr>
            <p:ph type="ftr" sz="quarter" idx="11"/>
          </p:nvPr>
        </p:nvSpPr>
        <p:spPr>
          <a:xfrm>
            <a:off x="0" y="6206018"/>
            <a:ext cx="12192000"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pic>
        <p:nvPicPr>
          <p:cNvPr id="8" name="Picture 2" descr="51,798 Black And White Hands Stock Photos, Pictures &amp;amp; Royalty-Free Images -  iStock">
            <a:extLst>
              <a:ext uri="{FF2B5EF4-FFF2-40B4-BE49-F238E27FC236}">
                <a16:creationId xmlns:a16="http://schemas.microsoft.com/office/drawing/2014/main" id="{C0DBBB03-77F4-43A2-B000-DA0DFE08ED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0781" y="1925731"/>
            <a:ext cx="5930436" cy="39536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90069"/>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MEDITATIO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3366233041"/>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811046"/>
            <a:ext cx="9144000" cy="4068310"/>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MEDITATIO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3" name="Rectangle 2"/>
          <p:cNvSpPr/>
          <p:nvPr/>
        </p:nvSpPr>
        <p:spPr>
          <a:xfrm>
            <a:off x="1524000" y="1768189"/>
            <a:ext cx="9205732" cy="4185761"/>
          </a:xfrm>
          <a:prstGeom prst="rect">
            <a:avLst/>
          </a:prstGeom>
        </p:spPr>
        <p:txBody>
          <a:bodyPr wrap="square">
            <a:spAutoFit/>
          </a:bodyPr>
          <a:lstStyle/>
          <a:p>
            <a:pPr fontAlgn="base"/>
            <a:endParaRPr lang="en-US" sz="1100" b="0" i="0" dirty="0">
              <a:solidFill>
                <a:schemeClr val="bg1"/>
              </a:solidFill>
              <a:effectLst/>
              <a:latin typeface="Garamond" panose="02020404030301010803" pitchFamily="18" charset="0"/>
            </a:endParaRPr>
          </a:p>
          <a:p>
            <a:pPr fontAlgn="base"/>
            <a:r>
              <a:rPr lang="en-US" sz="1900" b="0" i="0" dirty="0">
                <a:solidFill>
                  <a:schemeClr val="bg1"/>
                </a:solidFill>
                <a:effectLst/>
                <a:latin typeface="Garamond" panose="02020404030301010803" pitchFamily="18" charset="0"/>
              </a:rPr>
              <a:t>Jesus said to his disciples :             </a:t>
            </a:r>
            <a:br>
              <a:rPr lang="en-US" sz="1900" b="0" i="0" dirty="0">
                <a:solidFill>
                  <a:schemeClr val="bg1"/>
                </a:solidFill>
                <a:effectLst/>
                <a:latin typeface="Garamond" panose="02020404030301010803" pitchFamily="18" charset="0"/>
              </a:rPr>
            </a:br>
            <a:r>
              <a:rPr lang="en-US" sz="1900" b="0" i="0" dirty="0">
                <a:solidFill>
                  <a:schemeClr val="bg1"/>
                </a:solidFill>
                <a:effectLst/>
                <a:latin typeface="Garamond" panose="02020404030301010803" pitchFamily="18" charset="0"/>
              </a:rPr>
              <a:t>“In those days after that tribulation the sun will be darkened, and the moon will not give its light, and the stars will be falling from the sky, and the powers in the heavens will be shaken.</a:t>
            </a:r>
          </a:p>
          <a:p>
            <a:pPr algn="just" fontAlgn="base"/>
            <a:r>
              <a:rPr lang="en-US" sz="1900" b="0" i="0" dirty="0">
                <a:solidFill>
                  <a:schemeClr val="bg1"/>
                </a:solidFill>
                <a:effectLst/>
                <a:latin typeface="Garamond" panose="02020404030301010803" pitchFamily="18" charset="0"/>
              </a:rPr>
              <a:t>“And then they will see ‘the Son of Man coming in the clouds’ with great power and glory,</a:t>
            </a:r>
          </a:p>
          <a:p>
            <a:pPr algn="just" fontAlgn="base"/>
            <a:r>
              <a:rPr lang="en-US" sz="1900" b="0" i="0" dirty="0">
                <a:solidFill>
                  <a:schemeClr val="bg1"/>
                </a:solidFill>
                <a:effectLst/>
                <a:latin typeface="Garamond" panose="02020404030301010803" pitchFamily="18" charset="0"/>
              </a:rPr>
              <a:t>and then he will send out the angels and gather his elect from the four winds, from the end of the earth to the end of the sky.</a:t>
            </a:r>
          </a:p>
          <a:p>
            <a:pPr algn="just" fontAlgn="base"/>
            <a:r>
              <a:rPr lang="en-US" sz="1900" b="0" i="0" dirty="0">
                <a:solidFill>
                  <a:schemeClr val="bg1"/>
                </a:solidFill>
                <a:effectLst/>
                <a:latin typeface="Garamond" panose="02020404030301010803" pitchFamily="18" charset="0"/>
              </a:rPr>
              <a:t>“Learn a lesson from the fig tree. When its branch becomes tender and sprouts leaves, you know that summer is near.</a:t>
            </a:r>
          </a:p>
          <a:p>
            <a:pPr algn="just" fontAlgn="base"/>
            <a:r>
              <a:rPr lang="en-US" sz="1900" b="0" i="0" dirty="0">
                <a:solidFill>
                  <a:schemeClr val="bg1"/>
                </a:solidFill>
                <a:effectLst/>
                <a:latin typeface="Garamond" panose="02020404030301010803" pitchFamily="18" charset="0"/>
              </a:rPr>
              <a:t>“In the same way, when you see these things happening, know that he is near, at the gates.</a:t>
            </a:r>
          </a:p>
          <a:p>
            <a:pPr algn="just" fontAlgn="base"/>
            <a:r>
              <a:rPr lang="en-US" sz="1900" b="0" i="0" dirty="0">
                <a:solidFill>
                  <a:schemeClr val="bg1"/>
                </a:solidFill>
                <a:effectLst/>
                <a:latin typeface="Garamond" panose="02020404030301010803" pitchFamily="18" charset="0"/>
              </a:rPr>
              <a:t>Amen, I say to you, this generation will not pass away until all these things have taken place.</a:t>
            </a:r>
          </a:p>
          <a:p>
            <a:pPr algn="just" fontAlgn="base"/>
            <a:r>
              <a:rPr lang="en-US" sz="1900" b="0" i="0" dirty="0">
                <a:solidFill>
                  <a:schemeClr val="bg1"/>
                </a:solidFill>
                <a:effectLst/>
                <a:latin typeface="Garamond" panose="02020404030301010803" pitchFamily="18" charset="0"/>
              </a:rPr>
              <a:t>Heaven and earth will pass away, but my words will not pass away.</a:t>
            </a:r>
          </a:p>
          <a:p>
            <a:pPr algn="just" fontAlgn="base"/>
            <a:r>
              <a:rPr lang="en-US" sz="1900" b="0" i="0" dirty="0">
                <a:solidFill>
                  <a:schemeClr val="bg1"/>
                </a:solidFill>
                <a:effectLst/>
                <a:latin typeface="Garamond" panose="02020404030301010803" pitchFamily="18" charset="0"/>
              </a:rPr>
              <a:t>“But of that day or hour, no one knows, neither the angels in heaven, nor the Son, but only the Father.”</a:t>
            </a:r>
          </a:p>
        </p:txBody>
      </p:sp>
    </p:spTree>
    <p:extLst>
      <p:ext uri="{BB962C8B-B14F-4D97-AF65-F5344CB8AC3E}">
        <p14:creationId xmlns:p14="http://schemas.microsoft.com/office/powerpoint/2010/main" val="2851962274"/>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ORATIO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6" name="TextBox 5"/>
          <p:cNvSpPr txBox="1"/>
          <p:nvPr/>
        </p:nvSpPr>
        <p:spPr>
          <a:xfrm>
            <a:off x="1523999" y="2194382"/>
            <a:ext cx="9144001" cy="3908762"/>
          </a:xfrm>
          <a:prstGeom prst="rect">
            <a:avLst/>
          </a:prstGeom>
          <a:solidFill>
            <a:schemeClr val="accent4">
              <a:lumMod val="75000"/>
            </a:schemeClr>
          </a:solidFill>
        </p:spPr>
        <p:txBody>
          <a:bodyPr wrap="square" rtlCol="0">
            <a:spAutoFit/>
          </a:bodyPr>
          <a:lstStyle/>
          <a:p>
            <a:pPr algn="ctr" fontAlgn="base"/>
            <a:r>
              <a:rPr lang="en-GB" sz="3200" dirty="0">
                <a:solidFill>
                  <a:schemeClr val="bg1"/>
                </a:solidFill>
                <a:latin typeface="Garamond" panose="02020404030301010803" pitchFamily="18" charset="0"/>
              </a:rPr>
              <a:t>PRAYER</a:t>
            </a:r>
          </a:p>
          <a:p>
            <a:pPr algn="ctr" fontAlgn="base"/>
            <a:r>
              <a:rPr lang="en-GB" sz="3200" dirty="0">
                <a:solidFill>
                  <a:schemeClr val="bg1"/>
                </a:solidFill>
                <a:latin typeface="Garamond" panose="02020404030301010803" pitchFamily="18" charset="0"/>
              </a:rPr>
              <a:t>What would you like to say to God?</a:t>
            </a:r>
          </a:p>
          <a:p>
            <a:pPr algn="ctr" fontAlgn="base"/>
            <a:r>
              <a:rPr lang="en-GB" sz="3200" dirty="0">
                <a:solidFill>
                  <a:schemeClr val="bg1"/>
                </a:solidFill>
                <a:latin typeface="Garamond" panose="02020404030301010803" pitchFamily="18" charset="0"/>
              </a:rPr>
              <a:t>……..</a:t>
            </a:r>
          </a:p>
          <a:p>
            <a:pPr algn="ctr" fontAlgn="base"/>
            <a:endParaRPr lang="en-GB" sz="2800" dirty="0">
              <a:solidFill>
                <a:schemeClr val="bg1"/>
              </a:solidFill>
              <a:latin typeface="Garamond" panose="02020404030301010803" pitchFamily="18" charset="0"/>
            </a:endParaRPr>
          </a:p>
          <a:p>
            <a:pPr algn="ctr" fontAlgn="base"/>
            <a:r>
              <a:rPr lang="en-GB" sz="3200" b="1" dirty="0">
                <a:solidFill>
                  <a:schemeClr val="bg1"/>
                </a:solidFill>
                <a:latin typeface="Garamond" panose="02020404030301010803" pitchFamily="18" charset="0"/>
              </a:rPr>
              <a:t>Lord in your mercy …</a:t>
            </a:r>
          </a:p>
          <a:p>
            <a:pPr algn="ctr" fontAlgn="base"/>
            <a:endParaRPr lang="en-GB" sz="3200" b="1" dirty="0">
              <a:solidFill>
                <a:schemeClr val="bg1"/>
              </a:solidFill>
              <a:latin typeface="Garamond" panose="02020404030301010803" pitchFamily="18" charset="0"/>
            </a:endParaRPr>
          </a:p>
          <a:p>
            <a:pPr algn="ctr" fontAlgn="base"/>
            <a:r>
              <a:rPr lang="en-GB" sz="3200" b="1" dirty="0">
                <a:solidFill>
                  <a:schemeClr val="bg1"/>
                </a:solidFill>
                <a:latin typeface="Garamond" panose="02020404030301010803" pitchFamily="18" charset="0"/>
              </a:rPr>
              <a:t>R / Hear our prayer</a:t>
            </a:r>
          </a:p>
          <a:p>
            <a:pPr algn="ctr" fontAlgn="base"/>
            <a:endParaRPr lang="en-GB" sz="2400" dirty="0">
              <a:solidFill>
                <a:schemeClr val="bg1"/>
              </a:solidFill>
              <a:latin typeface="Garamond" panose="02020404030301010803" pitchFamily="18" charset="0"/>
            </a:endParaRP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956697770"/>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ORATIO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4294536706"/>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248194" y="249838"/>
            <a:ext cx="11691257"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CONTEMPLATIO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6" name="TextBox 5"/>
          <p:cNvSpPr txBox="1"/>
          <p:nvPr/>
        </p:nvSpPr>
        <p:spPr>
          <a:xfrm>
            <a:off x="1523999" y="2194382"/>
            <a:ext cx="9144001" cy="3354765"/>
          </a:xfrm>
          <a:prstGeom prst="rect">
            <a:avLst/>
          </a:prstGeom>
          <a:noFill/>
        </p:spPr>
        <p:txBody>
          <a:bodyPr wrap="square" rtlCol="0">
            <a:spAutoFit/>
          </a:bodyPr>
          <a:lstStyle/>
          <a:p>
            <a:pPr algn="ctr" fontAlgn="base"/>
            <a:r>
              <a:rPr lang="en-GB" sz="3200" dirty="0">
                <a:solidFill>
                  <a:schemeClr val="bg1"/>
                </a:solidFill>
                <a:latin typeface="Garamond" panose="02020404030301010803" pitchFamily="18" charset="0"/>
              </a:rPr>
              <a:t>LET US </a:t>
            </a:r>
          </a:p>
          <a:p>
            <a:pPr algn="ctr" fontAlgn="base"/>
            <a:r>
              <a:rPr lang="en-GB" sz="3200" dirty="0">
                <a:solidFill>
                  <a:schemeClr val="bg1"/>
                </a:solidFill>
                <a:latin typeface="Garamond" panose="02020404030301010803" pitchFamily="18" charset="0"/>
              </a:rPr>
              <a:t>REST IN GOD</a:t>
            </a:r>
          </a:p>
          <a:p>
            <a:pPr algn="ctr" fontAlgn="base"/>
            <a:r>
              <a:rPr lang="en-GB" sz="3200" dirty="0">
                <a:solidFill>
                  <a:schemeClr val="bg1"/>
                </a:solidFill>
                <a:latin typeface="Garamond" panose="02020404030301010803" pitchFamily="18" charset="0"/>
              </a:rPr>
              <a:t>IN SILENCE</a:t>
            </a:r>
          </a:p>
          <a:p>
            <a:pPr algn="ctr" fontAlgn="base"/>
            <a:endParaRPr lang="en-GB" sz="2800" dirty="0">
              <a:solidFill>
                <a:schemeClr val="bg1"/>
              </a:solidFill>
              <a:latin typeface="Garamond" panose="02020404030301010803" pitchFamily="18" charset="0"/>
            </a:endParaRPr>
          </a:p>
          <a:p>
            <a:pPr marL="285750" indent="-285750" algn="ctr"/>
            <a:r>
              <a:rPr lang="en-GB" sz="3200" dirty="0">
                <a:solidFill>
                  <a:schemeClr val="bg1"/>
                </a:solidFill>
                <a:latin typeface="Garamond" panose="02020404030301010803" pitchFamily="18" charset="0"/>
              </a:rPr>
              <a:t>May the Holy Spirit                                               deepen our awareness of the Word</a:t>
            </a:r>
          </a:p>
          <a:p>
            <a:pPr algn="ctr" fontAlgn="base"/>
            <a:endParaRPr lang="en-GB" sz="2400" dirty="0">
              <a:solidFill>
                <a:schemeClr val="bg1"/>
              </a:solidFill>
              <a:latin typeface="Garamond" panose="02020404030301010803" pitchFamily="18" charset="0"/>
            </a:endParaRP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1652557887"/>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248194" y="249838"/>
            <a:ext cx="11691257"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CONTEMPLATIO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4045462705"/>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The Lord’s Prayer</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8194" name="Picture 2" descr="Albrecht Durer – Hands Praying - Mens T-Shirt | 4178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9186" y="1925729"/>
            <a:ext cx="3953625" cy="3953625"/>
          </a:xfrm>
          <a:prstGeom prst="rect">
            <a:avLst/>
          </a:prstGeom>
          <a:noFill/>
          <a:extLst>
            <a:ext uri="{909E8E84-426E-40DD-AFC4-6F175D3DCCD1}">
              <a14:hiddenFill xmlns:a14="http://schemas.microsoft.com/office/drawing/2010/main">
                <a:solidFill>
                  <a:srgbClr val="FFFFFF"/>
                </a:solidFill>
              </a14:hiddenFill>
            </a:ext>
          </a:extLst>
        </p:spPr>
      </p:pic>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2897967202"/>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ACTIO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pic>
        <p:nvPicPr>
          <p:cNvPr id="1026" name="Picture 2" descr="51,798 Black And White Hands Stock Photos, Pictures &amp;amp; Royalty-Free Images -  iStock">
            <a:extLst>
              <a:ext uri="{FF2B5EF4-FFF2-40B4-BE49-F238E27FC236}">
                <a16:creationId xmlns:a16="http://schemas.microsoft.com/office/drawing/2014/main" id="{9993D777-41A6-4573-AAD6-C4691A89B6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0781" y="1925731"/>
            <a:ext cx="5930436" cy="39536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1982190"/>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6"/>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694405" y="249838"/>
            <a:ext cx="10717305"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The Sign of the Cross</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170" name="Picture 2" descr="https://upload.wikimedia.org/wikipedia/commons/thumb/0/04/Sign-of-the-cross--fingers-position.jpg/170px-Sign-of-the-cross--fingers-posit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3999" y="1925729"/>
            <a:ext cx="2684929" cy="3948425"/>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4089110525"/>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49838"/>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Opening Prayer</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2" name="Rectangle 1"/>
          <p:cNvSpPr/>
          <p:nvPr/>
        </p:nvSpPr>
        <p:spPr>
          <a:xfrm>
            <a:off x="1572418" y="2728959"/>
            <a:ext cx="9144000" cy="2308324"/>
          </a:xfrm>
          <a:prstGeom prst="rect">
            <a:avLst/>
          </a:prstGeom>
        </p:spPr>
        <p:txBody>
          <a:bodyPr wrap="square">
            <a:spAutoFit/>
          </a:bodyPr>
          <a:lstStyle/>
          <a:p>
            <a:pPr algn="ctr"/>
            <a:r>
              <a:rPr lang="en-US" sz="2400" dirty="0">
                <a:solidFill>
                  <a:schemeClr val="bg1"/>
                </a:solidFill>
                <a:latin typeface="Garamond" panose="02020404030301010803" pitchFamily="18" charset="0"/>
              </a:rPr>
              <a:t>Holy Spirit, </a:t>
            </a:r>
          </a:p>
          <a:p>
            <a:pPr algn="ctr"/>
            <a:r>
              <a:rPr lang="en-US" sz="2400" dirty="0">
                <a:solidFill>
                  <a:schemeClr val="bg1"/>
                </a:solidFill>
                <a:latin typeface="Garamond" panose="02020404030301010803" pitchFamily="18" charset="0"/>
              </a:rPr>
              <a:t>Open my heart and my mind To Your inspired word, </a:t>
            </a:r>
          </a:p>
          <a:p>
            <a:pPr algn="ctr"/>
            <a:r>
              <a:rPr lang="en-US" sz="2400" dirty="0">
                <a:solidFill>
                  <a:schemeClr val="bg1"/>
                </a:solidFill>
                <a:latin typeface="Garamond" panose="02020404030301010803" pitchFamily="18" charset="0"/>
              </a:rPr>
              <a:t>That it might shape and direct my life </a:t>
            </a:r>
          </a:p>
          <a:p>
            <a:pPr algn="ctr"/>
            <a:r>
              <a:rPr lang="en-US" sz="2400" dirty="0">
                <a:solidFill>
                  <a:schemeClr val="bg1"/>
                </a:solidFill>
                <a:latin typeface="Garamond" panose="02020404030301010803" pitchFamily="18" charset="0"/>
              </a:rPr>
              <a:t>According to the Gospel of Jesus, the Lord. </a:t>
            </a:r>
          </a:p>
          <a:p>
            <a:pPr algn="ctr"/>
            <a:r>
              <a:rPr lang="en-US" sz="2400" dirty="0">
                <a:solidFill>
                  <a:schemeClr val="bg1"/>
                </a:solidFill>
                <a:latin typeface="Garamond" panose="02020404030301010803" pitchFamily="18" charset="0"/>
              </a:rPr>
              <a:t>I make this prayer to You In His name.</a:t>
            </a:r>
          </a:p>
          <a:p>
            <a:pPr algn="ctr"/>
            <a:r>
              <a:rPr lang="en-US" sz="2400" dirty="0">
                <a:solidFill>
                  <a:schemeClr val="bg1"/>
                </a:solidFill>
                <a:latin typeface="Garamond" panose="02020404030301010803" pitchFamily="18" charset="0"/>
              </a:rPr>
              <a:t> Amen.</a:t>
            </a:r>
            <a:endParaRPr lang="en-GB" dirty="0">
              <a:solidFill>
                <a:schemeClr val="bg1"/>
              </a:solidFill>
              <a:latin typeface="Garamond" panose="02020404030301010803" pitchFamily="18" charset="0"/>
            </a:endParaRPr>
          </a:p>
        </p:txBody>
      </p:sp>
    </p:spTree>
    <p:extLst>
      <p:ext uri="{BB962C8B-B14F-4D97-AF65-F5344CB8AC3E}">
        <p14:creationId xmlns:p14="http://schemas.microsoft.com/office/powerpoint/2010/main" val="382080874"/>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Silent Reflection</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2364066226"/>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19017"/>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2" name="Rectangle 1"/>
          <p:cNvSpPr/>
          <p:nvPr/>
        </p:nvSpPr>
        <p:spPr>
          <a:xfrm>
            <a:off x="1798316" y="2263287"/>
            <a:ext cx="8455393" cy="3046988"/>
          </a:xfrm>
          <a:prstGeom prst="rect">
            <a:avLst/>
          </a:prstGeom>
        </p:spPr>
        <p:txBody>
          <a:bodyPr wrap="square">
            <a:spAutoFit/>
          </a:bodyPr>
          <a:lstStyle/>
          <a:p>
            <a:pPr fontAlgn="base"/>
            <a:r>
              <a:rPr lang="en-US" sz="2400" b="0" i="0" dirty="0">
                <a:solidFill>
                  <a:schemeClr val="bg1"/>
                </a:solidFill>
                <a:effectLst/>
                <a:latin typeface="Garamond" panose="02020404030301010803" pitchFamily="18" charset="0"/>
              </a:rPr>
              <a:t>Jesus said to his disciples :             </a:t>
            </a:r>
            <a:br>
              <a:rPr lang="en-US" sz="2400" b="0" i="0" dirty="0">
                <a:solidFill>
                  <a:schemeClr val="bg1"/>
                </a:solidFill>
                <a:effectLst/>
                <a:latin typeface="Garamond" panose="02020404030301010803" pitchFamily="18" charset="0"/>
              </a:rPr>
            </a:br>
            <a:r>
              <a:rPr lang="en-US" sz="2400" b="0" i="0" dirty="0">
                <a:solidFill>
                  <a:schemeClr val="bg1"/>
                </a:solidFill>
                <a:effectLst/>
                <a:latin typeface="Garamond" panose="02020404030301010803" pitchFamily="18" charset="0"/>
              </a:rPr>
              <a:t>“In those days after that tribulation the sun will be darkened, and the moon will not give its light, and the stars will be falling from the sky, and the powers in the heavens will be shaken.</a:t>
            </a:r>
          </a:p>
          <a:p>
            <a:pPr algn="just" fontAlgn="base"/>
            <a:r>
              <a:rPr lang="en-US" sz="2400" b="0" i="0" dirty="0">
                <a:solidFill>
                  <a:schemeClr val="bg1"/>
                </a:solidFill>
                <a:effectLst/>
                <a:latin typeface="Garamond" panose="02020404030301010803" pitchFamily="18" charset="0"/>
              </a:rPr>
              <a:t>“And then they will see ‘the Son of Man coming in the clouds’ with great power and glory,</a:t>
            </a:r>
          </a:p>
          <a:p>
            <a:pPr algn="just" fontAlgn="base"/>
            <a:r>
              <a:rPr lang="en-US" sz="2400" b="0" i="0" dirty="0">
                <a:solidFill>
                  <a:schemeClr val="bg1"/>
                </a:solidFill>
                <a:effectLst/>
                <a:latin typeface="Garamond" panose="02020404030301010803" pitchFamily="18" charset="0"/>
              </a:rPr>
              <a:t>and then he will send out the angels and gather his elect from the four winds, from the end of the earth to the end of the sky.</a:t>
            </a:r>
          </a:p>
        </p:txBody>
      </p:sp>
    </p:spTree>
    <p:extLst>
      <p:ext uri="{BB962C8B-B14F-4D97-AF65-F5344CB8AC3E}">
        <p14:creationId xmlns:p14="http://schemas.microsoft.com/office/powerpoint/2010/main" val="2814757938"/>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2" name="Rectangle 1"/>
          <p:cNvSpPr/>
          <p:nvPr/>
        </p:nvSpPr>
        <p:spPr>
          <a:xfrm>
            <a:off x="1871623" y="2177405"/>
            <a:ext cx="8337698" cy="3416320"/>
          </a:xfrm>
          <a:prstGeom prst="rect">
            <a:avLst/>
          </a:prstGeom>
        </p:spPr>
        <p:txBody>
          <a:bodyPr wrap="square">
            <a:spAutoFit/>
          </a:bodyPr>
          <a:lstStyle/>
          <a:p>
            <a:pPr algn="just" fontAlgn="base"/>
            <a:r>
              <a:rPr lang="en-US" sz="2400" b="0" i="0" dirty="0">
                <a:solidFill>
                  <a:schemeClr val="bg1"/>
                </a:solidFill>
                <a:effectLst/>
                <a:latin typeface="Garamond" panose="02020404030301010803" pitchFamily="18" charset="0"/>
              </a:rPr>
              <a:t>“Learn a lesson from the fig tree. When its branch becomes tender and sprouts leaves, you know that summer is near.</a:t>
            </a:r>
          </a:p>
          <a:p>
            <a:pPr algn="just" fontAlgn="base"/>
            <a:r>
              <a:rPr lang="en-US" sz="2400" b="0" i="0" dirty="0">
                <a:solidFill>
                  <a:schemeClr val="bg1"/>
                </a:solidFill>
                <a:effectLst/>
                <a:latin typeface="Garamond" panose="02020404030301010803" pitchFamily="18" charset="0"/>
              </a:rPr>
              <a:t>“In the same way, when you see these things happening, know that he is near, at the gates.</a:t>
            </a:r>
          </a:p>
          <a:p>
            <a:pPr algn="just" fontAlgn="base"/>
            <a:r>
              <a:rPr lang="en-US" sz="2400" b="0" i="0" dirty="0">
                <a:solidFill>
                  <a:schemeClr val="bg1"/>
                </a:solidFill>
                <a:effectLst/>
                <a:latin typeface="Garamond" panose="02020404030301010803" pitchFamily="18" charset="0"/>
              </a:rPr>
              <a:t>Amen, I say to you, this generation will not pass away until all these things have taken place.</a:t>
            </a:r>
          </a:p>
          <a:p>
            <a:pPr algn="just" fontAlgn="base"/>
            <a:r>
              <a:rPr lang="en-US" sz="2400" b="0" i="0" dirty="0">
                <a:solidFill>
                  <a:schemeClr val="bg1"/>
                </a:solidFill>
                <a:effectLst/>
                <a:latin typeface="Garamond" panose="02020404030301010803" pitchFamily="18" charset="0"/>
              </a:rPr>
              <a:t>Heaven and earth will pass away, but my words will not pass away.</a:t>
            </a:r>
          </a:p>
          <a:p>
            <a:pPr algn="just" fontAlgn="base"/>
            <a:r>
              <a:rPr lang="en-US" sz="2400" b="0" i="0" dirty="0">
                <a:solidFill>
                  <a:schemeClr val="bg1"/>
                </a:solidFill>
                <a:effectLst/>
                <a:latin typeface="Garamond" panose="02020404030301010803" pitchFamily="18" charset="0"/>
              </a:rPr>
              <a:t>“But of that day or hour, no one knows, neither the angels in heaven, nor the Son, but only the Father.”</a:t>
            </a:r>
          </a:p>
        </p:txBody>
      </p:sp>
    </p:spTree>
    <p:extLst>
      <p:ext uri="{BB962C8B-B14F-4D97-AF65-F5344CB8AC3E}">
        <p14:creationId xmlns:p14="http://schemas.microsoft.com/office/powerpoint/2010/main" val="3391867402"/>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19017"/>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2" name="Rectangle 1"/>
          <p:cNvSpPr/>
          <p:nvPr/>
        </p:nvSpPr>
        <p:spPr>
          <a:xfrm>
            <a:off x="1798316" y="2263287"/>
            <a:ext cx="8455393" cy="3046988"/>
          </a:xfrm>
          <a:prstGeom prst="rect">
            <a:avLst/>
          </a:prstGeom>
        </p:spPr>
        <p:txBody>
          <a:bodyPr wrap="square">
            <a:spAutoFit/>
          </a:bodyPr>
          <a:lstStyle/>
          <a:p>
            <a:pPr fontAlgn="base"/>
            <a:r>
              <a:rPr lang="en-US" sz="2400" b="0" i="0" dirty="0">
                <a:solidFill>
                  <a:schemeClr val="bg1"/>
                </a:solidFill>
                <a:effectLst/>
                <a:latin typeface="Garamond" panose="02020404030301010803" pitchFamily="18" charset="0"/>
              </a:rPr>
              <a:t>Jesus said to his disciples :             </a:t>
            </a:r>
            <a:br>
              <a:rPr lang="en-US" sz="2400" b="0" i="0" dirty="0">
                <a:solidFill>
                  <a:schemeClr val="bg1"/>
                </a:solidFill>
                <a:effectLst/>
                <a:latin typeface="Garamond" panose="02020404030301010803" pitchFamily="18" charset="0"/>
              </a:rPr>
            </a:br>
            <a:r>
              <a:rPr lang="en-US" sz="2400" b="0" i="0" dirty="0">
                <a:solidFill>
                  <a:schemeClr val="bg1"/>
                </a:solidFill>
                <a:effectLst/>
                <a:latin typeface="Garamond" panose="02020404030301010803" pitchFamily="18" charset="0"/>
              </a:rPr>
              <a:t>“In those days after that tribulation the sun will be darkened, and the moon will not give its light, and the stars will be falling from the sky, and the powers in the heavens will be shaken.</a:t>
            </a:r>
          </a:p>
          <a:p>
            <a:pPr algn="just" fontAlgn="base"/>
            <a:r>
              <a:rPr lang="en-US" sz="2400" b="0" i="0" dirty="0">
                <a:solidFill>
                  <a:schemeClr val="bg1"/>
                </a:solidFill>
                <a:effectLst/>
                <a:latin typeface="Garamond" panose="02020404030301010803" pitchFamily="18" charset="0"/>
              </a:rPr>
              <a:t>“And then they will see ‘the Son of Man coming in the clouds’ with great power and glory,</a:t>
            </a:r>
          </a:p>
          <a:p>
            <a:pPr algn="just" fontAlgn="base"/>
            <a:r>
              <a:rPr lang="en-US" sz="2400" b="0" i="0" dirty="0">
                <a:solidFill>
                  <a:schemeClr val="bg1"/>
                </a:solidFill>
                <a:effectLst/>
                <a:latin typeface="Garamond" panose="02020404030301010803" pitchFamily="18" charset="0"/>
              </a:rPr>
              <a:t>and then he will send out the angels and gather his elect from the four winds, from the end of the earth to the end of the sky.</a:t>
            </a:r>
          </a:p>
        </p:txBody>
      </p:sp>
    </p:spTree>
    <p:extLst>
      <p:ext uri="{BB962C8B-B14F-4D97-AF65-F5344CB8AC3E}">
        <p14:creationId xmlns:p14="http://schemas.microsoft.com/office/powerpoint/2010/main" val="2456429357"/>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2" name="Rectangle 1"/>
          <p:cNvSpPr/>
          <p:nvPr/>
        </p:nvSpPr>
        <p:spPr>
          <a:xfrm>
            <a:off x="1871623" y="2177405"/>
            <a:ext cx="8337698" cy="3416320"/>
          </a:xfrm>
          <a:prstGeom prst="rect">
            <a:avLst/>
          </a:prstGeom>
        </p:spPr>
        <p:txBody>
          <a:bodyPr wrap="square">
            <a:spAutoFit/>
          </a:bodyPr>
          <a:lstStyle/>
          <a:p>
            <a:pPr algn="just" fontAlgn="base"/>
            <a:r>
              <a:rPr lang="en-US" sz="2400" b="0" i="0" dirty="0">
                <a:solidFill>
                  <a:schemeClr val="bg1"/>
                </a:solidFill>
                <a:effectLst/>
                <a:latin typeface="Garamond" panose="02020404030301010803" pitchFamily="18" charset="0"/>
              </a:rPr>
              <a:t>“Learn a lesson from the fig tree. When its branch becomes tender and sprouts leaves, you know that summer is near.</a:t>
            </a:r>
          </a:p>
          <a:p>
            <a:pPr algn="just" fontAlgn="base"/>
            <a:r>
              <a:rPr lang="en-US" sz="2400" b="0" i="0" dirty="0">
                <a:solidFill>
                  <a:schemeClr val="bg1"/>
                </a:solidFill>
                <a:effectLst/>
                <a:latin typeface="Garamond" panose="02020404030301010803" pitchFamily="18" charset="0"/>
              </a:rPr>
              <a:t>“In the same way, when you see these things happening, know that he is near, at the gates.</a:t>
            </a:r>
          </a:p>
          <a:p>
            <a:pPr algn="just" fontAlgn="base"/>
            <a:r>
              <a:rPr lang="en-US" sz="2400" b="0" i="0" dirty="0">
                <a:solidFill>
                  <a:schemeClr val="bg1"/>
                </a:solidFill>
                <a:effectLst/>
                <a:latin typeface="Garamond" panose="02020404030301010803" pitchFamily="18" charset="0"/>
              </a:rPr>
              <a:t>Amen, I say to you, this generation will not pass away until all these things have taken place.</a:t>
            </a:r>
          </a:p>
          <a:p>
            <a:pPr algn="just" fontAlgn="base"/>
            <a:r>
              <a:rPr lang="en-US" sz="2400" b="0" i="0" dirty="0">
                <a:solidFill>
                  <a:schemeClr val="bg1"/>
                </a:solidFill>
                <a:effectLst/>
                <a:latin typeface="Garamond" panose="02020404030301010803" pitchFamily="18" charset="0"/>
              </a:rPr>
              <a:t>Heaven and earth will pass away, but my words will not pass away.</a:t>
            </a:r>
          </a:p>
          <a:p>
            <a:pPr algn="just" fontAlgn="base"/>
            <a:r>
              <a:rPr lang="en-US" sz="2400" b="0" i="0" dirty="0">
                <a:solidFill>
                  <a:schemeClr val="bg1"/>
                </a:solidFill>
                <a:effectLst/>
                <a:latin typeface="Garamond" panose="02020404030301010803" pitchFamily="18" charset="0"/>
              </a:rPr>
              <a:t>“But of that day or hour, no one knows, neither the angels in heaven, nor the Son, but only the Father.”</a:t>
            </a:r>
          </a:p>
        </p:txBody>
      </p:sp>
    </p:spTree>
    <p:extLst>
      <p:ext uri="{BB962C8B-B14F-4D97-AF65-F5344CB8AC3E}">
        <p14:creationId xmlns:p14="http://schemas.microsoft.com/office/powerpoint/2010/main" val="617827032"/>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MEDITATIO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id="{50B7A1CB-49E7-4F28-BAB4-2FA0C4EE19ED}"/>
              </a:ext>
            </a:extLst>
          </p:cNvPr>
          <p:cNvSpPr txBox="1"/>
          <p:nvPr/>
        </p:nvSpPr>
        <p:spPr>
          <a:xfrm>
            <a:off x="1924572" y="2605848"/>
            <a:ext cx="8595360" cy="2554545"/>
          </a:xfrm>
          <a:prstGeom prst="rect">
            <a:avLst/>
          </a:prstGeom>
          <a:noFill/>
        </p:spPr>
        <p:txBody>
          <a:bodyPr wrap="square" rtlCol="0">
            <a:spAutoFit/>
          </a:bodyPr>
          <a:lstStyle/>
          <a:p>
            <a:pPr algn="ctr" fontAlgn="base"/>
            <a:r>
              <a:rPr lang="en-GB" sz="3200" dirty="0">
                <a:solidFill>
                  <a:schemeClr val="bg1"/>
                </a:solidFill>
                <a:latin typeface="Garamond" panose="02020404030301010803" pitchFamily="18" charset="0"/>
              </a:rPr>
              <a:t>REFLECTION</a:t>
            </a:r>
          </a:p>
          <a:p>
            <a:pPr algn="ctr" fontAlgn="base"/>
            <a:r>
              <a:rPr lang="en-GB" sz="3200" dirty="0">
                <a:solidFill>
                  <a:schemeClr val="bg1"/>
                </a:solidFill>
                <a:latin typeface="Garamond" panose="02020404030301010803" pitchFamily="18" charset="0"/>
              </a:rPr>
              <a:t>What God is saying to you?</a:t>
            </a:r>
          </a:p>
          <a:p>
            <a:pPr algn="ctr" fontAlgn="base"/>
            <a:r>
              <a:rPr lang="en-GB" sz="3200" dirty="0">
                <a:solidFill>
                  <a:schemeClr val="bg1"/>
                </a:solidFill>
                <a:latin typeface="Garamond" panose="02020404030301010803" pitchFamily="18" charset="0"/>
              </a:rPr>
              <a:t>Feel free to share ‘echoes’ of the text,</a:t>
            </a:r>
          </a:p>
          <a:p>
            <a:pPr algn="ctr" fontAlgn="base"/>
            <a:r>
              <a:rPr lang="en-GB" sz="3200" dirty="0">
                <a:solidFill>
                  <a:schemeClr val="bg1"/>
                </a:solidFill>
                <a:latin typeface="Garamond" panose="02020404030301010803" pitchFamily="18" charset="0"/>
              </a:rPr>
              <a:t>a phrase that strikes you. </a:t>
            </a:r>
          </a:p>
          <a:p>
            <a:pPr algn="ctr" fontAlgn="base"/>
            <a:r>
              <a:rPr lang="en-GB" sz="3200" dirty="0">
                <a:solidFill>
                  <a:schemeClr val="bg1"/>
                </a:solidFill>
                <a:latin typeface="Garamond" panose="02020404030301010803" pitchFamily="18" charset="0"/>
              </a:rPr>
              <a:t>If you wish, please say why.</a:t>
            </a:r>
            <a:endParaRPr lang="en-GB" sz="2400" dirty="0">
              <a:solidFill>
                <a:schemeClr val="bg1"/>
              </a:solidFill>
              <a:latin typeface="Garamond" panose="02020404030301010803" pitchFamily="18" charset="0"/>
            </a:endParaRPr>
          </a:p>
        </p:txBody>
      </p:sp>
    </p:spTree>
    <p:extLst>
      <p:ext uri="{BB962C8B-B14F-4D97-AF65-F5344CB8AC3E}">
        <p14:creationId xmlns:p14="http://schemas.microsoft.com/office/powerpoint/2010/main" val="3385464776"/>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3091</TotalTime>
  <Words>1165</Words>
  <Application>Microsoft Office PowerPoint</Application>
  <PresentationFormat>Widescreen</PresentationFormat>
  <Paragraphs>99</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Garamond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Diocese Of Brentwood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Sophie Russell</dc:creator>
  <cp:lastModifiedBy>Catherine McKenna</cp:lastModifiedBy>
  <cp:revision>206</cp:revision>
  <dcterms:created xsi:type="dcterms:W3CDTF">2019-09-06T14:56:38Z</dcterms:created>
  <dcterms:modified xsi:type="dcterms:W3CDTF">2021-11-08T08:38:23Z</dcterms:modified>
</cp:coreProperties>
</file>