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2" r:id="rId3"/>
    <p:sldId id="323" r:id="rId4"/>
    <p:sldId id="324" r:id="rId5"/>
    <p:sldId id="326" r:id="rId6"/>
    <p:sldId id="325" r:id="rId7"/>
    <p:sldId id="327" r:id="rId8"/>
    <p:sldId id="335" r:id="rId9"/>
    <p:sldId id="329" r:id="rId10"/>
    <p:sldId id="330" r:id="rId11"/>
    <p:sldId id="331" r:id="rId12"/>
    <p:sldId id="332" r:id="rId13"/>
    <p:sldId id="333" r:id="rId14"/>
    <p:sldId id="33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660"/>
  </p:normalViewPr>
  <p:slideViewPr>
    <p:cSldViewPr snapToGrid="0">
      <p:cViewPr varScale="1">
        <p:scale>
          <a:sx n="73" d="100"/>
          <a:sy n="73" d="100"/>
        </p:scale>
        <p:origin x="4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06/01/2022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06/01/2022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06/01/2022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06/01/2022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06/01/2022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06/01/2022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06/01/2022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06/01/2022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06/01/2022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06/01/2022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06/01/2022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06/01/2022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300197" y="1925730"/>
            <a:ext cx="6866822" cy="3953625"/>
          </a:xfrm>
          <a:prstGeom prst="rect">
            <a:avLst/>
          </a:prstGeom>
          <a:solidFill>
            <a:schemeClr val="accent4">
              <a:lumMod val="75000"/>
            </a:schemeClr>
          </a:solidFill>
          <a:ln w="76200">
            <a:solidFill>
              <a:schemeClr val="accent4">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
        <p:nvSpPr>
          <p:cNvPr id="3" name="Subtitle 2"/>
          <p:cNvSpPr>
            <a:spLocks noGrp="1"/>
          </p:cNvSpPr>
          <p:nvPr>
            <p:ph type="subTitle" idx="1"/>
          </p:nvPr>
        </p:nvSpPr>
        <p:spPr>
          <a:xfrm>
            <a:off x="-2204261" y="6007259"/>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10</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January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1026" name="Picture 2" descr="What we can learn about Mary from the wedding at Cana">
            <a:extLst>
              <a:ext uri="{FF2B5EF4-FFF2-40B4-BE49-F238E27FC236}">
                <a16:creationId xmlns:a16="http://schemas.microsoft.com/office/drawing/2014/main" id="{1AE6BC25-7893-482A-A8D8-B22F363E31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0197" y="1925730"/>
            <a:ext cx="6866822" cy="395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2" name="Picture 1">
            <a:extLst>
              <a:ext uri="{FF2B5EF4-FFF2-40B4-BE49-F238E27FC236}">
                <a16:creationId xmlns:a16="http://schemas.microsoft.com/office/drawing/2014/main" id="{C78A2E3D-86C1-4974-B12E-613FD10747E2}"/>
              </a:ext>
            </a:extLst>
          </p:cNvPr>
          <p:cNvPicPr>
            <a:picLocks noChangeAspect="1"/>
          </p:cNvPicPr>
          <p:nvPr/>
        </p:nvPicPr>
        <p:blipFill>
          <a:blip r:embed="rId3"/>
          <a:stretch>
            <a:fillRect/>
          </a:stretch>
        </p:blipFill>
        <p:spPr>
          <a:xfrm>
            <a:off x="2852657" y="2130892"/>
            <a:ext cx="6400800" cy="3543300"/>
          </a:xfrm>
          <a:prstGeom prst="rect">
            <a:avLst/>
          </a:prstGeom>
        </p:spPr>
      </p:pic>
    </p:spTree>
    <p:extLst>
      <p:ext uri="{BB962C8B-B14F-4D97-AF65-F5344CB8AC3E}">
        <p14:creationId xmlns:p14="http://schemas.microsoft.com/office/powerpoint/2010/main" val="279198219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Subtitle 1"/>
          <p:cNvSpPr>
            <a:spLocks noGrp="1"/>
          </p:cNvSpPr>
          <p:nvPr>
            <p:ph type="subTitle" idx="1"/>
          </p:nvPr>
        </p:nvSpPr>
        <p:spPr>
          <a:xfrm>
            <a:off x="2166097" y="1949641"/>
            <a:ext cx="7859806" cy="3943159"/>
          </a:xfrm>
          <a:solidFill>
            <a:schemeClr val="accent4">
              <a:lumMod val="75000"/>
            </a:schemeClr>
          </a:solidFill>
        </p:spPr>
        <p:txBody>
          <a:bodyPr>
            <a:normAutofit fontScale="62500" lnSpcReduction="20000"/>
          </a:bodyPr>
          <a:lstStyle/>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51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Father, anoint me with your Holy Spirit, so that as I read your eternal word, your word may penetrate my whole being and transform me. Grant me the blessing to be a faithful disciple in believing the Word of God and that I may be a light shining upon all who are in darkness. Amen.</a:t>
            </a:r>
          </a:p>
          <a:p>
            <a:pPr algn="r">
              <a:lnSpc>
                <a:spcPct val="107000"/>
              </a:lnSpc>
              <a:spcAft>
                <a:spcPts val="800"/>
              </a:spcAft>
            </a:pPr>
            <a:r>
              <a:rPr lang="en-GB" sz="1800" b="1" dirty="0">
                <a:solidFill>
                  <a:schemeClr val="bg1"/>
                </a:solidFill>
                <a:latin typeface="Helvetica" panose="020B0604020202020204" pitchFamily="34" charset="0"/>
                <a:ea typeface="Calibri" panose="020F0502020204030204" pitchFamily="34" charset="0"/>
                <a:cs typeface="Times New Roman" panose="02020603050405020304" pitchFamily="18" charset="0"/>
              </a:rPr>
              <a:t>St. Charles Borromeo</a:t>
            </a:r>
            <a:endPar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GB" sz="32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TextBox 1"/>
          <p:cNvSpPr txBox="1"/>
          <p:nvPr/>
        </p:nvSpPr>
        <p:spPr>
          <a:xfrm>
            <a:off x="1523999" y="2240548"/>
            <a:ext cx="9144000" cy="3693319"/>
          </a:xfrm>
          <a:prstGeom prst="rect">
            <a:avLst/>
          </a:prstGeom>
          <a:noFill/>
        </p:spPr>
        <p:txBody>
          <a:bodyPr wrap="square" rtlCol="0">
            <a:spAutoFit/>
          </a:bodyPr>
          <a:lstStyle/>
          <a:p>
            <a:pPr algn="just" fontAlgn="base"/>
            <a:r>
              <a:rPr lang="en-GB" sz="2400" dirty="0">
                <a:solidFill>
                  <a:schemeClr val="bg1"/>
                </a:solidFill>
                <a:latin typeface="Garamond" panose="02020404030301010803" pitchFamily="18" charset="0"/>
              </a:rPr>
              <a:t>There was a wedding at Cana in Galilee. The mother of Jesus was there, and Jesus and his disciples had also been invited. When they ran out of wine, since the wine provided for the wedding was all finished, the mother of Jesus said to him, “They have no wine.” Jesus said. “Woman, why turn to me? My hour has not come yet”. His mother said to the servants, “Do whatever he tells you.” There were six stone water jugs standing there, meant for the ablutions that are customary among the Jews: each could hold twenty or thirty gallons. Jesus said to the servants, “Fill the jars with water,” and they filled them to the brim.  </a:t>
            </a:r>
          </a:p>
          <a:p>
            <a:endParaRPr lang="en-GB" dirty="0"/>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1475793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62975"/>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TextBox 1"/>
          <p:cNvSpPr txBox="1"/>
          <p:nvPr/>
        </p:nvSpPr>
        <p:spPr>
          <a:xfrm>
            <a:off x="1911509" y="2049195"/>
            <a:ext cx="8595360" cy="4524315"/>
          </a:xfrm>
          <a:prstGeom prst="rect">
            <a:avLst/>
          </a:prstGeom>
          <a:noFill/>
        </p:spPr>
        <p:txBody>
          <a:bodyPr wrap="square" rtlCol="0">
            <a:spAutoFit/>
          </a:bodyPr>
          <a:lstStyle/>
          <a:p>
            <a:pPr algn="just"/>
            <a:r>
              <a:rPr lang="en-GB" sz="2400" dirty="0">
                <a:solidFill>
                  <a:schemeClr val="bg1"/>
                </a:solidFill>
                <a:latin typeface="Garamond" panose="02020404030301010803" pitchFamily="18" charset="0"/>
              </a:rPr>
              <a:t>“Draw some out now” he told them “and take it to the steward.” They did this; the steward tasted the water, and it had turned into wine. Having no idea where it came from - only the servants who had drawn the water knew - the steward called the bridegroom and said, “People generally serve the best wine first, and keep the cheaper sort until the guests have had plenty to drink: but you have kept the best wine </a:t>
            </a:r>
            <a:r>
              <a:rPr lang="en-GB" sz="2400">
                <a:solidFill>
                  <a:schemeClr val="bg1"/>
                </a:solidFill>
                <a:latin typeface="Garamond" panose="02020404030301010803" pitchFamily="18" charset="0"/>
              </a:rPr>
              <a:t>until now.” </a:t>
            </a:r>
            <a:endParaRPr lang="en-GB" sz="2400" dirty="0">
              <a:solidFill>
                <a:schemeClr val="bg1"/>
              </a:solidFill>
              <a:latin typeface="Garamond" panose="02020404030301010803" pitchFamily="18" charset="0"/>
            </a:endParaRPr>
          </a:p>
          <a:p>
            <a:pPr algn="just"/>
            <a:r>
              <a:rPr lang="en-GB" sz="2400" dirty="0">
                <a:solidFill>
                  <a:schemeClr val="bg1"/>
                </a:solidFill>
                <a:latin typeface="Garamond" panose="02020404030301010803" pitchFamily="18" charset="0"/>
              </a:rPr>
              <a:t>This was the first of the signs given by Jesus: it was given at Cana in Galilee. He let his glory be seen, and his disciples believed in him.</a:t>
            </a:r>
          </a:p>
          <a:p>
            <a:endParaRPr lang="en-GB" sz="2400" dirty="0">
              <a:solidFill>
                <a:schemeClr val="bg1"/>
              </a:solidFill>
              <a:latin typeface="Garamond" panose="02020404030301010803" pitchFamily="18" charset="0"/>
            </a:endParaRPr>
          </a:p>
          <a:p>
            <a:endParaRPr lang="en-GB" sz="2400" dirty="0">
              <a:solidFill>
                <a:schemeClr val="bg1"/>
              </a:solidFill>
              <a:latin typeface="Garamond" panose="02020404030301010803" pitchFamily="18" charset="0"/>
            </a:endParaRPr>
          </a:p>
          <a:p>
            <a:r>
              <a:rPr lang="en-GB" sz="2400" dirty="0">
                <a:solidFill>
                  <a:schemeClr val="bg1"/>
                </a:solidFill>
                <a:latin typeface="Garamond" panose="02020404030301010803" pitchFamily="18" charset="0"/>
              </a:rPr>
              <a:t> </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9186740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TextBox 1"/>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188720" y="914400"/>
            <a:ext cx="9625747" cy="4882060"/>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481056" y="132993"/>
            <a:ext cx="9144001" cy="781407"/>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6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smtClean="0">
                <a:solidFill>
                  <a:schemeClr val="accent4">
                    <a:lumMod val="75000"/>
                  </a:schemeClr>
                </a:solidFill>
                <a:latin typeface="Garamond" panose="02020404030301010803" pitchFamily="18" charset="0"/>
              </a:rPr>
              <a:t>  </a:t>
            </a:r>
            <a:r>
              <a:rPr lang="en-GB" sz="5300" b="1" dirty="0" err="1" smtClean="0">
                <a:solidFill>
                  <a:schemeClr val="accent4">
                    <a:lumMod val="75000"/>
                  </a:schemeClr>
                </a:solidFill>
                <a:latin typeface="Garamond" panose="02020404030301010803" pitchFamily="18" charset="0"/>
              </a:rPr>
              <a:t>Meditatio</a:t>
            </a:r>
            <a:endParaRPr lang="en-GB" sz="5300" b="1" dirty="0">
              <a:solidFill>
                <a:schemeClr val="accent4">
                  <a:lumMod val="75000"/>
                </a:schemeClr>
              </a:solidFill>
              <a:latin typeface="Garamond" panose="02020404030301010803" pitchFamily="18" charset="0"/>
            </a:endParaRP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TextBox 1"/>
          <p:cNvSpPr txBox="1"/>
          <p:nvPr/>
        </p:nvSpPr>
        <p:spPr>
          <a:xfrm>
            <a:off x="1188720" y="1009020"/>
            <a:ext cx="9625746" cy="4924425"/>
          </a:xfrm>
          <a:prstGeom prst="rect">
            <a:avLst/>
          </a:prstGeom>
          <a:noFill/>
        </p:spPr>
        <p:txBody>
          <a:bodyPr wrap="square" rtlCol="0">
            <a:spAutoFit/>
          </a:bodyPr>
          <a:lstStyle/>
          <a:p>
            <a:pPr algn="just"/>
            <a:r>
              <a:rPr lang="en-GB" sz="2100" dirty="0">
                <a:solidFill>
                  <a:schemeClr val="bg1"/>
                </a:solidFill>
                <a:latin typeface="Garamond" panose="02020404030301010803" pitchFamily="18" charset="0"/>
              </a:rPr>
              <a:t>There was a wedding at Cana in Galilee. The mother of Jesus was there, and Jesus and his disciples had also been invited. When they ran out of wine, since the wine provided for the wedding was all finished, the mother of Jesus said to him, “They have no wine.” Jesus said. “Woman, why turn to me? My hour has not come yet”. His mother said to the servants, “Do whatever he tells you.” There were six stone water jugs standing there, meant for the ablutions that are customary among the Jews: each could hold twenty or thirty gallons. Jesus said to the servants, “Fill the jars with water,” and they filled them to the brim.  </a:t>
            </a:r>
          </a:p>
          <a:p>
            <a:pPr algn="just"/>
            <a:r>
              <a:rPr lang="en-GB" sz="2100" dirty="0" smtClean="0">
                <a:solidFill>
                  <a:schemeClr val="bg1"/>
                </a:solidFill>
                <a:latin typeface="Garamond" panose="02020404030301010803" pitchFamily="18" charset="0"/>
              </a:rPr>
              <a:t>“</a:t>
            </a:r>
            <a:r>
              <a:rPr lang="en-GB" sz="2100" dirty="0">
                <a:solidFill>
                  <a:schemeClr val="bg1"/>
                </a:solidFill>
                <a:latin typeface="Garamond" panose="02020404030301010803" pitchFamily="18" charset="0"/>
              </a:rPr>
              <a:t>Draw some out now” he told them “and take it to the steward.” They did this; the steward tasted the water, and it had turned into wine. Having no idea where it came from - only the servants who had drawn the water knew - the steward called the bridegroom and said, “People generally serve the </a:t>
            </a:r>
            <a:r>
              <a:rPr lang="en-GB" sz="2100" dirty="0" smtClean="0">
                <a:solidFill>
                  <a:schemeClr val="bg1"/>
                </a:solidFill>
                <a:latin typeface="Garamond" panose="02020404030301010803" pitchFamily="18" charset="0"/>
              </a:rPr>
              <a:t>best </a:t>
            </a:r>
            <a:r>
              <a:rPr lang="en-GB" sz="2100" dirty="0">
                <a:solidFill>
                  <a:schemeClr val="bg1"/>
                </a:solidFill>
                <a:latin typeface="Garamond" panose="02020404030301010803" pitchFamily="18" charset="0"/>
              </a:rPr>
              <a:t>wine first, and keep the cheaper sort until the guests have had plenty to drink: but you have kept the best wine until now.” </a:t>
            </a:r>
          </a:p>
          <a:p>
            <a:pPr algn="just"/>
            <a:r>
              <a:rPr lang="en-GB" sz="2100" dirty="0">
                <a:solidFill>
                  <a:schemeClr val="bg1"/>
                </a:solidFill>
                <a:latin typeface="Garamond" panose="02020404030301010803" pitchFamily="18" charset="0"/>
              </a:rPr>
              <a:t>This was the first of the signs given by Jesus: it was given at Cana in </a:t>
            </a:r>
            <a:r>
              <a:rPr lang="en-GB" sz="2100" dirty="0" smtClean="0">
                <a:solidFill>
                  <a:schemeClr val="bg1"/>
                </a:solidFill>
                <a:latin typeface="Garamond" panose="02020404030301010803" pitchFamily="18" charset="0"/>
              </a:rPr>
              <a:t>Galilee</a:t>
            </a:r>
            <a:r>
              <a:rPr lang="en-GB" sz="2100" dirty="0">
                <a:solidFill>
                  <a:schemeClr val="bg1"/>
                </a:solidFill>
                <a:latin typeface="Garamond" panose="02020404030301010803" pitchFamily="18" charset="0"/>
              </a:rPr>
              <a:t>. He let his glory be seen, and his disciples believed in him.</a:t>
            </a:r>
          </a:p>
          <a:p>
            <a:endParaRPr lang="en-GB" sz="20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5" y="598377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41814759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3141</TotalTime>
  <Words>1008</Words>
  <Application>Microsoft Office PowerPoint</Application>
  <PresentationFormat>Widescreen</PresentationFormat>
  <Paragraphs>72</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Garamond</vt:lpstr>
      <vt:lpstr>Helvetica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Harwood</cp:lastModifiedBy>
  <cp:revision>209</cp:revision>
  <dcterms:created xsi:type="dcterms:W3CDTF">2019-09-06T14:56:38Z</dcterms:created>
  <dcterms:modified xsi:type="dcterms:W3CDTF">2022-01-06T12:47:07Z</dcterms:modified>
</cp:coreProperties>
</file>