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334" r:id="rId5"/>
    <p:sldId id="289" r:id="rId6"/>
    <p:sldId id="297" r:id="rId7"/>
    <p:sldId id="333" r:id="rId8"/>
    <p:sldId id="258" r:id="rId9"/>
    <p:sldId id="272" r:id="rId10"/>
    <p:sldId id="321" r:id="rId11"/>
    <p:sldId id="337"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2761" autoAdjust="0"/>
    <p:restoredTop sz="94660"/>
  </p:normalViewPr>
  <p:slideViewPr>
    <p:cSldViewPr snapToGrid="0">
      <p:cViewPr varScale="1">
        <p:scale>
          <a:sx n="66" d="100"/>
          <a:sy n="66" d="100"/>
        </p:scale>
        <p:origin x="382" y="2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11102A62-F375-41FE-A154-0A2551C1B81C}" type="datetimeFigureOut">
              <a:rPr lang="en-GB" smtClean="0"/>
              <a:t>10/06/2022</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82825842"/>
      </p:ext>
    </p:extLst>
  </p:cSld>
  <p:clrMapOvr>
    <a:masterClrMapping/>
  </p:clrMapOvr>
  <p:transition spd="slow">
    <p:push dir="u"/>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1102A62-F375-41FE-A154-0A2551C1B81C}" type="datetimeFigureOut">
              <a:rPr lang="en-GB" smtClean="0"/>
              <a:t>10/06/2022</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242539346"/>
      </p:ext>
    </p:extLst>
  </p:cSld>
  <p:clrMapOvr>
    <a:masterClrMapping/>
  </p:clrMapOvr>
  <p:transition spd="slow">
    <p:push dir="u"/>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1102A62-F375-41FE-A154-0A2551C1B81C}" type="datetimeFigureOut">
              <a:rPr lang="en-GB" smtClean="0"/>
              <a:t>10/06/2022</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2316152926"/>
      </p:ext>
    </p:extLst>
  </p:cSld>
  <p:clrMapOvr>
    <a:masterClrMapping/>
  </p:clrMapOvr>
  <p:transition spd="slow">
    <p:push dir="u"/>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1102A62-F375-41FE-A154-0A2551C1B81C}" type="datetimeFigureOut">
              <a:rPr lang="en-GB" smtClean="0"/>
              <a:t>10/06/2022</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1174852221"/>
      </p:ext>
    </p:extLst>
  </p:cSld>
  <p:clrMapOvr>
    <a:masterClrMapping/>
  </p:clrMapOvr>
  <p:transition spd="slow">
    <p:push dir="u"/>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1102A62-F375-41FE-A154-0A2551C1B81C}" type="datetimeFigureOut">
              <a:rPr lang="en-GB" smtClean="0"/>
              <a:t>10/06/2022</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164837802"/>
      </p:ext>
    </p:extLst>
  </p:cSld>
  <p:clrMapOvr>
    <a:masterClrMapping/>
  </p:clrMapOvr>
  <p:transition spd="slow">
    <p:push dir="u"/>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11102A62-F375-41FE-A154-0A2551C1B81C}" type="datetimeFigureOut">
              <a:rPr lang="en-GB" smtClean="0"/>
              <a:t>10/06/2022</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874782591"/>
      </p:ext>
    </p:extLst>
  </p:cSld>
  <p:clrMapOvr>
    <a:masterClrMapping/>
  </p:clrMapOvr>
  <p:transition spd="slow">
    <p:push dir="u"/>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11102A62-F375-41FE-A154-0A2551C1B81C}" type="datetimeFigureOut">
              <a:rPr lang="en-GB" smtClean="0"/>
              <a:t>10/06/2022</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3191717808"/>
      </p:ext>
    </p:extLst>
  </p:cSld>
  <p:clrMapOvr>
    <a:masterClrMapping/>
  </p:clrMapOvr>
  <p:transition spd="slow">
    <p:push dir="u"/>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11102A62-F375-41FE-A154-0A2551C1B81C}" type="datetimeFigureOut">
              <a:rPr lang="en-GB" smtClean="0"/>
              <a:t>10/06/2022</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2928818789"/>
      </p:ext>
    </p:extLst>
  </p:cSld>
  <p:clrMapOvr>
    <a:masterClrMapping/>
  </p:clrMapOvr>
  <p:transition spd="slow">
    <p:push dir="u"/>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1102A62-F375-41FE-A154-0A2551C1B81C}" type="datetimeFigureOut">
              <a:rPr lang="en-GB" smtClean="0"/>
              <a:t>10/06/2022</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461292292"/>
      </p:ext>
    </p:extLst>
  </p:cSld>
  <p:clrMapOvr>
    <a:masterClrMapping/>
  </p:clrMapOvr>
  <p:transition spd="slow">
    <p:push dir="u"/>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1102A62-F375-41FE-A154-0A2551C1B81C}" type="datetimeFigureOut">
              <a:rPr lang="en-GB" smtClean="0"/>
              <a:t>10/06/2022</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2020422680"/>
      </p:ext>
    </p:extLst>
  </p:cSld>
  <p:clrMapOvr>
    <a:masterClrMapping/>
  </p:clrMapOvr>
  <p:transition spd="slow">
    <p:push dir="u"/>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1102A62-F375-41FE-A154-0A2551C1B81C}" type="datetimeFigureOut">
              <a:rPr lang="en-GB" smtClean="0"/>
              <a:t>10/06/2022</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2404665318"/>
      </p:ext>
    </p:extLst>
  </p:cSld>
  <p:clrMapOvr>
    <a:masterClrMapping/>
  </p:clrMapOvr>
  <p:transition spd="slow">
    <p:push dir="u"/>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1102A62-F375-41FE-A154-0A2551C1B81C}" type="datetimeFigureOut">
              <a:rPr lang="en-GB" smtClean="0"/>
              <a:t>10/06/2022</a:t>
            </a:fld>
            <a:endParaRPr lang="en-GB"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0777A2-8FDA-4D01-8F20-A07DB84ACCD9}" type="slidenum">
              <a:rPr lang="en-GB" smtClean="0"/>
              <a:t>‹#›</a:t>
            </a:fld>
            <a:endParaRPr lang="en-GB" dirty="0"/>
          </a:p>
        </p:txBody>
      </p:sp>
    </p:spTree>
    <p:extLst>
      <p:ext uri="{BB962C8B-B14F-4D97-AF65-F5344CB8AC3E}">
        <p14:creationId xmlns:p14="http://schemas.microsoft.com/office/powerpoint/2010/main" val="38325785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push dir="u"/>
  </p:transition>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Layout" Target="../slideLayouts/slideLayout1.xml"/><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1.jp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1.jp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1.jp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7.gif"/><Relationship Id="rId2" Type="http://schemas.openxmlformats.org/officeDocument/2006/relationships/image" Target="../media/image1.jp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Layout" Target="../slideLayouts/slideLayout1.xml"/><Relationship Id="rId4" Type="http://schemas.openxmlformats.org/officeDocument/2006/relationships/image" Target="../media/image3.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3998" y="5700381"/>
            <a:ext cx="9144000" cy="1655762"/>
          </a:xfrm>
        </p:spPr>
        <p:txBody>
          <a:bodyPr>
            <a:normAutofit/>
          </a:bodyPr>
          <a:lstStyle/>
          <a:p>
            <a:r>
              <a:rPr lang="en-GB" sz="2800" dirty="0">
                <a:solidFill>
                  <a:schemeClr val="accent4">
                    <a:lumMod val="75000"/>
                  </a:schemeClr>
                </a:solidFill>
                <a:latin typeface="Garamond" panose="02020404030301010803" pitchFamily="18" charset="0"/>
              </a:rPr>
              <a:t>Monday 20</a:t>
            </a:r>
            <a:r>
              <a:rPr lang="en-GB" sz="2800" baseline="30000" dirty="0">
                <a:solidFill>
                  <a:schemeClr val="accent4">
                    <a:lumMod val="75000"/>
                  </a:schemeClr>
                </a:solidFill>
                <a:latin typeface="Garamond" panose="02020404030301010803" pitchFamily="18" charset="0"/>
              </a:rPr>
              <a:t>th</a:t>
            </a:r>
            <a:r>
              <a:rPr lang="en-GB" sz="2800" dirty="0">
                <a:solidFill>
                  <a:schemeClr val="accent4">
                    <a:lumMod val="75000"/>
                  </a:schemeClr>
                </a:solidFill>
                <a:latin typeface="Garamond" panose="02020404030301010803" pitchFamily="18" charset="0"/>
              </a:rPr>
              <a:t> June 2022</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69637" y="5816600"/>
            <a:ext cx="771525" cy="914400"/>
          </a:xfrm>
          <a:prstGeom prst="rect">
            <a:avLst/>
          </a:prstGeom>
        </p:spPr>
      </p:pic>
      <p:sp>
        <p:nvSpPr>
          <p:cNvPr id="5" name="TextBox 4"/>
          <p:cNvSpPr txBox="1"/>
          <p:nvPr/>
        </p:nvSpPr>
        <p:spPr>
          <a:xfrm>
            <a:off x="7264400" y="6089134"/>
            <a:ext cx="4465637" cy="369332"/>
          </a:xfrm>
          <a:prstGeom prst="rect">
            <a:avLst/>
          </a:prstGeom>
          <a:noFill/>
        </p:spPr>
        <p:txBody>
          <a:bodyPr wrap="square" rtlCol="0">
            <a:spAutoFit/>
          </a:bodyPr>
          <a:lstStyle/>
          <a:p>
            <a:r>
              <a:rPr lang="en-GB" b="1" dirty="0">
                <a:solidFill>
                  <a:schemeClr val="accent1">
                    <a:lumMod val="50000"/>
                  </a:schemeClr>
                </a:solidFill>
              </a:rPr>
              <a:t>Brentwood Diocese Education Service</a:t>
            </a:r>
          </a:p>
        </p:txBody>
      </p:sp>
      <p:sp>
        <p:nvSpPr>
          <p:cNvPr id="10" name="Title 1"/>
          <p:cNvSpPr txBox="1">
            <a:spLocks/>
          </p:cNvSpPr>
          <p:nvPr/>
        </p:nvSpPr>
        <p:spPr>
          <a:xfrm>
            <a:off x="1524000" y="249839"/>
            <a:ext cx="9144000" cy="1466113"/>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sz="9600" dirty="0">
                <a:solidFill>
                  <a:schemeClr val="accent4">
                    <a:lumMod val="75000"/>
                  </a:schemeClr>
                </a:solidFill>
                <a:latin typeface="Garamond" panose="02020404030301010803" pitchFamily="18" charset="0"/>
              </a:rPr>
              <a:t>Looking Forward</a:t>
            </a:r>
          </a:p>
        </p:txBody>
      </p:sp>
      <p:pic>
        <p:nvPicPr>
          <p:cNvPr id="8" name="Picture 7" descr="World Youth Day Lisbon 2023 unveils Marian logo | Angelus News"/>
          <p:cNvPicPr/>
          <p:nvPr/>
        </p:nvPicPr>
        <p:blipFill rotWithShape="1">
          <a:blip r:embed="rId3" cstate="print">
            <a:extLst>
              <a:ext uri="{28A0092B-C50C-407E-A947-70E740481C1C}">
                <a14:useLocalDpi xmlns:a14="http://schemas.microsoft.com/office/drawing/2010/main" val="0"/>
              </a:ext>
            </a:extLst>
          </a:blip>
          <a:srcRect l="25420" t="2314" r="22249" b="2792"/>
          <a:stretch/>
        </p:blipFill>
        <p:spPr bwMode="auto">
          <a:xfrm>
            <a:off x="227489" y="4971098"/>
            <a:ext cx="1789747" cy="1759902"/>
          </a:xfrm>
          <a:prstGeom prst="rect">
            <a:avLst/>
          </a:prstGeom>
          <a:noFill/>
          <a:ln>
            <a:noFill/>
          </a:ln>
          <a:extLst>
            <a:ext uri="{53640926-AAD7-44D8-BBD7-CCE9431645EC}">
              <a14:shadowObscured xmlns:a14="http://schemas.microsoft.com/office/drawing/2010/main"/>
            </a:ext>
          </a:extLst>
        </p:spPr>
      </p:pic>
      <p:sp>
        <p:nvSpPr>
          <p:cNvPr id="9" name="Subtitle 2"/>
          <p:cNvSpPr txBox="1">
            <a:spLocks/>
          </p:cNvSpPr>
          <p:nvPr/>
        </p:nvSpPr>
        <p:spPr>
          <a:xfrm>
            <a:off x="1391795" y="5023168"/>
            <a:ext cx="9901645" cy="1655762"/>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GB" sz="4400" dirty="0">
                <a:latin typeface="Garamond" panose="02020404030301010803" pitchFamily="18" charset="0"/>
              </a:rPr>
              <a:t>~ Looking Forward in Prayer~</a:t>
            </a:r>
          </a:p>
        </p:txBody>
      </p:sp>
      <p:pic>
        <p:nvPicPr>
          <p:cNvPr id="1026" name="Picture 2">
            <a:extLst>
              <a:ext uri="{FF2B5EF4-FFF2-40B4-BE49-F238E27FC236}">
                <a16:creationId xmlns:a16="http://schemas.microsoft.com/office/drawing/2014/main" id="{D0D4E249-6698-465A-9CB1-396CF6737381}"/>
              </a:ext>
            </a:extLst>
          </p:cNvPr>
          <p:cNvPicPr>
            <a:picLocks noChangeAspect="1" noChangeArrowheads="1"/>
          </p:cNvPicPr>
          <p:nvPr/>
        </p:nvPicPr>
        <p:blipFill>
          <a:blip r:embed="rId4">
            <a:extLst>
              <a:ext uri="{28A0092B-C50C-407E-A947-70E740481C1C}">
                <a14:useLocalDpi xmlns:a14="http://schemas.microsoft.com/office/drawing/2010/main" val="0"/>
              </a:ext>
            </a:extLst>
          </a:blip>
          <a:stretch>
            <a:fillRect/>
          </a:stretch>
        </p:blipFill>
        <p:spPr bwMode="auto">
          <a:xfrm>
            <a:off x="2916821" y="1805340"/>
            <a:ext cx="6892724" cy="326641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13920719"/>
      </p:ext>
    </p:extLst>
  </p:cSld>
  <p:clrMapOvr>
    <a:masterClrMapping/>
  </p:clrMapOvr>
  <p:transition spd="slow">
    <p:push dir="u"/>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 Box 2"/>
          <p:cNvSpPr txBox="1">
            <a:spLocks noChangeArrowheads="1"/>
          </p:cNvSpPr>
          <p:nvPr/>
        </p:nvSpPr>
        <p:spPr bwMode="auto">
          <a:xfrm>
            <a:off x="815532" y="1961510"/>
            <a:ext cx="10506504" cy="4186665"/>
          </a:xfrm>
          <a:prstGeom prst="rect">
            <a:avLst/>
          </a:prstGeom>
          <a:solidFill>
            <a:srgbClr val="FFFFFF"/>
          </a:solidFill>
          <a:ln w="9525">
            <a:noFill/>
            <a:miter lim="800000"/>
            <a:headEnd/>
            <a:tailEnd/>
          </a:ln>
        </p:spPr>
        <p:txBody>
          <a:bodyPr rot="0" vert="horz" wrap="square" lIns="91440" tIns="45720" rIns="91440" bIns="45720" anchor="t" anchorCtr="0">
            <a:noAutofit/>
          </a:bodyPr>
          <a:lstStyle/>
          <a:p>
            <a:pPr algn="ctr">
              <a:lnSpc>
                <a:spcPct val="107000"/>
              </a:lnSpc>
              <a:spcAft>
                <a:spcPts val="0"/>
              </a:spcAft>
            </a:pPr>
            <a:r>
              <a:rPr lang="en-GB" sz="300" dirty="0">
                <a:effectLst/>
                <a:latin typeface="Garamond" panose="02020404030301010803" pitchFamily="18" charset="0"/>
                <a:ea typeface="Calibri" panose="020F0502020204030204" pitchFamily="34" charset="0"/>
                <a:cs typeface="Times New Roman" panose="02020603050405020304" pitchFamily="18" charset="0"/>
              </a:rPr>
              <a:t>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p>
            <a:pPr algn="ctr"/>
            <a:r>
              <a:rPr lang="en-GB" sz="2800" dirty="0">
                <a:latin typeface="Garamond" panose="02020404030301010803" pitchFamily="18" charset="0"/>
              </a:rPr>
              <a:t>We have just celebrated the feast of Corpus Christi.</a:t>
            </a:r>
          </a:p>
          <a:p>
            <a:pPr algn="ctr"/>
            <a:endParaRPr lang="en-GB" sz="2800" dirty="0">
              <a:latin typeface="Garamond" panose="02020404030301010803" pitchFamily="18" charset="0"/>
            </a:endParaRPr>
          </a:p>
          <a:p>
            <a:pPr algn="ctr"/>
            <a:r>
              <a:rPr lang="en-GB" sz="2800" dirty="0">
                <a:latin typeface="Garamond" panose="02020404030301010803" pitchFamily="18" charset="0"/>
              </a:rPr>
              <a:t>This feast is concerned with the joy of the Eucharist.</a:t>
            </a:r>
          </a:p>
          <a:p>
            <a:pPr algn="ctr"/>
            <a:endParaRPr lang="en-GB" sz="2800" dirty="0">
              <a:latin typeface="Garamond" panose="02020404030301010803" pitchFamily="18" charset="0"/>
            </a:endParaRPr>
          </a:p>
          <a:p>
            <a:pPr algn="ctr"/>
            <a:r>
              <a:rPr lang="en-GB" sz="2800" dirty="0">
                <a:latin typeface="Garamond" panose="02020404030301010803" pitchFamily="18" charset="0"/>
              </a:rPr>
              <a:t>When Jesus instituted the Eucharist on Maundy Thursday he also washed the feet of the disciples as an example of service. </a:t>
            </a:r>
          </a:p>
          <a:p>
            <a:pPr algn="ctr"/>
            <a:endParaRPr lang="en-GB" sz="2800" dirty="0">
              <a:latin typeface="Garamond" panose="02020404030301010803" pitchFamily="18" charset="0"/>
            </a:endParaRPr>
          </a:p>
          <a:p>
            <a:pPr algn="ctr"/>
            <a:r>
              <a:rPr lang="en-GB" sz="2800" dirty="0">
                <a:latin typeface="Garamond" panose="02020404030301010803" pitchFamily="18" charset="0"/>
              </a:rPr>
              <a:t>How do you celebrate the joy of the Eucharist and offer service to others?</a:t>
            </a:r>
          </a:p>
          <a:p>
            <a:pPr algn="ctr"/>
            <a:r>
              <a:rPr lang="en-GB" sz="2800" dirty="0">
                <a:latin typeface="Garamond" panose="02020404030301010803" pitchFamily="18" charset="0"/>
              </a:rPr>
              <a:t> </a:t>
            </a:r>
          </a:p>
        </p:txBody>
      </p:sp>
      <p:pic>
        <p:nvPicPr>
          <p:cNvPr id="7" name="Content Placeholder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232100" y="5845821"/>
            <a:ext cx="771525" cy="914400"/>
          </a:xfrm>
          <a:prstGeom prst="rect">
            <a:avLst/>
          </a:prstGeom>
        </p:spPr>
      </p:pic>
      <p:sp>
        <p:nvSpPr>
          <p:cNvPr id="11" name="Text Box 2"/>
          <p:cNvSpPr txBox="1">
            <a:spLocks noChangeArrowheads="1"/>
          </p:cNvSpPr>
          <p:nvPr/>
        </p:nvSpPr>
        <p:spPr bwMode="auto">
          <a:xfrm>
            <a:off x="838199" y="244172"/>
            <a:ext cx="10461171" cy="1610754"/>
          </a:xfrm>
          <a:prstGeom prst="rect">
            <a:avLst/>
          </a:prstGeom>
          <a:solidFill>
            <a:srgbClr val="FFFF00"/>
          </a:solidFill>
          <a:ln w="57150">
            <a:solidFill>
              <a:schemeClr val="accent1"/>
            </a:solidFill>
            <a:miter lim="800000"/>
            <a:headEnd/>
            <a:tailEnd/>
          </a:ln>
        </p:spPr>
        <p:txBody>
          <a:bodyPr rot="0" vert="horz" wrap="square" lIns="91440" tIns="45720" rIns="91440" bIns="45720" anchor="t" anchorCtr="0">
            <a:noAutofit/>
          </a:bodyPr>
          <a:lstStyle/>
          <a:p>
            <a:pPr algn="ctr">
              <a:lnSpc>
                <a:spcPct val="107000"/>
              </a:lnSpc>
              <a:spcAft>
                <a:spcPts val="0"/>
              </a:spcAft>
            </a:pPr>
            <a:r>
              <a:rPr lang="en-GB" sz="5200" dirty="0">
                <a:effectLst/>
                <a:latin typeface="Garamond" panose="02020404030301010803" pitchFamily="18" charset="0"/>
                <a:ea typeface="Calibri" panose="020F0502020204030204" pitchFamily="34" charset="0"/>
                <a:cs typeface="Times New Roman" panose="02020603050405020304" pitchFamily="18" charset="0"/>
              </a:rPr>
              <a:t>Looking forward in Prayer</a:t>
            </a:r>
            <a:endParaRPr lang="en-GB" sz="52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en-GB" sz="3600" dirty="0">
                <a:effectLst/>
                <a:latin typeface="Garamond" panose="02020404030301010803" pitchFamily="18" charset="0"/>
                <a:ea typeface="Calibri" panose="020F0502020204030204" pitchFamily="34" charset="0"/>
                <a:cs typeface="Times New Roman" panose="02020603050405020304" pitchFamily="18" charset="0"/>
              </a:rPr>
              <a:t>~ </a:t>
            </a:r>
            <a:r>
              <a:rPr lang="en-GB" sz="3600" dirty="0">
                <a:latin typeface="Garamond" panose="02020404030301010803" pitchFamily="18" charset="0"/>
                <a:ea typeface="Calibri" panose="020F0502020204030204" pitchFamily="34" charset="0"/>
                <a:cs typeface="Times New Roman" panose="02020603050405020304" pitchFamily="18" charset="0"/>
              </a:rPr>
              <a:t>In the Year of the Family ~</a:t>
            </a:r>
            <a:endParaRPr lang="en-GB" sz="3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TextBox 4">
            <a:extLst>
              <a:ext uri="{FF2B5EF4-FFF2-40B4-BE49-F238E27FC236}">
                <a16:creationId xmlns:a16="http://schemas.microsoft.com/office/drawing/2014/main" id="{B1D6D902-36D1-4CF9-BDFA-75FE237F5371}"/>
              </a:ext>
            </a:extLst>
          </p:cNvPr>
          <p:cNvSpPr txBox="1"/>
          <p:nvPr/>
        </p:nvSpPr>
        <p:spPr>
          <a:xfrm>
            <a:off x="9944100" y="6050290"/>
            <a:ext cx="1544637" cy="523220"/>
          </a:xfrm>
          <a:prstGeom prst="rect">
            <a:avLst/>
          </a:prstGeom>
          <a:noFill/>
        </p:spPr>
        <p:txBody>
          <a:bodyPr wrap="square" rtlCol="0">
            <a:spAutoFit/>
          </a:bodyPr>
          <a:lstStyle/>
          <a:p>
            <a:r>
              <a:rPr lang="en-GB" sz="2800" b="1" dirty="0">
                <a:solidFill>
                  <a:schemeClr val="accent1">
                    <a:lumMod val="50000"/>
                  </a:schemeClr>
                </a:solidFill>
              </a:rPr>
              <a:t>BDES</a:t>
            </a:r>
          </a:p>
        </p:txBody>
      </p:sp>
    </p:spTree>
    <p:extLst>
      <p:ext uri="{BB962C8B-B14F-4D97-AF65-F5344CB8AC3E}">
        <p14:creationId xmlns:p14="http://schemas.microsoft.com/office/powerpoint/2010/main" val="835714311"/>
      </p:ext>
    </p:extLst>
  </p:cSld>
  <p:clrMapOvr>
    <a:masterClrMapping/>
  </p:clrMapOvr>
  <p:transition spd="slow">
    <p:push dir="u"/>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2700338" y="915989"/>
            <a:ext cx="6799262" cy="1303337"/>
          </a:xfrm>
        </p:spPr>
        <p:txBody>
          <a:bodyPr/>
          <a:lstStyle/>
          <a:p>
            <a:pPr eaLnBrk="1" hangingPunct="1"/>
            <a:r>
              <a:rPr lang="en-GB" altLang="en-US" dirty="0">
                <a:ln>
                  <a:noFill/>
                </a:ln>
              </a:rPr>
              <a:t>The Synoptic Problem</a:t>
            </a:r>
          </a:p>
        </p:txBody>
      </p:sp>
      <p:sp>
        <p:nvSpPr>
          <p:cNvPr id="6" name="TextBox 5"/>
          <p:cNvSpPr txBox="1"/>
          <p:nvPr/>
        </p:nvSpPr>
        <p:spPr>
          <a:xfrm>
            <a:off x="9944100" y="6050290"/>
            <a:ext cx="1544637" cy="523220"/>
          </a:xfrm>
          <a:prstGeom prst="rect">
            <a:avLst/>
          </a:prstGeom>
          <a:noFill/>
        </p:spPr>
        <p:txBody>
          <a:bodyPr wrap="square" rtlCol="0">
            <a:spAutoFit/>
          </a:bodyPr>
          <a:lstStyle/>
          <a:p>
            <a:r>
              <a:rPr lang="en-GB" sz="2800" b="1" dirty="0">
                <a:solidFill>
                  <a:schemeClr val="accent1">
                    <a:lumMod val="50000"/>
                  </a:schemeClr>
                </a:solidFill>
              </a:rPr>
              <a:t>BDES</a:t>
            </a:r>
          </a:p>
        </p:txBody>
      </p:sp>
      <p:sp>
        <p:nvSpPr>
          <p:cNvPr id="8" name="Title 1"/>
          <p:cNvSpPr txBox="1">
            <a:spLocks/>
          </p:cNvSpPr>
          <p:nvPr/>
        </p:nvSpPr>
        <p:spPr>
          <a:xfrm>
            <a:off x="653143" y="415926"/>
            <a:ext cx="10835593" cy="1591935"/>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sz="6000" dirty="0">
                <a:solidFill>
                  <a:schemeClr val="accent4">
                    <a:lumMod val="75000"/>
                  </a:schemeClr>
                </a:solidFill>
                <a:latin typeface="Garamond" panose="02020404030301010803" pitchFamily="18" charset="0"/>
              </a:rPr>
              <a:t>In Sunday’s Gospel Reading  …</a:t>
            </a:r>
          </a:p>
        </p:txBody>
      </p:sp>
      <p:sp>
        <p:nvSpPr>
          <p:cNvPr id="3" name="Rectangle 2"/>
          <p:cNvSpPr/>
          <p:nvPr/>
        </p:nvSpPr>
        <p:spPr>
          <a:xfrm>
            <a:off x="6440258" y="2700174"/>
            <a:ext cx="5069311" cy="3016210"/>
          </a:xfrm>
          <a:prstGeom prst="rect">
            <a:avLst/>
          </a:prstGeom>
        </p:spPr>
        <p:txBody>
          <a:bodyPr wrap="square">
            <a:spAutoFit/>
          </a:bodyPr>
          <a:lstStyle/>
          <a:p>
            <a:pPr algn="ctr"/>
            <a:r>
              <a:rPr lang="en-GB" sz="2600" b="1" dirty="0">
                <a:latin typeface="Garamond" panose="02020404030301010803" pitchFamily="18" charset="0"/>
              </a:rPr>
              <a:t>Sunday 19</a:t>
            </a:r>
            <a:r>
              <a:rPr lang="en-GB" sz="2600" b="1" baseline="30000" dirty="0">
                <a:latin typeface="Garamond" panose="02020404030301010803" pitchFamily="18" charset="0"/>
              </a:rPr>
              <a:t>th</a:t>
            </a:r>
            <a:r>
              <a:rPr lang="en-GB" sz="2600" b="1" dirty="0">
                <a:latin typeface="Garamond" panose="02020404030301010803" pitchFamily="18" charset="0"/>
              </a:rPr>
              <a:t> June 2022</a:t>
            </a:r>
            <a:r>
              <a:rPr lang="en-GB" sz="2600" dirty="0">
                <a:latin typeface="Garamond" panose="02020404030301010803" pitchFamily="18" charset="0"/>
              </a:rPr>
              <a:t> :</a:t>
            </a:r>
            <a:r>
              <a:rPr lang="en-GB" dirty="0">
                <a:latin typeface="Garamond" panose="02020404030301010803" pitchFamily="18" charset="0"/>
              </a:rPr>
              <a:t>  </a:t>
            </a:r>
          </a:p>
          <a:p>
            <a:pPr algn="ctr"/>
            <a:r>
              <a:rPr lang="en-GB" dirty="0">
                <a:latin typeface="Garamond" panose="02020404030301010803" pitchFamily="18" charset="0"/>
              </a:rPr>
              <a:t>    </a:t>
            </a:r>
          </a:p>
          <a:p>
            <a:pPr algn="ctr"/>
            <a:r>
              <a:rPr lang="en-GB" sz="2800" dirty="0">
                <a:latin typeface="Garamond" panose="02020404030301010803" pitchFamily="18" charset="0"/>
              </a:rPr>
              <a:t>The Gospel of Luke                     says :                                                    </a:t>
            </a:r>
          </a:p>
          <a:p>
            <a:pPr algn="ctr"/>
            <a:endParaRPr lang="en-GB" sz="200" dirty="0">
              <a:latin typeface="Garamond" panose="02020404030301010803" pitchFamily="18" charset="0"/>
            </a:endParaRPr>
          </a:p>
          <a:p>
            <a:pPr algn="ctr"/>
            <a:r>
              <a:rPr lang="en-GB" sz="1200" dirty="0">
                <a:latin typeface="Garamond" panose="02020404030301010803" pitchFamily="18" charset="0"/>
              </a:rPr>
              <a:t>                  </a:t>
            </a:r>
            <a:r>
              <a:rPr lang="en-GB" sz="400" dirty="0">
                <a:latin typeface="Garamond" panose="02020404030301010803" pitchFamily="18" charset="0"/>
              </a:rPr>
              <a:t> </a:t>
            </a:r>
            <a:r>
              <a:rPr lang="en-GB" sz="1000" dirty="0">
                <a:latin typeface="Garamond" panose="02020404030301010803" pitchFamily="18" charset="0"/>
              </a:rPr>
              <a:t>                      </a:t>
            </a:r>
          </a:p>
          <a:p>
            <a:pPr algn="ctr"/>
            <a:r>
              <a:rPr lang="en-GB" sz="3600" dirty="0">
                <a:latin typeface="Garamond" panose="02020404030301010803" pitchFamily="18" charset="0"/>
              </a:rPr>
              <a:t>“He healed those who needed to be cured</a:t>
            </a:r>
            <a:r>
              <a:rPr lang="en-GB" sz="4000" dirty="0">
                <a:latin typeface="Garamond" panose="02020404030301010803" pitchFamily="18" charset="0"/>
              </a:rPr>
              <a:t>.”</a:t>
            </a:r>
          </a:p>
        </p:txBody>
      </p:sp>
      <p:pic>
        <p:nvPicPr>
          <p:cNvPr id="7" name="Content Placeholder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968037" y="5854700"/>
            <a:ext cx="771525" cy="914400"/>
          </a:xfrm>
          <a:prstGeom prst="rect">
            <a:avLst/>
          </a:prstGeom>
        </p:spPr>
      </p:pic>
      <p:pic>
        <p:nvPicPr>
          <p:cNvPr id="1028" name="Picture 4">
            <a:extLst>
              <a:ext uri="{FF2B5EF4-FFF2-40B4-BE49-F238E27FC236}">
                <a16:creationId xmlns:a16="http://schemas.microsoft.com/office/drawing/2014/main" id="{B291B335-D9E6-42F4-83AB-F9303C33D4B7}"/>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771423" y="2583282"/>
            <a:ext cx="5349850" cy="3628982"/>
          </a:xfrm>
          <a:prstGeom prst="rect">
            <a:avLst/>
          </a:prstGeom>
          <a:noFill/>
          <a:effectLst>
            <a:softEdge rad="317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58881387"/>
      </p:ext>
    </p:extLst>
  </p:cSld>
  <p:clrMapOvr>
    <a:masterClrMapping/>
  </p:clrMapOvr>
  <p:transition spd="slow">
    <p:push dir="u"/>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9944099" y="6143316"/>
            <a:ext cx="1544637" cy="523220"/>
          </a:xfrm>
          <a:prstGeom prst="rect">
            <a:avLst/>
          </a:prstGeom>
          <a:noFill/>
        </p:spPr>
        <p:txBody>
          <a:bodyPr wrap="square" rtlCol="0">
            <a:spAutoFit/>
          </a:bodyPr>
          <a:lstStyle/>
          <a:p>
            <a:r>
              <a:rPr lang="en-GB" sz="2800" b="1" dirty="0">
                <a:solidFill>
                  <a:schemeClr val="accent1">
                    <a:lumMod val="50000"/>
                  </a:schemeClr>
                </a:solidFill>
              </a:rPr>
              <a:t>BDES</a:t>
            </a:r>
          </a:p>
        </p:txBody>
      </p:sp>
      <p:sp>
        <p:nvSpPr>
          <p:cNvPr id="8" name="Title 1"/>
          <p:cNvSpPr txBox="1">
            <a:spLocks/>
          </p:cNvSpPr>
          <p:nvPr/>
        </p:nvSpPr>
        <p:spPr>
          <a:xfrm>
            <a:off x="353148" y="298360"/>
            <a:ext cx="11358561" cy="1591935"/>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sz="6000" dirty="0">
                <a:solidFill>
                  <a:schemeClr val="accent4">
                    <a:lumMod val="75000"/>
                  </a:schemeClr>
                </a:solidFill>
                <a:latin typeface="Garamond" panose="02020404030301010803" pitchFamily="18" charset="0"/>
              </a:rPr>
              <a:t>Reflection </a:t>
            </a:r>
          </a:p>
        </p:txBody>
      </p:sp>
      <p:pic>
        <p:nvPicPr>
          <p:cNvPr id="7" name="Content Placeholder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02973" y="5836945"/>
            <a:ext cx="771525" cy="914400"/>
          </a:xfrm>
          <a:prstGeom prst="rect">
            <a:avLst/>
          </a:prstGeom>
        </p:spPr>
      </p:pic>
      <p:sp>
        <p:nvSpPr>
          <p:cNvPr id="4" name="Rectangle 3"/>
          <p:cNvSpPr>
            <a:spLocks noChangeArrowheads="1"/>
          </p:cNvSpPr>
          <p:nvPr/>
        </p:nvSpPr>
        <p:spPr bwMode="auto">
          <a:xfrm>
            <a:off x="6428510" y="2889174"/>
            <a:ext cx="5184370" cy="2264066"/>
          </a:xfrm>
          <a:prstGeom prst="rect">
            <a:avLst/>
          </a:prstGeom>
          <a:noFill/>
          <a:ln>
            <a:noFill/>
          </a:ln>
          <a:effectLst/>
        </p:spPr>
        <p:txBody>
          <a:bodyPr vert="horz" wrap="square" lIns="253920" tIns="31740" rIns="0" bIns="15870" numCol="1" anchor="ctr" anchorCtr="0" compatLnSpc="1">
            <a:prstTxWarp prst="textNoShape">
              <a:avLst/>
            </a:prstTxWarp>
            <a:spAutoFit/>
          </a:bodyPr>
          <a:lstStyle/>
          <a:p>
            <a:pPr lvl="0" algn="ctr" eaLnBrk="0" fontAlgn="base" hangingPunct="0">
              <a:spcBef>
                <a:spcPct val="0"/>
              </a:spcBef>
              <a:spcAft>
                <a:spcPct val="0"/>
              </a:spcAft>
            </a:pPr>
            <a:r>
              <a:rPr lang="en-GB" sz="4800" dirty="0">
                <a:latin typeface="Garamond" panose="02020404030301010803" pitchFamily="18" charset="0"/>
              </a:rPr>
              <a:t>Thy will be done on earth as it is in Heaven.</a:t>
            </a:r>
            <a:endParaRPr kumimoji="0" lang="en-US" altLang="en-US" sz="4800" b="0" i="0" u="none" strike="noStrike" cap="none" normalizeH="0" baseline="0" dirty="0">
              <a:ln>
                <a:noFill/>
              </a:ln>
              <a:solidFill>
                <a:schemeClr val="tx1"/>
              </a:solidFill>
              <a:effectLst/>
              <a:latin typeface="Garamond" panose="02020404030301010803" pitchFamily="18" charset="0"/>
            </a:endParaRPr>
          </a:p>
        </p:txBody>
      </p:sp>
      <p:pic>
        <p:nvPicPr>
          <p:cNvPr id="2050" name="Picture 2">
            <a:extLst>
              <a:ext uri="{FF2B5EF4-FFF2-40B4-BE49-F238E27FC236}">
                <a16:creationId xmlns:a16="http://schemas.microsoft.com/office/drawing/2014/main" id="{DD7C05F6-A744-4407-BD09-132210E2B333}"/>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t="20699" b="18643"/>
          <a:stretch/>
        </p:blipFill>
        <p:spPr bwMode="auto">
          <a:xfrm>
            <a:off x="353148" y="2665116"/>
            <a:ext cx="6304095" cy="286367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97338157"/>
      </p:ext>
    </p:extLst>
  </p:cSld>
  <p:clrMapOvr>
    <a:masterClrMapping/>
  </p:clrMapOvr>
  <p:transition spd="slow">
    <p:push dir="u"/>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0" y="254646"/>
            <a:ext cx="12192000" cy="1322685"/>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altLang="en-US" dirty="0">
                <a:solidFill>
                  <a:schemeClr val="accent4">
                    <a:lumMod val="75000"/>
                  </a:schemeClr>
                </a:solidFill>
                <a:latin typeface="Garamond" panose="02020404030301010803" pitchFamily="18" charset="0"/>
              </a:rPr>
              <a:t>Preparing as communities for World Youth Day 2023</a:t>
            </a:r>
            <a:endParaRPr lang="en-GB" dirty="0">
              <a:solidFill>
                <a:schemeClr val="accent4">
                  <a:lumMod val="75000"/>
                </a:schemeClr>
              </a:solidFill>
              <a:latin typeface="Garamond" panose="02020404030301010803" pitchFamily="18" charset="0"/>
            </a:endParaRPr>
          </a:p>
        </p:txBody>
      </p:sp>
      <p:sp>
        <p:nvSpPr>
          <p:cNvPr id="6" name="TextBox 5"/>
          <p:cNvSpPr txBox="1"/>
          <p:nvPr/>
        </p:nvSpPr>
        <p:spPr>
          <a:xfrm>
            <a:off x="9944100" y="6063737"/>
            <a:ext cx="1544637" cy="523220"/>
          </a:xfrm>
          <a:prstGeom prst="rect">
            <a:avLst/>
          </a:prstGeom>
          <a:noFill/>
        </p:spPr>
        <p:txBody>
          <a:bodyPr wrap="square" rtlCol="0">
            <a:spAutoFit/>
          </a:bodyPr>
          <a:lstStyle/>
          <a:p>
            <a:r>
              <a:rPr lang="en-GB" sz="2800" b="1" dirty="0">
                <a:solidFill>
                  <a:schemeClr val="accent1">
                    <a:lumMod val="50000"/>
                  </a:schemeClr>
                </a:solidFill>
              </a:rPr>
              <a:t>BDES</a:t>
            </a:r>
          </a:p>
        </p:txBody>
      </p:sp>
      <p:pic>
        <p:nvPicPr>
          <p:cNvPr id="7" name="Content Placeholder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968037" y="5854700"/>
            <a:ext cx="771525" cy="914400"/>
          </a:xfrm>
          <a:prstGeom prst="rect">
            <a:avLst/>
          </a:prstGeom>
        </p:spPr>
      </p:pic>
      <p:pic>
        <p:nvPicPr>
          <p:cNvPr id="8" name="Picture 7" descr="World Youth Day Lisbon 2023 unveils Marian logo | Angelus News"/>
          <p:cNvPicPr/>
          <p:nvPr/>
        </p:nvPicPr>
        <p:blipFill rotWithShape="1">
          <a:blip r:embed="rId3">
            <a:extLst>
              <a:ext uri="{28A0092B-C50C-407E-A947-70E740481C1C}">
                <a14:useLocalDpi xmlns:a14="http://schemas.microsoft.com/office/drawing/2010/main" val="0"/>
              </a:ext>
            </a:extLst>
          </a:blip>
          <a:srcRect l="25420" t="2314" r="22249" b="2792"/>
          <a:stretch/>
        </p:blipFill>
        <p:spPr bwMode="auto">
          <a:xfrm>
            <a:off x="792625" y="2120794"/>
            <a:ext cx="3422060" cy="4204553"/>
          </a:xfrm>
          <a:prstGeom prst="rect">
            <a:avLst/>
          </a:prstGeom>
          <a:noFill/>
          <a:ln>
            <a:noFill/>
          </a:ln>
          <a:extLst>
            <a:ext uri="{53640926-AAD7-44D8-BBD7-CCE9431645EC}">
              <a14:shadowObscured xmlns:a14="http://schemas.microsoft.com/office/drawing/2010/main"/>
            </a:ext>
          </a:extLst>
        </p:spPr>
      </p:pic>
      <p:sp>
        <p:nvSpPr>
          <p:cNvPr id="4" name="TextBox 3"/>
          <p:cNvSpPr txBox="1"/>
          <p:nvPr/>
        </p:nvSpPr>
        <p:spPr>
          <a:xfrm>
            <a:off x="4317664" y="1960912"/>
            <a:ext cx="6793681" cy="3508653"/>
          </a:xfrm>
          <a:prstGeom prst="rect">
            <a:avLst/>
          </a:prstGeom>
          <a:noFill/>
        </p:spPr>
        <p:txBody>
          <a:bodyPr wrap="square" rtlCol="0">
            <a:spAutoFit/>
          </a:bodyPr>
          <a:lstStyle/>
          <a:p>
            <a:pPr algn="ctr"/>
            <a:r>
              <a:rPr lang="en-GB" sz="6000" dirty="0">
                <a:latin typeface="Garamond" panose="02020404030301010803" pitchFamily="18" charset="0"/>
              </a:rPr>
              <a:t>“Continue to dream even when you get older.”</a:t>
            </a:r>
          </a:p>
          <a:p>
            <a:pPr algn="ctr"/>
            <a:endParaRPr lang="en-GB" dirty="0">
              <a:latin typeface="Garamond" panose="02020404030301010803" pitchFamily="18" charset="0"/>
            </a:endParaRPr>
          </a:p>
          <a:p>
            <a:r>
              <a:rPr lang="en-GB" sz="2400" dirty="0">
                <a:latin typeface="Garamond" panose="02020404030301010803" pitchFamily="18" charset="0"/>
              </a:rPr>
              <a:t>                         - Pope Francis, </a:t>
            </a:r>
            <a:r>
              <a:rPr lang="en-GB" sz="2400" i="1" dirty="0">
                <a:latin typeface="Garamond" panose="02020404030301010803" pitchFamily="18" charset="0"/>
              </a:rPr>
              <a:t>Youth Sunday Mass 2021</a:t>
            </a:r>
          </a:p>
        </p:txBody>
      </p:sp>
    </p:spTree>
    <p:extLst>
      <p:ext uri="{BB962C8B-B14F-4D97-AF65-F5344CB8AC3E}">
        <p14:creationId xmlns:p14="http://schemas.microsoft.com/office/powerpoint/2010/main" val="2656554078"/>
      </p:ext>
    </p:extLst>
  </p:cSld>
  <p:clrMapOvr>
    <a:masterClrMapping/>
  </p:clrMapOvr>
  <p:transition spd="slow">
    <p:push dir="u"/>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Content Placeholder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354592" y="5906796"/>
            <a:ext cx="771525" cy="914400"/>
          </a:xfrm>
          <a:prstGeom prst="rect">
            <a:avLst/>
          </a:prstGeom>
        </p:spPr>
      </p:pic>
      <p:sp>
        <p:nvSpPr>
          <p:cNvPr id="6" name="TextBox 5"/>
          <p:cNvSpPr txBox="1"/>
          <p:nvPr/>
        </p:nvSpPr>
        <p:spPr>
          <a:xfrm>
            <a:off x="10098064" y="6297976"/>
            <a:ext cx="1544637" cy="523220"/>
          </a:xfrm>
          <a:prstGeom prst="rect">
            <a:avLst/>
          </a:prstGeom>
          <a:noFill/>
        </p:spPr>
        <p:txBody>
          <a:bodyPr wrap="square" rtlCol="0">
            <a:spAutoFit/>
          </a:bodyPr>
          <a:lstStyle/>
          <a:p>
            <a:r>
              <a:rPr lang="en-GB" sz="2800" b="1" dirty="0">
                <a:solidFill>
                  <a:schemeClr val="accent1">
                    <a:lumMod val="50000"/>
                  </a:schemeClr>
                </a:solidFill>
              </a:rPr>
              <a:t>BDES</a:t>
            </a:r>
          </a:p>
        </p:txBody>
      </p:sp>
      <p:sp>
        <p:nvSpPr>
          <p:cNvPr id="8" name="Title 1"/>
          <p:cNvSpPr txBox="1">
            <a:spLocks/>
          </p:cNvSpPr>
          <p:nvPr/>
        </p:nvSpPr>
        <p:spPr>
          <a:xfrm>
            <a:off x="265731" y="276760"/>
            <a:ext cx="11645691" cy="1406706"/>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ctr">
            <a:normAutofit fontScale="90000"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sz="5400" dirty="0">
                <a:solidFill>
                  <a:schemeClr val="accent4">
                    <a:lumMod val="75000"/>
                  </a:schemeClr>
                </a:solidFill>
                <a:latin typeface="Garamond" panose="02020404030301010803" pitchFamily="18" charset="0"/>
              </a:rPr>
              <a:t>23</a:t>
            </a:r>
            <a:r>
              <a:rPr lang="en-GB" sz="5400" baseline="30000" dirty="0">
                <a:solidFill>
                  <a:schemeClr val="accent4">
                    <a:lumMod val="75000"/>
                  </a:schemeClr>
                </a:solidFill>
                <a:latin typeface="Garamond" panose="02020404030301010803" pitchFamily="18" charset="0"/>
              </a:rPr>
              <a:t>rd</a:t>
            </a:r>
            <a:r>
              <a:rPr lang="en-GB" sz="5400" dirty="0">
                <a:solidFill>
                  <a:schemeClr val="accent4">
                    <a:lumMod val="75000"/>
                  </a:schemeClr>
                </a:solidFill>
                <a:latin typeface="Garamond" panose="02020404030301010803" pitchFamily="18" charset="0"/>
              </a:rPr>
              <a:t> June : Feast of the </a:t>
            </a:r>
          </a:p>
          <a:p>
            <a:pPr algn="ctr"/>
            <a:r>
              <a:rPr lang="en-GB" sz="5400" dirty="0">
                <a:solidFill>
                  <a:schemeClr val="accent4">
                    <a:lumMod val="75000"/>
                  </a:schemeClr>
                </a:solidFill>
                <a:latin typeface="Garamond" panose="02020404030301010803" pitchFamily="18" charset="0"/>
              </a:rPr>
              <a:t>Nativity of St John the Baptist </a:t>
            </a:r>
          </a:p>
        </p:txBody>
      </p:sp>
      <p:sp>
        <p:nvSpPr>
          <p:cNvPr id="3" name="TextBox 2"/>
          <p:cNvSpPr txBox="1"/>
          <p:nvPr/>
        </p:nvSpPr>
        <p:spPr>
          <a:xfrm>
            <a:off x="3588151" y="2359148"/>
            <a:ext cx="7714921" cy="523220"/>
          </a:xfrm>
          <a:prstGeom prst="rect">
            <a:avLst/>
          </a:prstGeom>
          <a:noFill/>
        </p:spPr>
        <p:txBody>
          <a:bodyPr wrap="square" rtlCol="0">
            <a:spAutoFit/>
          </a:bodyPr>
          <a:lstStyle/>
          <a:p>
            <a:pPr algn="just"/>
            <a:endParaRPr lang="en-US" sz="2800" b="0" i="0" dirty="0">
              <a:solidFill>
                <a:srgbClr val="202122"/>
              </a:solidFill>
              <a:effectLst/>
              <a:latin typeface="Garamond" panose="02020404030301010803" pitchFamily="18" charset="0"/>
            </a:endParaRPr>
          </a:p>
        </p:txBody>
      </p:sp>
      <p:sp>
        <p:nvSpPr>
          <p:cNvPr id="4" name="TextBox 3"/>
          <p:cNvSpPr txBox="1"/>
          <p:nvPr/>
        </p:nvSpPr>
        <p:spPr>
          <a:xfrm>
            <a:off x="5758405" y="2359148"/>
            <a:ext cx="6313990" cy="430887"/>
          </a:xfrm>
          <a:prstGeom prst="rect">
            <a:avLst/>
          </a:prstGeom>
          <a:noFill/>
        </p:spPr>
        <p:txBody>
          <a:bodyPr wrap="square" rtlCol="0">
            <a:spAutoFit/>
          </a:bodyPr>
          <a:lstStyle/>
          <a:p>
            <a:pPr algn="just"/>
            <a:endParaRPr lang="en-GB" sz="2200" dirty="0"/>
          </a:p>
        </p:txBody>
      </p:sp>
      <p:pic>
        <p:nvPicPr>
          <p:cNvPr id="3076" name="Picture 4">
            <a:extLst>
              <a:ext uri="{FF2B5EF4-FFF2-40B4-BE49-F238E27FC236}">
                <a16:creationId xmlns:a16="http://schemas.microsoft.com/office/drawing/2014/main" id="{D889BC39-D396-4316-9C7C-A40D044724E1}"/>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265731" y="1757790"/>
            <a:ext cx="2678379" cy="4984755"/>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3131127" y="1903036"/>
            <a:ext cx="8795142" cy="4678204"/>
          </a:xfrm>
          <a:prstGeom prst="rect">
            <a:avLst/>
          </a:prstGeom>
          <a:noFill/>
        </p:spPr>
        <p:txBody>
          <a:bodyPr wrap="square" rtlCol="0">
            <a:spAutoFit/>
          </a:bodyPr>
          <a:lstStyle/>
          <a:p>
            <a:pPr algn="just"/>
            <a:r>
              <a:rPr lang="en-GB" sz="2800" dirty="0">
                <a:latin typeface="Garamond" panose="02020404030301010803" pitchFamily="18" charset="0"/>
              </a:rPr>
              <a:t>St John the Baptist was a preacher who according to the Gospels fulfilled the prophecy of Isaiah which described a voice crying in the wilderness.</a:t>
            </a:r>
          </a:p>
          <a:p>
            <a:pPr algn="just"/>
            <a:r>
              <a:rPr lang="en-GB" sz="2800" dirty="0">
                <a:latin typeface="Garamond" panose="02020404030301010803" pitchFamily="18" charset="0"/>
              </a:rPr>
              <a:t>The Gospel of Luke shows Mary visiting Elizabeth and the child in her womb leapt for joy. </a:t>
            </a:r>
          </a:p>
          <a:p>
            <a:pPr algn="just"/>
            <a:r>
              <a:rPr lang="en-GB" sz="2800" dirty="0">
                <a:latin typeface="Garamond" panose="02020404030301010803" pitchFamily="18" charset="0"/>
              </a:rPr>
              <a:t>John spent his time preaching and baptising.</a:t>
            </a:r>
          </a:p>
          <a:p>
            <a:pPr algn="just"/>
            <a:r>
              <a:rPr lang="en-GB" sz="2800" dirty="0">
                <a:latin typeface="Garamond" panose="02020404030301010803" pitchFamily="18" charset="0"/>
              </a:rPr>
              <a:t>He is subsequently executed by beheading at the instruction of Herod. His body was reputed to be buried in Palestine but what became of his head is more difficult to establish with several different places claiming to have it. </a:t>
            </a:r>
          </a:p>
          <a:p>
            <a:pPr algn="just"/>
            <a:endParaRPr lang="en-GB" dirty="0"/>
          </a:p>
        </p:txBody>
      </p:sp>
    </p:spTree>
    <p:extLst>
      <p:ext uri="{BB962C8B-B14F-4D97-AF65-F5344CB8AC3E}">
        <p14:creationId xmlns:p14="http://schemas.microsoft.com/office/powerpoint/2010/main" val="2339235338"/>
      </p:ext>
    </p:extLst>
  </p:cSld>
  <p:clrMapOvr>
    <a:masterClrMapping/>
  </p:clrMapOvr>
  <p:transition spd="slow">
    <p:push dir="u"/>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p:cNvSpPr txBox="1">
            <a:spLocks/>
          </p:cNvSpPr>
          <p:nvPr/>
        </p:nvSpPr>
        <p:spPr>
          <a:xfrm>
            <a:off x="370164" y="350478"/>
            <a:ext cx="11526640" cy="824537"/>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altLang="en-US" sz="4000" i="1" dirty="0">
                <a:solidFill>
                  <a:schemeClr val="accent4">
                    <a:lumMod val="75000"/>
                  </a:schemeClr>
                </a:solidFill>
                <a:latin typeface="Garamond" panose="02020404030301010803" pitchFamily="18" charset="0"/>
              </a:rPr>
              <a:t>Saints and Schools # 28 </a:t>
            </a:r>
            <a:r>
              <a:rPr lang="en-GB" altLang="en-US" sz="4000" dirty="0">
                <a:solidFill>
                  <a:schemeClr val="accent4">
                    <a:lumMod val="75000"/>
                  </a:schemeClr>
                </a:solidFill>
                <a:latin typeface="Garamond" panose="02020404030301010803" pitchFamily="18" charset="0"/>
              </a:rPr>
              <a:t>: St Clare</a:t>
            </a:r>
            <a:endParaRPr lang="en-GB" sz="4000" dirty="0">
              <a:solidFill>
                <a:schemeClr val="accent4">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 name="TextBox 1"/>
          <p:cNvSpPr txBox="1"/>
          <p:nvPr/>
        </p:nvSpPr>
        <p:spPr>
          <a:xfrm>
            <a:off x="5943600" y="1336876"/>
            <a:ext cx="5677382" cy="400110"/>
          </a:xfrm>
          <a:prstGeom prst="rect">
            <a:avLst/>
          </a:prstGeom>
          <a:noFill/>
        </p:spPr>
        <p:txBody>
          <a:bodyPr wrap="square" rtlCol="0">
            <a:spAutoFit/>
          </a:bodyPr>
          <a:lstStyle/>
          <a:p>
            <a:pPr algn="just"/>
            <a:endParaRPr lang="en-GB" sz="2000" dirty="0">
              <a:latin typeface="Garamond" panose="02020404030301010803" pitchFamily="18" charset="0"/>
            </a:endParaRPr>
          </a:p>
        </p:txBody>
      </p:sp>
      <p:sp>
        <p:nvSpPr>
          <p:cNvPr id="3" name="TextBox 2"/>
          <p:cNvSpPr txBox="1"/>
          <p:nvPr/>
        </p:nvSpPr>
        <p:spPr>
          <a:xfrm>
            <a:off x="4359564" y="1543139"/>
            <a:ext cx="7379998" cy="2585323"/>
          </a:xfrm>
          <a:prstGeom prst="rect">
            <a:avLst/>
          </a:prstGeom>
          <a:noFill/>
          <a:ln w="15875">
            <a:solidFill>
              <a:schemeClr val="tx1">
                <a:lumMod val="95000"/>
                <a:lumOff val="5000"/>
              </a:schemeClr>
            </a:solidFill>
          </a:ln>
        </p:spPr>
        <p:txBody>
          <a:bodyPr wrap="square" rtlCol="0">
            <a:spAutoFit/>
          </a:bodyPr>
          <a:lstStyle/>
          <a:p>
            <a:pPr algn="just"/>
            <a:r>
              <a:rPr lang="en-GB" b="1" dirty="0">
                <a:latin typeface="Garamond" panose="02020404030301010803" pitchFamily="18" charset="0"/>
              </a:rPr>
              <a:t>Clare of Assisi</a:t>
            </a:r>
            <a:r>
              <a:rPr lang="en-GB" dirty="0">
                <a:latin typeface="Garamond" panose="02020404030301010803" pitchFamily="18" charset="0"/>
              </a:rPr>
              <a:t>  was born Chiara </a:t>
            </a:r>
            <a:r>
              <a:rPr lang="en-GB" dirty="0" err="1">
                <a:latin typeface="Garamond" panose="02020404030301010803" pitchFamily="18" charset="0"/>
              </a:rPr>
              <a:t>Offreduccio</a:t>
            </a:r>
            <a:r>
              <a:rPr lang="en-GB" dirty="0">
                <a:latin typeface="Garamond" panose="02020404030301010803" pitchFamily="18" charset="0"/>
              </a:rPr>
              <a:t> and her name is sometimes spelled Clara, Clair, Claire, Sinclair. She was born on 16 July 1194  and died on 11 August 1253. </a:t>
            </a:r>
          </a:p>
          <a:p>
            <a:pPr algn="just"/>
            <a:r>
              <a:rPr lang="en-GB" dirty="0">
                <a:latin typeface="Garamond" panose="02020404030301010803" pitchFamily="18" charset="0"/>
              </a:rPr>
              <a:t>She was one of the first followers of Francis of Assisi  who founded the Order of Poor Ladies, a monastic religious order for women. This was following the Franciscan tradition,. St Clare wrote their Rule of Life, the first set of monastic guidelines known to have been written by a woman. </a:t>
            </a:r>
          </a:p>
          <a:p>
            <a:pPr algn="just"/>
            <a:r>
              <a:rPr lang="en-GB" dirty="0">
                <a:latin typeface="Garamond" panose="02020404030301010803" pitchFamily="18" charset="0"/>
              </a:rPr>
              <a:t>Following her death, the order she founded was renamed in her honour as the Order of Saint Clare, commonly referred to today as the Poor </a:t>
            </a:r>
            <a:r>
              <a:rPr lang="en-GB" dirty="0" err="1">
                <a:latin typeface="Garamond" panose="02020404030301010803" pitchFamily="18" charset="0"/>
              </a:rPr>
              <a:t>Clares</a:t>
            </a:r>
            <a:r>
              <a:rPr lang="en-GB" dirty="0">
                <a:latin typeface="Garamond" panose="02020404030301010803" pitchFamily="18" charset="0"/>
              </a:rPr>
              <a:t>.</a:t>
            </a:r>
            <a:endParaRPr lang="en-GB" sz="2000" dirty="0">
              <a:latin typeface="Garamond" panose="02020404030301010803" pitchFamily="18" charset="0"/>
            </a:endParaRPr>
          </a:p>
        </p:txBody>
      </p:sp>
      <p:pic>
        <p:nvPicPr>
          <p:cNvPr id="7" name="Content Placeholder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968037" y="5854700"/>
            <a:ext cx="771525" cy="914400"/>
          </a:xfrm>
          <a:prstGeom prst="rect">
            <a:avLst/>
          </a:prstGeom>
        </p:spPr>
      </p:pic>
      <p:sp>
        <p:nvSpPr>
          <p:cNvPr id="6" name="TextBox 5"/>
          <p:cNvSpPr txBox="1"/>
          <p:nvPr/>
        </p:nvSpPr>
        <p:spPr>
          <a:xfrm>
            <a:off x="9944100" y="6050290"/>
            <a:ext cx="1544637" cy="523220"/>
          </a:xfrm>
          <a:prstGeom prst="rect">
            <a:avLst/>
          </a:prstGeom>
          <a:noFill/>
        </p:spPr>
        <p:txBody>
          <a:bodyPr wrap="square" rtlCol="0">
            <a:spAutoFit/>
          </a:bodyPr>
          <a:lstStyle/>
          <a:p>
            <a:r>
              <a:rPr lang="en-GB" sz="2800" b="1" dirty="0">
                <a:solidFill>
                  <a:schemeClr val="accent1">
                    <a:lumMod val="50000"/>
                  </a:schemeClr>
                </a:solidFill>
              </a:rPr>
              <a:t>BDES</a:t>
            </a:r>
          </a:p>
        </p:txBody>
      </p:sp>
      <p:pic>
        <p:nvPicPr>
          <p:cNvPr id="1026" name="Picture 2">
            <a:extLst>
              <a:ext uri="{FF2B5EF4-FFF2-40B4-BE49-F238E27FC236}">
                <a16:creationId xmlns:a16="http://schemas.microsoft.com/office/drawing/2014/main" id="{FC33337F-7B24-0156-76B4-0D63D666EE71}"/>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452438" y="1609358"/>
            <a:ext cx="3607340" cy="4608376"/>
          </a:xfrm>
          <a:prstGeom prst="rect">
            <a:avLst/>
          </a:prstGeom>
          <a:noFill/>
          <a:extLst>
            <a:ext uri="{909E8E84-426E-40DD-AFC4-6F175D3DCCD1}">
              <a14:hiddenFill xmlns:a14="http://schemas.microsoft.com/office/drawing/2010/main">
                <a:solidFill>
                  <a:srgbClr val="FFFFFF"/>
                </a:solidFill>
              </a14:hiddenFill>
            </a:ext>
          </a:extLst>
        </p:spPr>
      </p:pic>
      <p:sp>
        <p:nvSpPr>
          <p:cNvPr id="8" name="TextBox 7">
            <a:extLst>
              <a:ext uri="{FF2B5EF4-FFF2-40B4-BE49-F238E27FC236}">
                <a16:creationId xmlns:a16="http://schemas.microsoft.com/office/drawing/2014/main" id="{55E2288A-3074-88AC-2800-4F1531B0BAA1}"/>
              </a:ext>
            </a:extLst>
          </p:cNvPr>
          <p:cNvSpPr txBox="1"/>
          <p:nvPr/>
        </p:nvSpPr>
        <p:spPr>
          <a:xfrm>
            <a:off x="5283459" y="4334725"/>
            <a:ext cx="5532208" cy="1754326"/>
          </a:xfrm>
          <a:prstGeom prst="rect">
            <a:avLst/>
          </a:prstGeom>
          <a:noFill/>
        </p:spPr>
        <p:txBody>
          <a:bodyPr wrap="square" rtlCol="0">
            <a:spAutoFit/>
          </a:bodyPr>
          <a:lstStyle/>
          <a:p>
            <a:pPr algn="ctr"/>
            <a:r>
              <a:rPr lang="en-US" sz="2000" dirty="0">
                <a:latin typeface="Garamond" panose="02020404030301010803" pitchFamily="18" charset="0"/>
              </a:rPr>
              <a:t>In the diocese of Brentwood, </a:t>
            </a:r>
          </a:p>
          <a:p>
            <a:pPr algn="ctr"/>
            <a:r>
              <a:rPr lang="en-US" sz="2000" dirty="0">
                <a:latin typeface="Garamond" panose="02020404030301010803" pitchFamily="18" charset="0"/>
              </a:rPr>
              <a:t>There is a school and nursery named after St Clare.  </a:t>
            </a:r>
          </a:p>
          <a:p>
            <a:pPr algn="ctr"/>
            <a:r>
              <a:rPr lang="en-US" sz="2000" dirty="0">
                <a:latin typeface="Garamond" panose="02020404030301010803" pitchFamily="18" charset="0"/>
              </a:rPr>
              <a:t>This is a school where :</a:t>
            </a:r>
          </a:p>
          <a:p>
            <a:pPr algn="ctr"/>
            <a:r>
              <a:rPr lang="en-US" sz="2400" b="1" dirty="0">
                <a:latin typeface="Garamond" panose="02020404030301010803" pitchFamily="18" charset="0"/>
              </a:rPr>
              <a:t>With Jesus we learn to love and love to learn.</a:t>
            </a:r>
            <a:endParaRPr lang="en-GB" sz="2400" b="1" dirty="0">
              <a:latin typeface="Garamond" panose="02020404030301010803" pitchFamily="18" charset="0"/>
            </a:endParaRPr>
          </a:p>
        </p:txBody>
      </p:sp>
    </p:spTree>
    <p:extLst>
      <p:ext uri="{BB962C8B-B14F-4D97-AF65-F5344CB8AC3E}">
        <p14:creationId xmlns:p14="http://schemas.microsoft.com/office/powerpoint/2010/main" val="2734715491"/>
      </p:ext>
    </p:extLst>
  </p:cSld>
  <p:clrMapOvr>
    <a:masterClrMapping/>
  </p:clrMapOvr>
  <p:transition spd="slow">
    <p:push dir="u"/>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3998" y="5700381"/>
            <a:ext cx="9144000" cy="1655762"/>
          </a:xfrm>
        </p:spPr>
        <p:txBody>
          <a:bodyPr>
            <a:normAutofit/>
          </a:bodyPr>
          <a:lstStyle/>
          <a:p>
            <a:r>
              <a:rPr lang="en-GB" sz="2800" dirty="0">
                <a:solidFill>
                  <a:schemeClr val="accent4">
                    <a:lumMod val="75000"/>
                  </a:schemeClr>
                </a:solidFill>
                <a:latin typeface="Garamond" panose="02020404030301010803" pitchFamily="18" charset="0"/>
              </a:rPr>
              <a:t>Monday 20</a:t>
            </a:r>
            <a:r>
              <a:rPr lang="en-GB" sz="2800" baseline="30000" dirty="0">
                <a:solidFill>
                  <a:schemeClr val="accent4">
                    <a:lumMod val="75000"/>
                  </a:schemeClr>
                </a:solidFill>
                <a:latin typeface="Garamond" panose="02020404030301010803" pitchFamily="18" charset="0"/>
              </a:rPr>
              <a:t>th</a:t>
            </a:r>
            <a:r>
              <a:rPr lang="en-GB" sz="2800" dirty="0">
                <a:solidFill>
                  <a:schemeClr val="accent4">
                    <a:lumMod val="75000"/>
                  </a:schemeClr>
                </a:solidFill>
                <a:latin typeface="Garamond" panose="02020404030301010803" pitchFamily="18" charset="0"/>
              </a:rPr>
              <a:t> June 2022</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69637" y="5816600"/>
            <a:ext cx="771525" cy="914400"/>
          </a:xfrm>
          <a:prstGeom prst="rect">
            <a:avLst/>
          </a:prstGeom>
        </p:spPr>
      </p:pic>
      <p:sp>
        <p:nvSpPr>
          <p:cNvPr id="5" name="TextBox 4"/>
          <p:cNvSpPr txBox="1"/>
          <p:nvPr/>
        </p:nvSpPr>
        <p:spPr>
          <a:xfrm>
            <a:off x="7264400" y="6089134"/>
            <a:ext cx="4465637" cy="369332"/>
          </a:xfrm>
          <a:prstGeom prst="rect">
            <a:avLst/>
          </a:prstGeom>
          <a:noFill/>
        </p:spPr>
        <p:txBody>
          <a:bodyPr wrap="square" rtlCol="0">
            <a:spAutoFit/>
          </a:bodyPr>
          <a:lstStyle/>
          <a:p>
            <a:r>
              <a:rPr lang="en-GB" b="1" dirty="0">
                <a:solidFill>
                  <a:schemeClr val="accent1">
                    <a:lumMod val="50000"/>
                  </a:schemeClr>
                </a:solidFill>
              </a:rPr>
              <a:t>Brentwood Diocese Education Service</a:t>
            </a:r>
          </a:p>
        </p:txBody>
      </p:sp>
      <p:sp>
        <p:nvSpPr>
          <p:cNvPr id="10" name="Title 1"/>
          <p:cNvSpPr txBox="1">
            <a:spLocks/>
          </p:cNvSpPr>
          <p:nvPr/>
        </p:nvSpPr>
        <p:spPr>
          <a:xfrm>
            <a:off x="1524000" y="249839"/>
            <a:ext cx="9144000" cy="1466113"/>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sz="9600" dirty="0">
                <a:solidFill>
                  <a:schemeClr val="accent4">
                    <a:lumMod val="75000"/>
                  </a:schemeClr>
                </a:solidFill>
                <a:latin typeface="Garamond" panose="02020404030301010803" pitchFamily="18" charset="0"/>
              </a:rPr>
              <a:t>Looking Forward</a:t>
            </a:r>
          </a:p>
        </p:txBody>
      </p:sp>
      <p:pic>
        <p:nvPicPr>
          <p:cNvPr id="8" name="Picture 7" descr="World Youth Day Lisbon 2023 unveils Marian logo | Angelus News"/>
          <p:cNvPicPr/>
          <p:nvPr/>
        </p:nvPicPr>
        <p:blipFill rotWithShape="1">
          <a:blip r:embed="rId3" cstate="print">
            <a:extLst>
              <a:ext uri="{28A0092B-C50C-407E-A947-70E740481C1C}">
                <a14:useLocalDpi xmlns:a14="http://schemas.microsoft.com/office/drawing/2010/main" val="0"/>
              </a:ext>
            </a:extLst>
          </a:blip>
          <a:srcRect l="25420" t="2314" r="22249" b="2792"/>
          <a:stretch/>
        </p:blipFill>
        <p:spPr bwMode="auto">
          <a:xfrm>
            <a:off x="227489" y="4971098"/>
            <a:ext cx="1789747" cy="1759902"/>
          </a:xfrm>
          <a:prstGeom prst="rect">
            <a:avLst/>
          </a:prstGeom>
          <a:noFill/>
          <a:ln>
            <a:noFill/>
          </a:ln>
          <a:extLst>
            <a:ext uri="{53640926-AAD7-44D8-BBD7-CCE9431645EC}">
              <a14:shadowObscured xmlns:a14="http://schemas.microsoft.com/office/drawing/2010/main"/>
            </a:ext>
          </a:extLst>
        </p:spPr>
      </p:pic>
      <p:sp>
        <p:nvSpPr>
          <p:cNvPr id="9" name="Subtitle 2"/>
          <p:cNvSpPr txBox="1">
            <a:spLocks/>
          </p:cNvSpPr>
          <p:nvPr/>
        </p:nvSpPr>
        <p:spPr>
          <a:xfrm>
            <a:off x="1391795" y="5023168"/>
            <a:ext cx="9901645" cy="1655762"/>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GB" sz="4400" dirty="0">
                <a:latin typeface="Garamond" panose="02020404030301010803" pitchFamily="18" charset="0"/>
              </a:rPr>
              <a:t>~ Looking Forward in Prayer~</a:t>
            </a:r>
          </a:p>
        </p:txBody>
      </p:sp>
      <p:pic>
        <p:nvPicPr>
          <p:cNvPr id="1026" name="Picture 2">
            <a:extLst>
              <a:ext uri="{FF2B5EF4-FFF2-40B4-BE49-F238E27FC236}">
                <a16:creationId xmlns:a16="http://schemas.microsoft.com/office/drawing/2014/main" id="{D0D4E249-6698-465A-9CB1-396CF6737381}"/>
              </a:ext>
            </a:extLst>
          </p:cNvPr>
          <p:cNvPicPr>
            <a:picLocks noChangeAspect="1" noChangeArrowheads="1"/>
          </p:cNvPicPr>
          <p:nvPr/>
        </p:nvPicPr>
        <p:blipFill>
          <a:blip r:embed="rId4">
            <a:extLst>
              <a:ext uri="{28A0092B-C50C-407E-A947-70E740481C1C}">
                <a14:useLocalDpi xmlns:a14="http://schemas.microsoft.com/office/drawing/2010/main" val="0"/>
              </a:ext>
            </a:extLst>
          </a:blip>
          <a:stretch>
            <a:fillRect/>
          </a:stretch>
        </p:blipFill>
        <p:spPr bwMode="auto">
          <a:xfrm>
            <a:off x="2916821" y="1805340"/>
            <a:ext cx="6892724" cy="326641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41129451"/>
      </p:ext>
    </p:extLst>
  </p:cSld>
  <p:clrMapOvr>
    <a:masterClrMapping/>
  </p:clrMapOvr>
  <p:transition spd="slow">
    <p:push dir="u"/>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1674C4D908A1454EA680D99890B63DD8" ma:contentTypeVersion="11" ma:contentTypeDescription="Create a new document." ma:contentTypeScope="" ma:versionID="9402c1d68d3900ee211fc7516b8e0b3d">
  <xsd:schema xmlns:xsd="http://www.w3.org/2001/XMLSchema" xmlns:xs="http://www.w3.org/2001/XMLSchema" xmlns:p="http://schemas.microsoft.com/office/2006/metadata/properties" xmlns:ns3="66f78821-969e-443f-8b7e-99ce487fda93" targetNamespace="http://schemas.microsoft.com/office/2006/metadata/properties" ma:root="true" ma:fieldsID="41d38482d1c0efd77029f8be5c83b58b" ns3:_="">
    <xsd:import namespace="66f78821-969e-443f-8b7e-99ce487fda93"/>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3:MediaServiceDateTaken" minOccurs="0"/>
                <xsd:element ref="ns3:MediaLengthInSeconds" minOccurs="0"/>
                <xsd:element ref="ns3:MediaServiceAutoTags" minOccurs="0"/>
                <xsd:element ref="ns3:MediaServiceLocation" minOccurs="0"/>
                <xsd:element ref="ns3:MediaServiceGenerationTime" minOccurs="0"/>
                <xsd:element ref="ns3:MediaServiceEventHashCode" minOccurs="0"/>
                <xsd:element ref="ns3: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6f78821-969e-443f-8b7e-99ce487fda9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LengthInSeconds" ma:index="13" nillable="true" ma:displayName="Length (seconds)" ma:internalName="MediaLengthInSeconds" ma:readOnly="true">
      <xsd:simpleType>
        <xsd:restriction base="dms:Unknown"/>
      </xsd:simpleType>
    </xsd:element>
    <xsd:element name="MediaServiceAutoTags" ma:index="14" nillable="true" ma:displayName="Tags" ma:internalName="MediaServiceAutoTags"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C51E2457-5AA8-4476-B0FB-665F6FA1918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6f78821-969e-443f-8b7e-99ce487fda9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E471895A-9627-4D5A-93F3-5760510F593D}">
  <ds:schemaRefs>
    <ds:schemaRef ds:uri="http://schemas.microsoft.com/sharepoint/v3/contenttype/forms"/>
  </ds:schemaRefs>
</ds:datastoreItem>
</file>

<file path=customXml/itemProps3.xml><?xml version="1.0" encoding="utf-8"?>
<ds:datastoreItem xmlns:ds="http://schemas.openxmlformats.org/officeDocument/2006/customXml" ds:itemID="{5F5F0585-C9A4-4F37-BF45-19570350497D}">
  <ds:schemaRefs>
    <ds:schemaRef ds:uri="http://purl.org/dc/terms/"/>
    <ds:schemaRef ds:uri="http://schemas.openxmlformats.org/package/2006/metadata/core-properties"/>
    <ds:schemaRef ds:uri="http://purl.org/dc/dcmitype/"/>
    <ds:schemaRef ds:uri="http://schemas.microsoft.com/office/infopath/2007/PartnerControls"/>
    <ds:schemaRef ds:uri="http://schemas.microsoft.com/office/2006/documentManagement/types"/>
    <ds:schemaRef ds:uri="http://purl.org/dc/elements/1.1/"/>
    <ds:schemaRef ds:uri="http://schemas.microsoft.com/office/2006/metadata/properties"/>
    <ds:schemaRef ds:uri="66f78821-969e-443f-8b7e-99ce487fda93"/>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5915</TotalTime>
  <Words>465</Words>
  <Application>Microsoft Office PowerPoint</Application>
  <PresentationFormat>Widescreen</PresentationFormat>
  <Paragraphs>53</Paragraphs>
  <Slides>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Arial</vt:lpstr>
      <vt:lpstr>Calibri</vt:lpstr>
      <vt:lpstr>Calibri Light</vt:lpstr>
      <vt:lpstr>Garamond</vt:lpstr>
      <vt:lpstr>Times New Roman</vt:lpstr>
      <vt:lpstr>Office Theme</vt:lpstr>
      <vt:lpstr>PowerPoint Presentation</vt:lpstr>
      <vt:lpstr>PowerPoint Presentation</vt:lpstr>
      <vt:lpstr>The Synoptic Problem</vt:lpstr>
      <vt:lpstr>PowerPoint Presentation</vt:lpstr>
      <vt:lpstr>PowerPoint Presentation</vt:lpstr>
      <vt:lpstr>PowerPoint Presentation</vt:lpstr>
      <vt:lpstr>PowerPoint Presentation</vt:lpstr>
      <vt:lpstr>PowerPoint Presentation</vt:lpstr>
    </vt:vector>
  </TitlesOfParts>
  <Company>Diocese Of Brentwood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Sophie Russell</dc:creator>
  <cp:lastModifiedBy>Catherine McKenna</cp:lastModifiedBy>
  <cp:revision>351</cp:revision>
  <dcterms:created xsi:type="dcterms:W3CDTF">2019-09-06T14:56:38Z</dcterms:created>
  <dcterms:modified xsi:type="dcterms:W3CDTF">2022-06-10T07:55:18Z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0x0101001674C4D908A1454EA680D99890B63DD8</vt:lpwstr>
  </property>
</Properties>
</file>