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258" r:id="rId9"/>
    <p:sldId id="272" r:id="rId10"/>
    <p:sldId id="321" r:id="rId11"/>
    <p:sldId id="33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61" autoAdjust="0"/>
    <p:restoredTop sz="94660"/>
  </p:normalViewPr>
  <p:slideViewPr>
    <p:cSldViewPr snapToGrid="0">
      <p:cViewPr varScale="1">
        <p:scale>
          <a:sx n="66" d="100"/>
          <a:sy n="66" d="100"/>
        </p:scale>
        <p:origin x="382"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10/06/2022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10/06/2022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10/06/2022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10/06/2022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10/06/2022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10/06/2022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10/06/2022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10/06/2022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10/06/2022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10/06/2022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10/06/2022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10/06/2022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20</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June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Prayer~</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916821" y="1805340"/>
            <a:ext cx="6892724" cy="326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15532" y="1961510"/>
            <a:ext cx="10506504" cy="4186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800" dirty="0">
                <a:latin typeface="Garamond" panose="02020404030301010803" pitchFamily="18" charset="0"/>
              </a:rPr>
              <a:t>We have just celebrated the feast of Corpus Christi.</a:t>
            </a:r>
          </a:p>
          <a:p>
            <a:pPr algn="ctr"/>
            <a:endParaRPr lang="en-GB" sz="2800" dirty="0">
              <a:latin typeface="Garamond" panose="02020404030301010803" pitchFamily="18" charset="0"/>
            </a:endParaRPr>
          </a:p>
          <a:p>
            <a:pPr algn="ctr"/>
            <a:r>
              <a:rPr lang="en-GB" sz="2800" dirty="0">
                <a:latin typeface="Garamond" panose="02020404030301010803" pitchFamily="18" charset="0"/>
              </a:rPr>
              <a:t>This feast is concerned with the joy of the Eucharist.</a:t>
            </a:r>
          </a:p>
          <a:p>
            <a:pPr algn="ctr"/>
            <a:endParaRPr lang="en-GB" sz="2800" dirty="0">
              <a:latin typeface="Garamond" panose="02020404030301010803" pitchFamily="18" charset="0"/>
            </a:endParaRPr>
          </a:p>
          <a:p>
            <a:pPr algn="ctr"/>
            <a:r>
              <a:rPr lang="en-GB" sz="2800" dirty="0">
                <a:latin typeface="Garamond" panose="02020404030301010803" pitchFamily="18" charset="0"/>
              </a:rPr>
              <a:t>When Jesus instituted the Eucharist on Maundy Thursday he also washed the feet of the disciples as an example of service. </a:t>
            </a:r>
          </a:p>
          <a:p>
            <a:pPr algn="ctr"/>
            <a:endParaRPr lang="en-GB" sz="2800" dirty="0">
              <a:latin typeface="Garamond" panose="02020404030301010803" pitchFamily="18" charset="0"/>
            </a:endParaRPr>
          </a:p>
          <a:p>
            <a:pPr algn="ctr"/>
            <a:r>
              <a:rPr lang="en-GB" sz="2800" dirty="0">
                <a:latin typeface="Garamond" panose="02020404030301010803" pitchFamily="18" charset="0"/>
              </a:rPr>
              <a:t>How do you celebrate the joy of the Eucharist and offer service to others?</a:t>
            </a:r>
          </a:p>
          <a:p>
            <a:pPr algn="ctr"/>
            <a:r>
              <a:rPr lang="en-GB" sz="2800" dirty="0">
                <a:latin typeface="Garamond" panose="02020404030301010803" pitchFamily="18" charset="0"/>
              </a:rPr>
              <a:t>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Looking forward in Prayer</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440258" y="2700174"/>
            <a:ext cx="5069311" cy="3016210"/>
          </a:xfrm>
          <a:prstGeom prst="rect">
            <a:avLst/>
          </a:prstGeom>
        </p:spPr>
        <p:txBody>
          <a:bodyPr wrap="square">
            <a:spAutoFit/>
          </a:bodyPr>
          <a:lstStyle/>
          <a:p>
            <a:pPr algn="ctr"/>
            <a:r>
              <a:rPr lang="en-GB" sz="2600" b="1" dirty="0">
                <a:latin typeface="Garamond" panose="02020404030301010803" pitchFamily="18" charset="0"/>
              </a:rPr>
              <a:t>Sunday 19</a:t>
            </a:r>
            <a:r>
              <a:rPr lang="en-GB" sz="2600" b="1" baseline="30000" dirty="0">
                <a:latin typeface="Garamond" panose="02020404030301010803" pitchFamily="18" charset="0"/>
              </a:rPr>
              <a:t>th</a:t>
            </a:r>
            <a:r>
              <a:rPr lang="en-GB" sz="2600" b="1" dirty="0">
                <a:latin typeface="Garamond" panose="02020404030301010803" pitchFamily="18" charset="0"/>
              </a:rPr>
              <a:t> June 2022</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The Gospel of Luke                     says :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3600" dirty="0">
                <a:latin typeface="Garamond" panose="02020404030301010803" pitchFamily="18" charset="0"/>
              </a:rPr>
              <a:t>“He healed those who needed to be cured</a:t>
            </a:r>
            <a:r>
              <a:rPr lang="en-GB" sz="40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8" name="Picture 4">
            <a:extLst>
              <a:ext uri="{FF2B5EF4-FFF2-40B4-BE49-F238E27FC236}">
                <a16:creationId xmlns:a16="http://schemas.microsoft.com/office/drawing/2014/main" id="{B291B335-D9E6-42F4-83AB-F9303C33D4B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71423" y="2583282"/>
            <a:ext cx="5349850" cy="3628982"/>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3148" y="298360"/>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6428510" y="2889174"/>
            <a:ext cx="5184370" cy="2264066"/>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r>
              <a:rPr lang="en-GB" sz="4800" dirty="0">
                <a:latin typeface="Garamond" panose="02020404030301010803" pitchFamily="18" charset="0"/>
              </a:rPr>
              <a:t>Thy will be done on earth as it is in Heaven.</a:t>
            </a:r>
            <a:endParaRPr kumimoji="0" lang="en-US" altLang="en-US" sz="4800" b="0" i="0" u="none" strike="noStrike" cap="none" normalizeH="0" baseline="0" dirty="0">
              <a:ln>
                <a:noFill/>
              </a:ln>
              <a:solidFill>
                <a:schemeClr val="tx1"/>
              </a:solidFill>
              <a:effectLst/>
              <a:latin typeface="Garamond" panose="02020404030301010803" pitchFamily="18" charset="0"/>
            </a:endParaRPr>
          </a:p>
        </p:txBody>
      </p:sp>
      <p:pic>
        <p:nvPicPr>
          <p:cNvPr id="2050" name="Picture 2">
            <a:extLst>
              <a:ext uri="{FF2B5EF4-FFF2-40B4-BE49-F238E27FC236}">
                <a16:creationId xmlns:a16="http://schemas.microsoft.com/office/drawing/2014/main" id="{DD7C05F6-A744-4407-BD09-132210E2B33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0699" b="18643"/>
          <a:stretch/>
        </p:blipFill>
        <p:spPr bwMode="auto">
          <a:xfrm>
            <a:off x="353148" y="2665116"/>
            <a:ext cx="6304095" cy="2863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317664" y="1960912"/>
            <a:ext cx="6793681" cy="3508653"/>
          </a:xfrm>
          <a:prstGeom prst="rect">
            <a:avLst/>
          </a:prstGeom>
          <a:noFill/>
        </p:spPr>
        <p:txBody>
          <a:bodyPr wrap="square" rtlCol="0">
            <a:spAutoFit/>
          </a:bodyPr>
          <a:lstStyle/>
          <a:p>
            <a:pPr algn="ctr"/>
            <a:r>
              <a:rPr lang="en-GB" sz="6000" dirty="0">
                <a:latin typeface="Garamond" panose="02020404030301010803" pitchFamily="18" charset="0"/>
              </a:rPr>
              <a:t>“Continue to dream even when you get older.”</a:t>
            </a:r>
          </a:p>
          <a:p>
            <a:pPr algn="ctr"/>
            <a:endParaRPr lang="en-GB" dirty="0">
              <a:latin typeface="Garamond" panose="02020404030301010803" pitchFamily="18" charset="0"/>
            </a:endParaRPr>
          </a:p>
          <a:p>
            <a:r>
              <a:rPr lang="en-GB" sz="2400" dirty="0">
                <a:latin typeface="Garamond" panose="02020404030301010803" pitchFamily="18" charset="0"/>
              </a:rPr>
              <a:t>                         - Pope Francis, </a:t>
            </a:r>
            <a:r>
              <a:rPr lang="en-GB" sz="2400" i="1" dirty="0">
                <a:latin typeface="Garamond" panose="02020404030301010803" pitchFamily="18" charset="0"/>
              </a:rPr>
              <a:t>Youth Sunday Mass 2021</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265731" y="276760"/>
            <a:ext cx="11645691" cy="14067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4">
                    <a:lumMod val="75000"/>
                  </a:schemeClr>
                </a:solidFill>
                <a:latin typeface="Garamond" panose="02020404030301010803" pitchFamily="18" charset="0"/>
              </a:rPr>
              <a:t>23</a:t>
            </a:r>
            <a:r>
              <a:rPr lang="en-GB" sz="5400" baseline="30000" dirty="0">
                <a:solidFill>
                  <a:schemeClr val="accent4">
                    <a:lumMod val="75000"/>
                  </a:schemeClr>
                </a:solidFill>
                <a:latin typeface="Garamond" panose="02020404030301010803" pitchFamily="18" charset="0"/>
              </a:rPr>
              <a:t>rd</a:t>
            </a:r>
            <a:r>
              <a:rPr lang="en-GB" sz="5400" dirty="0">
                <a:solidFill>
                  <a:schemeClr val="accent4">
                    <a:lumMod val="75000"/>
                  </a:schemeClr>
                </a:solidFill>
                <a:latin typeface="Garamond" panose="02020404030301010803" pitchFamily="18" charset="0"/>
              </a:rPr>
              <a:t> June : Feast of the </a:t>
            </a:r>
          </a:p>
          <a:p>
            <a:pPr algn="ctr"/>
            <a:r>
              <a:rPr lang="en-GB" sz="5400" dirty="0">
                <a:solidFill>
                  <a:schemeClr val="accent4">
                    <a:lumMod val="75000"/>
                  </a:schemeClr>
                </a:solidFill>
                <a:latin typeface="Garamond" panose="02020404030301010803" pitchFamily="18" charset="0"/>
              </a:rPr>
              <a:t>Nativity of St John the Baptist </a:t>
            </a: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pic>
        <p:nvPicPr>
          <p:cNvPr id="3076" name="Picture 4">
            <a:extLst>
              <a:ext uri="{FF2B5EF4-FFF2-40B4-BE49-F238E27FC236}">
                <a16:creationId xmlns:a16="http://schemas.microsoft.com/office/drawing/2014/main" id="{D889BC39-D396-4316-9C7C-A40D044724E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65731" y="1757790"/>
            <a:ext cx="2678379" cy="498475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131127" y="1903036"/>
            <a:ext cx="8795142" cy="4678204"/>
          </a:xfrm>
          <a:prstGeom prst="rect">
            <a:avLst/>
          </a:prstGeom>
          <a:noFill/>
        </p:spPr>
        <p:txBody>
          <a:bodyPr wrap="square" rtlCol="0">
            <a:spAutoFit/>
          </a:bodyPr>
          <a:lstStyle/>
          <a:p>
            <a:pPr algn="just"/>
            <a:r>
              <a:rPr lang="en-GB" sz="2800" dirty="0">
                <a:latin typeface="Garamond" panose="02020404030301010803" pitchFamily="18" charset="0"/>
              </a:rPr>
              <a:t>St John the Baptist was a preacher who according to the Gospels fulfilled the prophecy of Isaiah which described a voice crying in the wilderness.</a:t>
            </a:r>
          </a:p>
          <a:p>
            <a:pPr algn="just"/>
            <a:r>
              <a:rPr lang="en-GB" sz="2800" dirty="0">
                <a:latin typeface="Garamond" panose="02020404030301010803" pitchFamily="18" charset="0"/>
              </a:rPr>
              <a:t>The Gospel of Luke shows Mary visiting Elizabeth and the child in her womb leapt for joy. </a:t>
            </a:r>
          </a:p>
          <a:p>
            <a:pPr algn="just"/>
            <a:r>
              <a:rPr lang="en-GB" sz="2800" dirty="0">
                <a:latin typeface="Garamond" panose="02020404030301010803" pitchFamily="18" charset="0"/>
              </a:rPr>
              <a:t>John spent his time preaching and baptising.</a:t>
            </a:r>
          </a:p>
          <a:p>
            <a:pPr algn="just"/>
            <a:r>
              <a:rPr lang="en-GB" sz="2800" dirty="0">
                <a:latin typeface="Garamond" panose="02020404030301010803" pitchFamily="18" charset="0"/>
              </a:rPr>
              <a:t>He is subsequently executed by beheading at the instruction of Herod. His body was reputed to be buried in Palestine but what became of his head is more difficult to establish with several different places claiming to have it. </a:t>
            </a:r>
          </a:p>
          <a:p>
            <a:pPr algn="just"/>
            <a:endParaRPr lang="en-GB" dirty="0"/>
          </a:p>
        </p:txBody>
      </p:sp>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70164" y="350478"/>
            <a:ext cx="11526640" cy="82453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Saints and Schools # 28 </a:t>
            </a:r>
            <a:r>
              <a:rPr lang="en-GB" altLang="en-US" sz="4000" dirty="0">
                <a:solidFill>
                  <a:schemeClr val="accent4">
                    <a:lumMod val="75000"/>
                  </a:schemeClr>
                </a:solidFill>
                <a:latin typeface="Garamond" panose="02020404030301010803" pitchFamily="18" charset="0"/>
              </a:rPr>
              <a:t>: St Clare</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4359564" y="1543139"/>
            <a:ext cx="7379998" cy="2585323"/>
          </a:xfrm>
          <a:prstGeom prst="rect">
            <a:avLst/>
          </a:prstGeom>
          <a:noFill/>
          <a:ln w="15875">
            <a:solidFill>
              <a:schemeClr val="tx1">
                <a:lumMod val="95000"/>
                <a:lumOff val="5000"/>
              </a:schemeClr>
            </a:solidFill>
          </a:ln>
        </p:spPr>
        <p:txBody>
          <a:bodyPr wrap="square" rtlCol="0">
            <a:spAutoFit/>
          </a:bodyPr>
          <a:lstStyle/>
          <a:p>
            <a:pPr algn="just"/>
            <a:r>
              <a:rPr lang="en-GB" b="1" dirty="0">
                <a:latin typeface="Garamond" panose="02020404030301010803" pitchFamily="18" charset="0"/>
              </a:rPr>
              <a:t>Clare of Assisi</a:t>
            </a:r>
            <a:r>
              <a:rPr lang="en-GB" dirty="0">
                <a:latin typeface="Garamond" panose="02020404030301010803" pitchFamily="18" charset="0"/>
              </a:rPr>
              <a:t>  was born Chiara </a:t>
            </a:r>
            <a:r>
              <a:rPr lang="en-GB" dirty="0" err="1">
                <a:latin typeface="Garamond" panose="02020404030301010803" pitchFamily="18" charset="0"/>
              </a:rPr>
              <a:t>Offreduccio</a:t>
            </a:r>
            <a:r>
              <a:rPr lang="en-GB" dirty="0">
                <a:latin typeface="Garamond" panose="02020404030301010803" pitchFamily="18" charset="0"/>
              </a:rPr>
              <a:t> and her name is sometimes spelled Clara, Clair, Claire, Sinclair. She was born on 16 July 1194  and died on 11 August 1253. </a:t>
            </a:r>
          </a:p>
          <a:p>
            <a:pPr algn="just"/>
            <a:r>
              <a:rPr lang="en-GB" dirty="0">
                <a:latin typeface="Garamond" panose="02020404030301010803" pitchFamily="18" charset="0"/>
              </a:rPr>
              <a:t>She was one of the first followers of Francis of Assisi  who founded the Order of Poor Ladies, a monastic religious order for women. This was following the Franciscan tradition,. St Clare wrote their Rule of Life, the first set of monastic guidelines known to have been written by a woman. </a:t>
            </a:r>
          </a:p>
          <a:p>
            <a:pPr algn="just"/>
            <a:r>
              <a:rPr lang="en-GB" dirty="0">
                <a:latin typeface="Garamond" panose="02020404030301010803" pitchFamily="18" charset="0"/>
              </a:rPr>
              <a:t>Following her death, the order she founded was renamed in her honour as the Order of Saint Clare, commonly referred to today as the Poor </a:t>
            </a:r>
            <a:r>
              <a:rPr lang="en-GB" dirty="0" err="1">
                <a:latin typeface="Garamond" panose="02020404030301010803" pitchFamily="18" charset="0"/>
              </a:rPr>
              <a:t>Clares</a:t>
            </a:r>
            <a:r>
              <a:rPr lang="en-GB" dirty="0">
                <a:latin typeface="Garamond" panose="02020404030301010803" pitchFamily="18" charset="0"/>
              </a:rPr>
              <a:t>.</a:t>
            </a:r>
            <a:endParaRPr lang="en-GB" sz="2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1026" name="Picture 2">
            <a:extLst>
              <a:ext uri="{FF2B5EF4-FFF2-40B4-BE49-F238E27FC236}">
                <a16:creationId xmlns:a16="http://schemas.microsoft.com/office/drawing/2014/main" id="{FC33337F-7B24-0156-76B4-0D63D666EE7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52438" y="1609358"/>
            <a:ext cx="3607340" cy="460837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55E2288A-3074-88AC-2800-4F1531B0BAA1}"/>
              </a:ext>
            </a:extLst>
          </p:cNvPr>
          <p:cNvSpPr txBox="1"/>
          <p:nvPr/>
        </p:nvSpPr>
        <p:spPr>
          <a:xfrm>
            <a:off x="5283459" y="4334725"/>
            <a:ext cx="5532208" cy="1754326"/>
          </a:xfrm>
          <a:prstGeom prst="rect">
            <a:avLst/>
          </a:prstGeom>
          <a:noFill/>
        </p:spPr>
        <p:txBody>
          <a:bodyPr wrap="square" rtlCol="0">
            <a:spAutoFit/>
          </a:bodyPr>
          <a:lstStyle/>
          <a:p>
            <a:pPr algn="ctr"/>
            <a:r>
              <a:rPr lang="en-US" sz="2000" dirty="0">
                <a:latin typeface="Garamond" panose="02020404030301010803" pitchFamily="18" charset="0"/>
              </a:rPr>
              <a:t>In the diocese of Brentwood, </a:t>
            </a:r>
          </a:p>
          <a:p>
            <a:pPr algn="ctr"/>
            <a:r>
              <a:rPr lang="en-US" sz="2000" dirty="0">
                <a:latin typeface="Garamond" panose="02020404030301010803" pitchFamily="18" charset="0"/>
              </a:rPr>
              <a:t>There is a school and nursery named after St Clare.  </a:t>
            </a:r>
          </a:p>
          <a:p>
            <a:pPr algn="ctr"/>
            <a:r>
              <a:rPr lang="en-US" sz="2000" dirty="0">
                <a:latin typeface="Garamond" panose="02020404030301010803" pitchFamily="18" charset="0"/>
              </a:rPr>
              <a:t>This is a school where :</a:t>
            </a:r>
          </a:p>
          <a:p>
            <a:pPr algn="ctr"/>
            <a:r>
              <a:rPr lang="en-US" sz="2400" b="1" dirty="0">
                <a:latin typeface="Garamond" panose="02020404030301010803" pitchFamily="18" charset="0"/>
              </a:rPr>
              <a:t>With Jesus we learn to love and love to learn.</a:t>
            </a:r>
            <a:endParaRPr lang="en-GB" sz="2400" b="1" dirty="0">
              <a:latin typeface="Garamond" panose="02020404030301010803" pitchFamily="18" charset="0"/>
            </a:endParaRPr>
          </a:p>
        </p:txBody>
      </p:sp>
    </p:spTree>
    <p:extLst>
      <p:ext uri="{BB962C8B-B14F-4D97-AF65-F5344CB8AC3E}">
        <p14:creationId xmlns:p14="http://schemas.microsoft.com/office/powerpoint/2010/main" val="273471549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20</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June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Prayer~</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916821" y="1805340"/>
            <a:ext cx="6892724" cy="326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1129451"/>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3.xml><?xml version="1.0" encoding="utf-8"?>
<ds:datastoreItem xmlns:ds="http://schemas.openxmlformats.org/officeDocument/2006/customXml" ds:itemID="{5F5F0585-C9A4-4F37-BF45-19570350497D}">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66f78821-969e-443f-8b7e-99ce487fda9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5915</TotalTime>
  <Words>465</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351</cp:revision>
  <dcterms:created xsi:type="dcterms:W3CDTF">2019-09-06T14:56:38Z</dcterms:created>
  <dcterms:modified xsi:type="dcterms:W3CDTF">2022-06-10T07:55:18Z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