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362" r:id="rId4"/>
    <p:sldId id="297" r:id="rId5"/>
    <p:sldId id="258" r:id="rId6"/>
    <p:sldId id="272" r:id="rId7"/>
    <p:sldId id="321" r:id="rId8"/>
    <p:sldId id="3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96380-9F83-4A37-B393-5EC6FAF5A61F}" v="129" dt="2022-07-05T10:03:12.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40" d="100"/>
          <a:sy n="40" d="100"/>
        </p:scale>
        <p:origin x="696" y="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A6F651BD-033A-48D8-8E8F-C7035E06C551}"/>
    <pc:docChg chg="modSld">
      <pc:chgData name="John Adams" userId="1143faee-bb16-416e-8056-0ed4c730fe93" providerId="ADAL" clId="{A6F651BD-033A-48D8-8E8F-C7035E06C551}" dt="2022-07-05T10:22:23.374" v="2" actId="6549"/>
      <pc:docMkLst>
        <pc:docMk/>
      </pc:docMkLst>
      <pc:sldChg chg="modSp mod">
        <pc:chgData name="John Adams" userId="1143faee-bb16-416e-8056-0ed4c730fe93" providerId="ADAL" clId="{A6F651BD-033A-48D8-8E8F-C7035E06C551}" dt="2022-07-05T10:22:23.374" v="2" actId="6549"/>
        <pc:sldMkLst>
          <pc:docMk/>
          <pc:sldMk cId="3177330860" sldId="362"/>
        </pc:sldMkLst>
        <pc:spChg chg="mod">
          <ac:chgData name="John Adams" userId="1143faee-bb16-416e-8056-0ed4c730fe93" providerId="ADAL" clId="{A6F651BD-033A-48D8-8E8F-C7035E06C551}" dt="2022-07-05T10:22:23.374" v="2" actId="6549"/>
          <ac:spMkLst>
            <pc:docMk/>
            <pc:sldMk cId="3177330860" sldId="362"/>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06/07/2022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06/07/2022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06/07/2022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06/07/2022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11</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July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Prayer ~</a:t>
            </a:r>
          </a:p>
        </p:txBody>
      </p:sp>
      <p:pic>
        <p:nvPicPr>
          <p:cNvPr id="1026" name="Picture 2" descr="The four-word prayer that could change everything in your life | Fox News">
            <a:extLst>
              <a:ext uri="{FF2B5EF4-FFF2-40B4-BE49-F238E27FC236}">
                <a16:creationId xmlns:a16="http://schemas.microsoft.com/office/drawing/2014/main" id="{6DD89D59-1904-394F-ADD6-4914E49417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89" b="13128"/>
          <a:stretch/>
        </p:blipFill>
        <p:spPr bwMode="auto">
          <a:xfrm>
            <a:off x="2489357" y="1872130"/>
            <a:ext cx="7213285" cy="305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480291" y="1805187"/>
            <a:ext cx="10873510" cy="5062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24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2400" dirty="0">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400" b="0" i="0" dirty="0">
                <a:solidFill>
                  <a:srgbClr val="212529"/>
                </a:solidFill>
                <a:effectLst/>
                <a:latin typeface="Goudy Old Style" panose="02020502050305020303" pitchFamily="18" charset="0"/>
              </a:rPr>
              <a:t>Did you eat a banana with your breakfast this morning? </a:t>
            </a:r>
          </a:p>
          <a:p>
            <a:pPr algn="ctr">
              <a:lnSpc>
                <a:spcPct val="107000"/>
              </a:lnSpc>
              <a:spcAft>
                <a:spcPts val="0"/>
              </a:spcAft>
            </a:pPr>
            <a:r>
              <a:rPr lang="en-US" sz="2400" b="0" i="0" dirty="0">
                <a:solidFill>
                  <a:srgbClr val="212529"/>
                </a:solidFill>
                <a:effectLst/>
                <a:latin typeface="Goudy Old Style" panose="02020502050305020303" pitchFamily="18" charset="0"/>
              </a:rPr>
              <a:t>Have you enjoyed a cup of tea or coffee or juice today? </a:t>
            </a:r>
          </a:p>
          <a:p>
            <a:pPr algn="ctr">
              <a:lnSpc>
                <a:spcPct val="107000"/>
              </a:lnSpc>
              <a:spcAft>
                <a:spcPts val="0"/>
              </a:spcAft>
            </a:pPr>
            <a:r>
              <a:rPr lang="en-US" sz="2400" b="0" i="0" dirty="0">
                <a:solidFill>
                  <a:srgbClr val="212529"/>
                </a:solidFill>
                <a:effectLst/>
                <a:latin typeface="Goudy Old Style" panose="02020502050305020303" pitchFamily="18" charset="0"/>
              </a:rPr>
              <a:t>Did you need petrol to get a bus or a lift by car to school? </a:t>
            </a:r>
          </a:p>
          <a:p>
            <a:pPr algn="ctr">
              <a:lnSpc>
                <a:spcPct val="107000"/>
              </a:lnSpc>
              <a:spcAft>
                <a:spcPts val="0"/>
              </a:spcAft>
            </a:pPr>
            <a:r>
              <a:rPr lang="en-US" sz="2400" b="0" i="0" dirty="0">
                <a:solidFill>
                  <a:srgbClr val="212529"/>
                </a:solidFill>
                <a:effectLst/>
                <a:latin typeface="Goudy Old Style" panose="02020502050305020303" pitchFamily="18" charset="0"/>
              </a:rPr>
              <a:t>Countless other activities that we take for granted would be impossible </a:t>
            </a:r>
          </a:p>
          <a:p>
            <a:pPr algn="ctr">
              <a:lnSpc>
                <a:spcPct val="107000"/>
              </a:lnSpc>
              <a:spcAft>
                <a:spcPts val="0"/>
              </a:spcAft>
            </a:pPr>
            <a:r>
              <a:rPr lang="en-US" sz="2400" b="0" i="0" dirty="0">
                <a:solidFill>
                  <a:srgbClr val="212529"/>
                </a:solidFill>
                <a:effectLst/>
                <a:latin typeface="Goudy Old Style" panose="02020502050305020303" pitchFamily="18" charset="0"/>
              </a:rPr>
              <a:t> without the community of seafarers who deliver these goods and products to our shores. 95 % of the goods and products we consume are brought to Britain by sea. </a:t>
            </a:r>
          </a:p>
          <a:p>
            <a:pPr algn="ctr">
              <a:lnSpc>
                <a:spcPct val="107000"/>
              </a:lnSpc>
              <a:spcAft>
                <a:spcPts val="0"/>
              </a:spcAft>
            </a:pPr>
            <a:endParaRPr lang="en-US" sz="1050" dirty="0">
              <a:solidFill>
                <a:srgbClr val="212529"/>
              </a:solidFill>
              <a:latin typeface="Goudy Old Style" panose="02020502050305020303" pitchFamily="18" charset="0"/>
            </a:endParaRPr>
          </a:p>
          <a:p>
            <a:pPr algn="ctr">
              <a:lnSpc>
                <a:spcPct val="107000"/>
              </a:lnSpc>
              <a:spcAft>
                <a:spcPts val="0"/>
              </a:spcAft>
            </a:pPr>
            <a:r>
              <a:rPr lang="en-US" sz="2400" dirty="0">
                <a:solidFill>
                  <a:srgbClr val="212529"/>
                </a:solidFill>
                <a:latin typeface="Goudy Old Style" panose="02020502050305020303" pitchFamily="18" charset="0"/>
              </a:rPr>
              <a:t>On Sunday, we celebrated Sea Sunday.</a:t>
            </a:r>
          </a:p>
          <a:p>
            <a:pPr algn="ctr">
              <a:lnSpc>
                <a:spcPct val="107000"/>
              </a:lnSpc>
              <a:spcAft>
                <a:spcPts val="0"/>
              </a:spcAft>
            </a:pPr>
            <a:r>
              <a:rPr lang="en-US" sz="2400" dirty="0">
                <a:solidFill>
                  <a:srgbClr val="212529"/>
                </a:solidFill>
                <a:latin typeface="Goudy Old Style" panose="02020502050305020303" pitchFamily="18" charset="0"/>
              </a:rPr>
              <a:t> Let us pray for our brothers and sisters who sail the seas to bring us what we need.</a:t>
            </a:r>
          </a:p>
          <a:p>
            <a:pPr algn="ctr">
              <a:lnSpc>
                <a:spcPct val="107000"/>
              </a:lnSpc>
              <a:spcAft>
                <a:spcPts val="0"/>
              </a:spcAft>
            </a:pPr>
            <a:endParaRPr lang="en-US" sz="1400" dirty="0">
              <a:solidFill>
                <a:srgbClr val="212529"/>
              </a:solidFill>
              <a:latin typeface="Goudy Old Style" panose="02020502050305020303" pitchFamily="18" charset="0"/>
            </a:endParaRPr>
          </a:p>
          <a:p>
            <a:pPr algn="ctr">
              <a:lnSpc>
                <a:spcPct val="107000"/>
              </a:lnSpc>
              <a:spcAft>
                <a:spcPts val="0"/>
              </a:spcAft>
            </a:pPr>
            <a:r>
              <a:rPr lang="en-US" sz="2400" b="0" i="0" dirty="0">
                <a:solidFill>
                  <a:srgbClr val="212529"/>
                </a:solidFill>
                <a:effectLst/>
                <a:latin typeface="Goudy Old Style" panose="02020502050305020303" pitchFamily="18" charset="0"/>
              </a:rPr>
              <a:t>Our Lady, Star of the Sea, </a:t>
            </a:r>
          </a:p>
          <a:p>
            <a:pPr algn="ctr">
              <a:lnSpc>
                <a:spcPct val="107000"/>
              </a:lnSpc>
              <a:spcAft>
                <a:spcPts val="0"/>
              </a:spcAft>
            </a:pPr>
            <a:r>
              <a:rPr lang="en-US" sz="2400" b="0" i="0" dirty="0">
                <a:solidFill>
                  <a:srgbClr val="212529"/>
                </a:solidFill>
                <a:effectLst/>
                <a:latin typeface="Goudy Old Style" panose="02020502050305020303" pitchFamily="18" charset="0"/>
              </a:rPr>
              <a:t>pray for us all. </a:t>
            </a: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39131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Forward in Prayer</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3148" y="298360"/>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8359876" y="2731587"/>
            <a:ext cx="3380508" cy="2264066"/>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algn="ctr">
              <a:spcAft>
                <a:spcPts val="300"/>
              </a:spcAft>
            </a:pPr>
            <a:r>
              <a:rPr lang="en-GB" sz="4800">
                <a:solidFill>
                  <a:srgbClr val="202124"/>
                </a:solidFill>
                <a:effectLst/>
                <a:latin typeface="Garamond" panose="02020404030301010803" pitchFamily="18" charset="0"/>
                <a:ea typeface="Times New Roman" panose="02020603050405020304" pitchFamily="18" charset="0"/>
                <a:cs typeface="Arial" panose="020B0604020202020204" pitchFamily="34" charset="0"/>
              </a:rPr>
              <a:t>Lead </a:t>
            </a:r>
            <a:r>
              <a:rPr lang="en-GB" sz="4800" dirty="0">
                <a:solidFill>
                  <a:srgbClr val="202124"/>
                </a:solidFill>
                <a:effectLst/>
                <a:latin typeface="Garamond" panose="02020404030301010803" pitchFamily="18" charset="0"/>
                <a:ea typeface="Times New Roman" panose="02020603050405020304" pitchFamily="18" charset="0"/>
                <a:cs typeface="Arial" panose="020B0604020202020204" pitchFamily="34" charset="0"/>
              </a:rPr>
              <a:t>us not into temptation</a:t>
            </a:r>
            <a:endParaRPr lang="en-GB" sz="4800" dirty="0">
              <a:effectLst/>
              <a:latin typeface="Times New Roman" panose="02020603050405020304" pitchFamily="18" charset="0"/>
              <a:ea typeface="Times New Roman" panose="02020603050405020304" pitchFamily="18" charset="0"/>
            </a:endParaRPr>
          </a:p>
        </p:txBody>
      </p:sp>
      <p:pic>
        <p:nvPicPr>
          <p:cNvPr id="2050" name="Picture 2" descr="Why Do We Pray Not to be Led into Temptation?">
            <a:extLst>
              <a:ext uri="{FF2B5EF4-FFF2-40B4-BE49-F238E27FC236}">
                <a16:creationId xmlns:a16="http://schemas.microsoft.com/office/drawing/2014/main" id="{11B27DC1-2AC1-DF4F-EAAE-ED6E2B13A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47" y="2161866"/>
            <a:ext cx="8006729" cy="418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33086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8" name="Title 1"/>
          <p:cNvSpPr txBox="1">
            <a:spLocks/>
          </p:cNvSpPr>
          <p:nvPr/>
        </p:nvSpPr>
        <p:spPr>
          <a:xfrm>
            <a:off x="653143" y="370437"/>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8460178" y="2254703"/>
            <a:ext cx="3419183" cy="3585597"/>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10</a:t>
            </a:r>
            <a:r>
              <a:rPr lang="en-GB" sz="2600" b="1" baseline="30000" dirty="0">
                <a:latin typeface="Garamond" panose="02020404030301010803" pitchFamily="18" charset="0"/>
              </a:rPr>
              <a:t>th</a:t>
            </a:r>
            <a:r>
              <a:rPr lang="en-GB" sz="2600" b="1" dirty="0">
                <a:latin typeface="Garamond" panose="02020404030301010803" pitchFamily="18" charset="0"/>
              </a:rPr>
              <a:t> July 2022</a:t>
            </a:r>
            <a:r>
              <a:rPr lang="en-GB" sz="2600" dirty="0">
                <a:latin typeface="Garamond" panose="02020404030301010803" pitchFamily="18" charset="0"/>
              </a:rPr>
              <a:t> </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Luke, Jesus teaches us </a:t>
            </a:r>
            <a:r>
              <a:rPr lang="en-GB" sz="1600" dirty="0">
                <a:latin typeface="Garamond" panose="02020404030301010803" pitchFamily="18" charset="0"/>
              </a:rPr>
              <a:t>:  </a:t>
            </a:r>
          </a:p>
          <a:p>
            <a:pPr algn="ctr"/>
            <a:r>
              <a:rPr lang="en-GB" sz="1600" dirty="0">
                <a:latin typeface="Garamond" panose="02020404030301010803" pitchFamily="18" charset="0"/>
              </a:rPr>
              <a:t>                                                                                      </a:t>
            </a:r>
          </a:p>
          <a:p>
            <a:pPr algn="ctr"/>
            <a:r>
              <a:rPr lang="en-GB" sz="3600" dirty="0">
                <a:latin typeface="Garamond" panose="02020404030301010803" pitchFamily="18" charset="0"/>
              </a:rPr>
              <a:t>“</a:t>
            </a:r>
            <a:r>
              <a:rPr lang="en-GB" sz="36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Love your neighbour as yourself.</a:t>
            </a:r>
            <a:r>
              <a:rPr lang="en-GB" sz="3600" dirty="0">
                <a:latin typeface="Garamond" panose="02020404030301010803" pitchFamily="18" charset="0"/>
              </a:rPr>
              <a:t>”</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4100" name="Picture 4" descr="What does it mean to love your neighbor as you love yourself? |  GotQuestions.org">
            <a:extLst>
              <a:ext uri="{FF2B5EF4-FFF2-40B4-BE49-F238E27FC236}">
                <a16:creationId xmlns:a16="http://schemas.microsoft.com/office/drawing/2014/main" id="{A8C66991-4DAF-F360-CFF3-B6CC6E1376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29" r="13391" b="21135"/>
          <a:stretch/>
        </p:blipFill>
        <p:spPr bwMode="auto">
          <a:xfrm>
            <a:off x="653142" y="2231275"/>
            <a:ext cx="7755081" cy="3984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297382" y="2440345"/>
            <a:ext cx="8442180" cy="3198504"/>
          </a:xfrm>
          <a:prstGeom prst="rect">
            <a:avLst/>
          </a:prstGeom>
          <a:noFill/>
        </p:spPr>
        <p:txBody>
          <a:bodyPr wrap="square" rtlCol="0">
            <a:spAutoFit/>
          </a:bodyPr>
          <a:lstStyle/>
          <a:p>
            <a:pPr algn="ctr">
              <a:lnSpc>
                <a:spcPct val="107000"/>
              </a:lnSpc>
              <a:spcAft>
                <a:spcPts val="800"/>
              </a:spcAft>
              <a:buSzPts val="1200"/>
            </a:pPr>
            <a:r>
              <a:rPr lang="en-GB" sz="66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a:t>
            </a:r>
            <a:r>
              <a:rPr lang="en-GB" sz="66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Be passionate about truth.”</a:t>
            </a:r>
            <a:endParaRPr lang="en-GB" sz="6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SzPts val="1200"/>
            </a:pPr>
            <a:endParaRPr lang="en-GB" sz="1100" dirty="0">
              <a:effectLst/>
              <a:latin typeface="Garamond" panose="02020404030301010803" pitchFamily="18" charset="0"/>
              <a:ea typeface="Calibri" panose="020F0502020204030204" pitchFamily="34" charset="0"/>
              <a:cs typeface="Times New Roman" panose="02020603050405020304" pitchFamily="18" charset="0"/>
            </a:endParaRPr>
          </a:p>
          <a:p>
            <a:pPr algn="just"/>
            <a:endParaRPr lang="en-GB" sz="1050" dirty="0">
              <a:latin typeface="Garamond" panose="02020404030301010803" pitchFamily="18" charset="0"/>
            </a:endParaRPr>
          </a:p>
          <a:p>
            <a:pPr algn="r"/>
            <a:endParaRPr lang="en-GB" sz="100" dirty="0">
              <a:latin typeface="Garamond" panose="02020404030301010803" pitchFamily="18" charset="0"/>
            </a:endParaRPr>
          </a:p>
          <a:p>
            <a:r>
              <a:rPr lang="en-GB" sz="2400" dirty="0">
                <a:latin typeface="Garamond" panose="02020404030301010803" pitchFamily="18" charset="0"/>
              </a:rPr>
              <a:t>                              - Pope Francis, Youth Sunday Mass 2021</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932218" y="281396"/>
            <a:ext cx="6693725" cy="21847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Saint Bonaventure</a:t>
            </a: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Feast Day : 15</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July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932218" y="2520639"/>
            <a:ext cx="6637480" cy="3785652"/>
          </a:xfrm>
          <a:prstGeom prst="rect">
            <a:avLst/>
          </a:prstGeom>
          <a:noFill/>
        </p:spPr>
        <p:txBody>
          <a:bodyPr wrap="square" rtlCol="0">
            <a:spAutoFit/>
          </a:bodyPr>
          <a:lstStyle/>
          <a:p>
            <a:pPr algn="just"/>
            <a:r>
              <a:rPr lang="en-GB" sz="2400" dirty="0">
                <a:latin typeface="Garamond" panose="02020404030301010803" pitchFamily="18" charset="0"/>
              </a:rPr>
              <a:t>St. Bonaventure (1221-1274) was actually born as Giovanni di Fidanza and became the seventh Minister General of the Franciscans, who gave him the name Bonaventura, meaning “good fortune.”  He was a scholar of the University of Paris, and is regarded as one of the greatest philosophers of the Middle Ages. Canonised in 1484, he was declared to be one of the Doctors of the Church in 1587 by the Franciscan pope </a:t>
            </a:r>
            <a:r>
              <a:rPr lang="en-GB" sz="2400" dirty="0" err="1">
                <a:latin typeface="Garamond" panose="02020404030301010803" pitchFamily="18" charset="0"/>
              </a:rPr>
              <a:t>Sixtus</a:t>
            </a:r>
            <a:r>
              <a:rPr lang="en-GB" sz="2400" dirty="0">
                <a:latin typeface="Garamond" panose="02020404030301010803" pitchFamily="18" charset="0"/>
              </a:rPr>
              <a:t> V.  St Bonaventure’s School in Forest Gate was founded in 1877 and named in his honour.</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pic>
        <p:nvPicPr>
          <p:cNvPr id="5122" name="Picture 2" descr="About St. Bonaventure - Patron Saint Article">
            <a:extLst>
              <a:ext uri="{FF2B5EF4-FFF2-40B4-BE49-F238E27FC236}">
                <a16:creationId xmlns:a16="http://schemas.microsoft.com/office/drawing/2014/main" id="{0D667F5D-5268-3A0E-D8EC-9003EEE6B0E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272"/>
          <a:stretch/>
        </p:blipFill>
        <p:spPr bwMode="auto">
          <a:xfrm>
            <a:off x="397706" y="281396"/>
            <a:ext cx="4238950" cy="621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24588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1188" y="368590"/>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600" i="1" dirty="0">
                <a:solidFill>
                  <a:schemeClr val="accent4">
                    <a:lumMod val="75000"/>
                  </a:schemeClr>
                </a:solidFill>
                <a:latin typeface="Garamond" panose="02020404030301010803" pitchFamily="18" charset="0"/>
              </a:rPr>
              <a:t>Saints and schools # 31 </a:t>
            </a:r>
            <a:r>
              <a:rPr lang="en-GB" altLang="en-US" sz="4600" dirty="0">
                <a:solidFill>
                  <a:schemeClr val="accent4">
                    <a:lumMod val="75000"/>
                  </a:schemeClr>
                </a:solidFill>
                <a:latin typeface="Garamond" panose="02020404030301010803" pitchFamily="18" charset="0"/>
              </a:rPr>
              <a:t>: St Benedict</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8">
            <a:extLst>
              <a:ext uri="{FF2B5EF4-FFF2-40B4-BE49-F238E27FC236}">
                <a16:creationId xmlns:a16="http://schemas.microsoft.com/office/drawing/2014/main" id="{86DF3ECD-1A94-4E29-B9CC-75D7B04FE216}"/>
              </a:ext>
            </a:extLst>
          </p:cNvPr>
          <p:cNvSpPr/>
          <p:nvPr/>
        </p:nvSpPr>
        <p:spPr>
          <a:xfrm>
            <a:off x="3973026" y="4090661"/>
            <a:ext cx="7515711" cy="2462213"/>
          </a:xfrm>
          <a:prstGeom prst="rect">
            <a:avLst/>
          </a:prstGeom>
        </p:spPr>
        <p:txBody>
          <a:bodyPr wrap="square">
            <a:spAutoFit/>
          </a:bodyPr>
          <a:lstStyle/>
          <a:p>
            <a:pPr algn="just">
              <a:defRPr/>
            </a:pPr>
            <a:r>
              <a:rPr lang="en-US" sz="2200" b="0" i="0" dirty="0">
                <a:solidFill>
                  <a:srgbClr val="202122"/>
                </a:solidFill>
                <a:effectLst/>
                <a:latin typeface="Garamond" panose="02020404030301010803" pitchFamily="18" charset="0"/>
              </a:rPr>
              <a:t>St Benedict (480-548) founded 12 monasteries at Subiaco before moving on to found the great monastery of Monte Cassino.  His Rule for his followers and communities is based on a spirit of balance, moderation and common sense. His feast day is this week, on 11</a:t>
            </a:r>
            <a:r>
              <a:rPr lang="en-US" sz="2200" b="0" i="0" baseline="30000" dirty="0">
                <a:solidFill>
                  <a:srgbClr val="202122"/>
                </a:solidFill>
                <a:effectLst/>
                <a:latin typeface="Garamond" panose="02020404030301010803" pitchFamily="18" charset="0"/>
              </a:rPr>
              <a:t>th</a:t>
            </a:r>
            <a:r>
              <a:rPr lang="en-US" sz="2200" b="0" i="0" dirty="0">
                <a:solidFill>
                  <a:srgbClr val="202122"/>
                </a:solidFill>
                <a:effectLst/>
                <a:latin typeface="Garamond" panose="02020404030301010803" pitchFamily="18" charset="0"/>
              </a:rPr>
              <a:t> July.  In 19080 Pope John Paul II declared St Benedict to be one of the patron saints of Europe.</a:t>
            </a:r>
            <a:endParaRPr lang="en-US" sz="2200" b="0" i="0" dirty="0">
              <a:solidFill>
                <a:srgbClr val="000000"/>
              </a:solidFill>
              <a:effectLst/>
              <a:latin typeface="Garamond" panose="02020404030301010803" pitchFamily="18" charset="0"/>
            </a:endParaRPr>
          </a:p>
          <a:p>
            <a:pPr algn="just">
              <a:defRPr/>
            </a:pPr>
            <a:r>
              <a:rPr lang="en-US" sz="2200" dirty="0">
                <a:solidFill>
                  <a:srgbClr val="000000"/>
                </a:solidFill>
                <a:latin typeface="Garamond" panose="02020404030301010803" pitchFamily="18" charset="0"/>
              </a:rPr>
              <a:t>                                  </a:t>
            </a:r>
            <a:endParaRPr lang="en-US" sz="2200" i="1" dirty="0">
              <a:solidFill>
                <a:srgbClr val="202122"/>
              </a:solidFill>
              <a:latin typeface="Garamond" panose="02020404030301010803" pitchFamily="18" charset="0"/>
            </a:endParaRPr>
          </a:p>
        </p:txBody>
      </p:sp>
      <p:sp>
        <p:nvSpPr>
          <p:cNvPr id="11" name="Rectangle 10">
            <a:extLst>
              <a:ext uri="{FF2B5EF4-FFF2-40B4-BE49-F238E27FC236}">
                <a16:creationId xmlns:a16="http://schemas.microsoft.com/office/drawing/2014/main" id="{8C0819C2-B585-49A3-99B9-0C1B726A5F5D}"/>
              </a:ext>
            </a:extLst>
          </p:cNvPr>
          <p:cNvSpPr/>
          <p:nvPr/>
        </p:nvSpPr>
        <p:spPr>
          <a:xfrm>
            <a:off x="4066047" y="1736174"/>
            <a:ext cx="5209308" cy="2123658"/>
          </a:xfrm>
          <a:prstGeom prst="rect">
            <a:avLst/>
          </a:prstGeom>
        </p:spPr>
        <p:txBody>
          <a:bodyPr wrap="square">
            <a:spAutoFit/>
          </a:bodyPr>
          <a:lstStyle/>
          <a:p>
            <a:pPr algn="ctr">
              <a:defRPr/>
            </a:pPr>
            <a:r>
              <a:rPr lang="en-US" sz="2200" b="1" dirty="0">
                <a:latin typeface="Garamond" panose="02020404030301010803" pitchFamily="18" charset="0"/>
              </a:rPr>
              <a:t>St Benedict’s Catholic College was founded in Colchester in 1963 and serves a large area of North Essex.                          It takes as its motto St Benedict’s Rule to “work and pray” : </a:t>
            </a:r>
          </a:p>
          <a:p>
            <a:pPr algn="ctr">
              <a:defRPr/>
            </a:pPr>
            <a:r>
              <a:rPr lang="en-US" sz="2200" b="1" dirty="0">
                <a:latin typeface="Garamond" panose="02020404030301010803" pitchFamily="18" charset="0"/>
              </a:rPr>
              <a:t>ORA ET LABORA</a:t>
            </a:r>
            <a:endParaRPr lang="en-GB" sz="2200" b="1" dirty="0">
              <a:latin typeface="Garamond" panose="02020404030301010803" pitchFamily="18" charset="0"/>
            </a:endParaRPr>
          </a:p>
        </p:txBody>
      </p:sp>
      <p:pic>
        <p:nvPicPr>
          <p:cNvPr id="6146" name="Picture 2" descr="undefined">
            <a:extLst>
              <a:ext uri="{FF2B5EF4-FFF2-40B4-BE49-F238E27FC236}">
                <a16:creationId xmlns:a16="http://schemas.microsoft.com/office/drawing/2014/main" id="{58EFFAD9-D4F1-A15C-2A13-926DEA91F6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044" y="1671167"/>
            <a:ext cx="3094737" cy="497553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me - St Benedict's Catholic College">
            <a:extLst>
              <a:ext uri="{FF2B5EF4-FFF2-40B4-BE49-F238E27FC236}">
                <a16:creationId xmlns:a16="http://schemas.microsoft.com/office/drawing/2014/main" id="{60CEE793-3C12-ABB6-070C-13506E346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6507" y="1685127"/>
            <a:ext cx="20097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11</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July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Prayer ~</a:t>
            </a:r>
          </a:p>
        </p:txBody>
      </p:sp>
      <p:pic>
        <p:nvPicPr>
          <p:cNvPr id="1026" name="Picture 2" descr="The four-word prayer that could change everything in your life | Fox News">
            <a:extLst>
              <a:ext uri="{FF2B5EF4-FFF2-40B4-BE49-F238E27FC236}">
                <a16:creationId xmlns:a16="http://schemas.microsoft.com/office/drawing/2014/main" id="{6DD89D59-1904-394F-ADD6-4914E49417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89" b="13128"/>
          <a:stretch/>
        </p:blipFill>
        <p:spPr bwMode="auto">
          <a:xfrm>
            <a:off x="2489357" y="1872130"/>
            <a:ext cx="7213285" cy="305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73322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6215</TotalTime>
  <Words>449</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Garamond</vt:lpstr>
      <vt:lpstr>Goudy Old Style</vt:lpstr>
      <vt:lpstr>Open Sans</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235</cp:revision>
  <dcterms:created xsi:type="dcterms:W3CDTF">2019-09-06T14:56:38Z</dcterms:created>
  <dcterms:modified xsi:type="dcterms:W3CDTF">2022-07-06T09:53:47Z</dcterms:modified>
</cp:coreProperties>
</file>