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258" r:id="rId9"/>
    <p:sldId id="272" r:id="rId10"/>
    <p:sldId id="321"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07/07/2022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07/07/2022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68818" y="1869311"/>
            <a:ext cx="8386352"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The Gospel this week tells the story of sisters Martha and Mary. </a:t>
            </a:r>
            <a:endParaRPr lang="en-GB" sz="1400" dirty="0">
              <a:latin typeface="Garamond" panose="02020404030301010803" pitchFamily="18" charset="0"/>
            </a:endParaRPr>
          </a:p>
          <a:p>
            <a:pPr algn="ctr"/>
            <a:r>
              <a:rPr lang="en-GB" sz="2800" dirty="0">
                <a:latin typeface="Garamond" panose="02020404030301010803" pitchFamily="18" charset="0"/>
              </a:rPr>
              <a:t>Martha appears as someone who is always busy, </a:t>
            </a:r>
          </a:p>
          <a:p>
            <a:pPr algn="ctr"/>
            <a:r>
              <a:rPr lang="en-GB" sz="2800" dirty="0">
                <a:latin typeface="Garamond" panose="02020404030301010803" pitchFamily="18" charset="0"/>
              </a:rPr>
              <a:t>Mary as the one who is contemplative.  </a:t>
            </a:r>
          </a:p>
          <a:p>
            <a:pPr algn="ctr"/>
            <a:endParaRPr lang="en-GB" sz="1000" dirty="0">
              <a:latin typeface="Garamond" panose="02020404030301010803" pitchFamily="18" charset="0"/>
            </a:endParaRPr>
          </a:p>
          <a:p>
            <a:pPr algn="ctr"/>
            <a:r>
              <a:rPr lang="en-GB" sz="2800" dirty="0">
                <a:latin typeface="Garamond" panose="02020404030301010803" pitchFamily="18" charset="0"/>
              </a:rPr>
              <a:t>Martha is a doer, Mary is a thinker.</a:t>
            </a:r>
          </a:p>
          <a:p>
            <a:pPr algn="ctr"/>
            <a:endParaRPr lang="en-GB" sz="1000" dirty="0">
              <a:latin typeface="Garamond" panose="02020404030301010803" pitchFamily="18" charset="0"/>
            </a:endParaRPr>
          </a:p>
          <a:p>
            <a:pPr algn="ctr"/>
            <a:r>
              <a:rPr lang="en-GB" sz="2800" dirty="0">
                <a:latin typeface="Garamond" panose="02020404030301010803" pitchFamily="18" charset="0"/>
              </a:rPr>
              <a:t>Ignatius of Loyola, </a:t>
            </a:r>
          </a:p>
          <a:p>
            <a:pPr algn="ctr"/>
            <a:r>
              <a:rPr lang="en-GB" sz="2800" dirty="0">
                <a:latin typeface="Garamond" panose="02020404030301010803" pitchFamily="18" charset="0"/>
              </a:rPr>
              <a:t>who founded the Jesuits, came up with the phrase </a:t>
            </a:r>
          </a:p>
          <a:p>
            <a:pPr algn="ctr"/>
            <a:r>
              <a:rPr lang="en-GB" sz="2800" i="1" dirty="0">
                <a:latin typeface="Garamond" panose="02020404030301010803" pitchFamily="18" charset="0"/>
              </a:rPr>
              <a:t>contemplative in action.</a:t>
            </a:r>
            <a:r>
              <a:rPr lang="en-GB" sz="2800" dirty="0">
                <a:latin typeface="Garamond" panose="02020404030301010803" pitchFamily="18" charset="0"/>
              </a:rPr>
              <a:t> </a:t>
            </a:r>
          </a:p>
          <a:p>
            <a:pPr algn="ctr"/>
            <a:endParaRPr lang="en-GB" sz="1000" dirty="0">
              <a:latin typeface="Garamond" panose="02020404030301010803" pitchFamily="18" charset="0"/>
            </a:endParaRPr>
          </a:p>
          <a:p>
            <a:pPr algn="ctr"/>
            <a:r>
              <a:rPr lang="en-GB" sz="2800" dirty="0">
                <a:latin typeface="Garamond" panose="02020404030301010803" pitchFamily="18" charset="0"/>
              </a:rPr>
              <a:t>Angela </a:t>
            </a:r>
            <a:r>
              <a:rPr lang="en-GB" sz="2800" dirty="0" err="1">
                <a:latin typeface="Garamond" panose="02020404030301010803" pitchFamily="18" charset="0"/>
              </a:rPr>
              <a:t>Merici</a:t>
            </a:r>
            <a:r>
              <a:rPr lang="en-GB" sz="2800" dirty="0">
                <a:latin typeface="Garamond" panose="02020404030301010803" pitchFamily="18" charset="0"/>
              </a:rPr>
              <a:t>, who established the Ursulines, </a:t>
            </a:r>
          </a:p>
          <a:p>
            <a:pPr algn="ctr"/>
            <a:r>
              <a:rPr lang="en-GB" sz="2800" dirty="0">
                <a:latin typeface="Garamond" panose="02020404030301010803" pitchFamily="18" charset="0"/>
              </a:rPr>
              <a:t>also saw the link between prayer and action. </a:t>
            </a:r>
          </a:p>
          <a:p>
            <a:pPr algn="ctr"/>
            <a:endParaRPr lang="en-GB" sz="1000" dirty="0">
              <a:latin typeface="Garamond" panose="02020404030301010803" pitchFamily="18" charset="0"/>
            </a:endParaRPr>
          </a:p>
          <a:p>
            <a:pPr algn="ctr"/>
            <a:r>
              <a:rPr lang="en-GB" sz="2800" dirty="0">
                <a:latin typeface="Garamond" panose="02020404030301010803" pitchFamily="18" charset="0"/>
              </a:rPr>
              <a:t>How do you combine the two?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Prayer</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436448" y="2638619"/>
            <a:ext cx="5450194" cy="2585323"/>
          </a:xfrm>
          <a:prstGeom prst="rect">
            <a:avLst/>
          </a:prstGeom>
        </p:spPr>
        <p:txBody>
          <a:bodyPr wrap="square">
            <a:spAutoFit/>
          </a:bodyPr>
          <a:lstStyle/>
          <a:p>
            <a:pPr algn="ctr"/>
            <a:r>
              <a:rPr lang="en-GB" sz="2600" b="1" dirty="0">
                <a:latin typeface="Garamond" panose="02020404030301010803" pitchFamily="18" charset="0"/>
              </a:rPr>
              <a:t>Sunday 17</a:t>
            </a:r>
            <a:r>
              <a:rPr lang="en-GB" sz="2600" b="1" baseline="30000" dirty="0">
                <a:latin typeface="Garamond" panose="02020404030301010803" pitchFamily="18" charset="0"/>
              </a:rPr>
              <a:t>th</a:t>
            </a:r>
            <a:r>
              <a:rPr lang="en-GB" sz="2600" b="1" dirty="0">
                <a:latin typeface="Garamond" panose="02020404030301010803" pitchFamily="18" charset="0"/>
              </a:rPr>
              <a:t>  July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Luke,  we hear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“She sat beside the Lord and listened to Him speak</a:t>
            </a:r>
            <a:r>
              <a:rPr lang="en-GB" sz="40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9" name="Picture 2" descr="There's Something About Martha And Mary? - Liturgy">
            <a:extLst>
              <a:ext uri="{FF2B5EF4-FFF2-40B4-BE49-F238E27FC236}">
                <a16:creationId xmlns:a16="http://schemas.microsoft.com/office/drawing/2014/main" id="{47A9A5F0-7396-3CB3-F212-7E73E5773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2" b="26515"/>
          <a:stretch/>
        </p:blipFill>
        <p:spPr bwMode="auto">
          <a:xfrm>
            <a:off x="703262" y="2367820"/>
            <a:ext cx="5734288" cy="395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8813726" y="2653975"/>
            <a:ext cx="1902691" cy="2756509"/>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4400" dirty="0">
                <a:latin typeface="Garamond" panose="02020404030301010803" pitchFamily="18" charset="0"/>
              </a:rPr>
              <a:t>Deliver us from evil.</a:t>
            </a:r>
            <a:endParaRPr kumimoji="0" lang="en-US" altLang="en-US" sz="4400" b="0" i="0" u="none" strike="noStrike" cap="none" normalizeH="0" baseline="0" dirty="0">
              <a:ln>
                <a:noFill/>
              </a:ln>
              <a:solidFill>
                <a:schemeClr val="tx1"/>
              </a:solidFill>
              <a:effectLst/>
              <a:latin typeface="Garamond" panose="02020404030301010803" pitchFamily="18" charset="0"/>
            </a:endParaRPr>
          </a:p>
        </p:txBody>
      </p:sp>
      <p:pic>
        <p:nvPicPr>
          <p:cNvPr id="1026" name="Picture 2">
            <a:extLst>
              <a:ext uri="{FF2B5EF4-FFF2-40B4-BE49-F238E27FC236}">
                <a16:creationId xmlns:a16="http://schemas.microsoft.com/office/drawing/2014/main" id="{34BF8FAA-323B-2105-1DB2-AB8013369F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156" y="1952771"/>
            <a:ext cx="7882589" cy="4905229"/>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17664" y="1960912"/>
            <a:ext cx="6793681" cy="3262432"/>
          </a:xfrm>
          <a:prstGeom prst="rect">
            <a:avLst/>
          </a:prstGeom>
          <a:noFill/>
        </p:spPr>
        <p:txBody>
          <a:bodyPr wrap="square" rtlCol="0">
            <a:spAutoFit/>
          </a:bodyPr>
          <a:lstStyle/>
          <a:p>
            <a:pPr algn="ctr"/>
            <a:r>
              <a:rPr lang="en-GB" sz="6000" dirty="0">
                <a:latin typeface="Garamond" panose="02020404030301010803" pitchFamily="18" charset="0"/>
              </a:rPr>
              <a:t>“</a:t>
            </a:r>
            <a:r>
              <a:rPr lang="en-GB" sz="4400" dirty="0">
                <a:latin typeface="Garamond" panose="02020404030301010803" pitchFamily="18" charset="0"/>
              </a:rPr>
              <a:t>In your dreams, you can say : my life is not captive to the </a:t>
            </a:r>
            <a:r>
              <a:rPr lang="en-GB" sz="4400" dirty="0" err="1">
                <a:latin typeface="Garamond" panose="02020404030301010803" pitchFamily="18" charset="0"/>
              </a:rPr>
              <a:t>mindset</a:t>
            </a:r>
            <a:r>
              <a:rPr lang="en-GB" sz="4400" dirty="0">
                <a:latin typeface="Garamond" panose="02020404030301010803" pitchFamily="18" charset="0"/>
              </a:rPr>
              <a:t> of the world</a:t>
            </a:r>
            <a:r>
              <a:rPr lang="en-GB" sz="6000" dirty="0">
                <a:latin typeface="Garamond" panose="02020404030301010803" pitchFamily="18" charset="0"/>
              </a:rPr>
              <a:t>.”</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22nd July : St Mary Magdalene </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285673" y="1757790"/>
            <a:ext cx="7625748" cy="2677656"/>
          </a:xfrm>
          <a:prstGeom prst="rect">
            <a:avLst/>
          </a:prstGeom>
          <a:noFill/>
        </p:spPr>
        <p:txBody>
          <a:bodyPr wrap="square" rtlCol="0">
            <a:spAutoFit/>
          </a:bodyPr>
          <a:lstStyle/>
          <a:p>
            <a:pPr algn="just"/>
            <a:r>
              <a:rPr lang="en-GB" sz="2400" dirty="0">
                <a:latin typeface="Garamond" panose="02020404030301010803" pitchFamily="18" charset="0"/>
              </a:rPr>
              <a:t>Mary Magdalene appears in the Gospels as one of the women who travel with Jesus. She was present at his crucifixion in all four Gospels and is at his burial according to all except John. She is first to witness the empty tomb and Jesus’ resurrection. </a:t>
            </a:r>
          </a:p>
          <a:p>
            <a:pPr algn="just"/>
            <a:r>
              <a:rPr lang="en-GB" sz="2400" dirty="0">
                <a:latin typeface="Garamond" panose="02020404030301010803" pitchFamily="18" charset="0"/>
              </a:rPr>
              <a:t>In 2016 Pope Francis raised 22</a:t>
            </a:r>
            <a:r>
              <a:rPr lang="en-GB" sz="2400" baseline="30000" dirty="0">
                <a:latin typeface="Garamond" panose="02020404030301010803" pitchFamily="18" charset="0"/>
              </a:rPr>
              <a:t>nd</a:t>
            </a:r>
            <a:r>
              <a:rPr lang="en-GB" sz="2400" dirty="0">
                <a:latin typeface="Garamond" panose="02020404030301010803" pitchFamily="18" charset="0"/>
              </a:rPr>
              <a:t> July to the status of a feast day and Mary Magdalene to be referred to as ‘The Apostle of the apostles.’</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1574" y="1805348"/>
            <a:ext cx="3992518" cy="250043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241574" y="4380987"/>
            <a:ext cx="11564181" cy="1938992"/>
          </a:xfrm>
          <a:prstGeom prst="rect">
            <a:avLst/>
          </a:prstGeom>
          <a:noFill/>
        </p:spPr>
        <p:txBody>
          <a:bodyPr wrap="square" rtlCol="0">
            <a:spAutoFit/>
          </a:bodyPr>
          <a:lstStyle/>
          <a:p>
            <a:pPr algn="just"/>
            <a:r>
              <a:rPr lang="en-GB" sz="2400" dirty="0">
                <a:latin typeface="Garamond" panose="02020404030301010803" pitchFamily="18" charset="0"/>
              </a:rPr>
              <a:t>Mary Magdalene was a real figure but we do not hear from her directly as she left no writings. She was healed by Jesus and it may be that she was wealthy. In the Gospel of Matthew an angel tells Mary and the other women that Jesus has risen and then Jesus himself appears to them. In John’s Gospel Mary greets the risen Jesus with the title ‘</a:t>
            </a:r>
            <a:r>
              <a:rPr lang="en-GB" sz="2400" dirty="0" err="1">
                <a:latin typeface="Garamond" panose="02020404030301010803" pitchFamily="18" charset="0"/>
              </a:rPr>
              <a:t>Rabbouni</a:t>
            </a:r>
            <a:r>
              <a:rPr lang="en-GB" sz="2400" dirty="0">
                <a:latin typeface="Garamond" panose="02020404030301010803" pitchFamily="18" charset="0"/>
              </a:rPr>
              <a:t>’ meaning ‘ my teacher’. She is sent to the apostles to tell them the Good News, hence her title as ‘Apostle of the apostles’.</a:t>
            </a: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32 </a:t>
            </a:r>
            <a:r>
              <a:rPr lang="en-GB" altLang="en-US" sz="4000" dirty="0">
                <a:solidFill>
                  <a:schemeClr val="accent4">
                    <a:lumMod val="75000"/>
                  </a:schemeClr>
                </a:solidFill>
                <a:latin typeface="Garamond" panose="02020404030301010803" pitchFamily="18" charset="0"/>
              </a:rPr>
              <a:t>: St Edward the Confessor </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336876"/>
            <a:ext cx="7379998" cy="5016758"/>
          </a:xfrm>
          <a:prstGeom prst="rect">
            <a:avLst/>
          </a:prstGeom>
          <a:noFill/>
          <a:ln w="15875">
            <a:solidFill>
              <a:schemeClr val="bg1"/>
            </a:solidFill>
          </a:ln>
        </p:spPr>
        <p:txBody>
          <a:bodyPr wrap="square" rtlCol="0">
            <a:spAutoFit/>
          </a:bodyPr>
          <a:lstStyle/>
          <a:p>
            <a:pPr algn="just"/>
            <a:r>
              <a:rPr lang="en-GB" sz="2200" dirty="0">
                <a:latin typeface="Garamond" panose="02020404030301010803" pitchFamily="18" charset="0"/>
              </a:rPr>
              <a:t>St Edward the Confessor built the abbey of St Peter, now better known as Westminster Abbey. He became king of England in 1042 and his reign was relatively peaceful.</a:t>
            </a:r>
          </a:p>
          <a:p>
            <a:pPr algn="just"/>
            <a:r>
              <a:rPr lang="en-GB" sz="2200" dirty="0">
                <a:latin typeface="Garamond" panose="02020404030301010803" pitchFamily="18" charset="0"/>
              </a:rPr>
              <a:t>He was very pious, very saintly and involved in Church affairs. For this he was called Edward ‘the Confessor’, to differentiate him from his uncle King Edward the Martyr.</a:t>
            </a:r>
          </a:p>
          <a:p>
            <a:pPr algn="just"/>
            <a:r>
              <a:rPr lang="en-GB" sz="2200" dirty="0">
                <a:latin typeface="Garamond" panose="02020404030301010803" pitchFamily="18" charset="0"/>
              </a:rPr>
              <a:t>He died at the start of 1066 and his death set in chain one of the significant events of English history resulting in the Battle of Hastings. </a:t>
            </a:r>
          </a:p>
          <a:p>
            <a:pPr algn="just"/>
            <a:r>
              <a:rPr lang="en-GB" sz="2200" dirty="0">
                <a:latin typeface="Garamond" panose="02020404030301010803" pitchFamily="18" charset="0"/>
              </a:rPr>
              <a:t>He was made a saint in 1161 by Pope Alexander III.</a:t>
            </a:r>
          </a:p>
          <a:p>
            <a:pPr algn="just"/>
            <a:endParaRPr lang="en-GB" sz="2000" dirty="0">
              <a:latin typeface="Garamond" panose="02020404030301010803" pitchFamily="18" charset="0"/>
            </a:endParaRPr>
          </a:p>
          <a:p>
            <a:r>
              <a:rPr lang="en-GB" sz="2000" b="1" dirty="0">
                <a:latin typeface="Garamond" panose="02020404030301010803" pitchFamily="18" charset="0"/>
              </a:rPr>
              <a:t>St Edward’s Catholic Primary School at Upton Park is             named after the Saint.  </a:t>
            </a:r>
          </a:p>
          <a:p>
            <a:r>
              <a:rPr lang="en-GB" sz="2000" b="1" dirty="0">
                <a:latin typeface="Garamond" panose="02020404030301010803" pitchFamily="18" charset="0"/>
              </a:rPr>
              <a:t>The school is situated in a diverse community in East London.</a:t>
            </a:r>
          </a:p>
          <a:p>
            <a:r>
              <a:rPr lang="en-GB" sz="2000" b="1" dirty="0">
                <a:latin typeface="Garamond" panose="02020404030301010803" pitchFamily="18" charset="0"/>
              </a:rPr>
              <a:t>The children there follow Christ to reach their goals.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a:extLst>
              <a:ext uri="{FF2B5EF4-FFF2-40B4-BE49-F238E27FC236}">
                <a16:creationId xmlns:a16="http://schemas.microsoft.com/office/drawing/2014/main" id="{FC33337F-7B24-0156-76B4-0D63D666EE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164" y="1365170"/>
            <a:ext cx="3738575" cy="51875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452" y="3995038"/>
            <a:ext cx="1585857" cy="1778732"/>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68818" y="1869311"/>
            <a:ext cx="8386352"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0025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6146</TotalTime>
  <Words>546</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371</cp:revision>
  <dcterms:created xsi:type="dcterms:W3CDTF">2019-09-06T14:56:38Z</dcterms:created>
  <dcterms:modified xsi:type="dcterms:W3CDTF">2022-07-07T10:10:46Z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