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362" r:id="rId4"/>
    <p:sldId id="297" r:id="rId5"/>
    <p:sldId id="368" r:id="rId6"/>
    <p:sldId id="258" r:id="rId7"/>
    <p:sldId id="272" r:id="rId8"/>
    <p:sldId id="321" r:id="rId9"/>
    <p:sldId id="3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5DC74-EAD1-48DE-BEDE-5C6B9EBB14B5}" v="4" dt="2022-07-07T13:34:07.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66" d="100"/>
          <a:sy n="66" d="100"/>
        </p:scale>
        <p:origin x="47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06B5DC74-EAD1-48DE-BEDE-5C6B9EBB14B5}"/>
    <pc:docChg chg="undo custSel addSld modSld">
      <pc:chgData name="John Adams" userId="1143faee-bb16-416e-8056-0ed4c730fe93" providerId="ADAL" clId="{06B5DC74-EAD1-48DE-BEDE-5C6B9EBB14B5}" dt="2022-07-07T13:37:41.788" v="269" actId="1076"/>
      <pc:docMkLst>
        <pc:docMk/>
      </pc:docMkLst>
      <pc:sldChg chg="addSp delSp">
        <pc:chgData name="John Adams" userId="1143faee-bb16-416e-8056-0ed4c730fe93" providerId="ADAL" clId="{06B5DC74-EAD1-48DE-BEDE-5C6B9EBB14B5}" dt="2022-07-07T13:22:20.664" v="1" actId="21"/>
        <pc:sldMkLst>
          <pc:docMk/>
          <pc:sldMk cId="2734715491" sldId="321"/>
        </pc:sldMkLst>
        <pc:picChg chg="add del">
          <ac:chgData name="John Adams" userId="1143faee-bb16-416e-8056-0ed4c730fe93" providerId="ADAL" clId="{06B5DC74-EAD1-48DE-BEDE-5C6B9EBB14B5}" dt="2022-07-07T13:22:20.664" v="1" actId="21"/>
          <ac:picMkLst>
            <pc:docMk/>
            <pc:sldMk cId="2734715491" sldId="321"/>
            <ac:picMk id="3" creationId="{682C922E-2B20-D7E0-F7C6-14D734033B6C}"/>
          </ac:picMkLst>
        </pc:picChg>
      </pc:sldChg>
      <pc:sldChg chg="addSp delSp modSp add mod">
        <pc:chgData name="John Adams" userId="1143faee-bb16-416e-8056-0ed4c730fe93" providerId="ADAL" clId="{06B5DC74-EAD1-48DE-BEDE-5C6B9EBB14B5}" dt="2022-07-07T13:37:41.788" v="269" actId="1076"/>
        <pc:sldMkLst>
          <pc:docMk/>
          <pc:sldMk cId="11207855" sldId="368"/>
        </pc:sldMkLst>
        <pc:spChg chg="mod">
          <ac:chgData name="John Adams" userId="1143faee-bb16-416e-8056-0ed4c730fe93" providerId="ADAL" clId="{06B5DC74-EAD1-48DE-BEDE-5C6B9EBB14B5}" dt="2022-07-07T13:37:41.788" v="269" actId="1076"/>
          <ac:spMkLst>
            <pc:docMk/>
            <pc:sldMk cId="11207855" sldId="368"/>
            <ac:spMk id="4" creationId="{00000000-0000-0000-0000-000000000000}"/>
          </ac:spMkLst>
        </pc:spChg>
        <pc:spChg chg="mod">
          <ac:chgData name="John Adams" userId="1143faee-bb16-416e-8056-0ed4c730fe93" providerId="ADAL" clId="{06B5DC74-EAD1-48DE-BEDE-5C6B9EBB14B5}" dt="2022-07-07T13:33:15.285" v="105" actId="27636"/>
          <ac:spMkLst>
            <pc:docMk/>
            <pc:sldMk cId="11207855" sldId="368"/>
            <ac:spMk id="8" creationId="{00000000-0000-0000-0000-000000000000}"/>
          </ac:spMkLst>
        </pc:spChg>
        <pc:picChg chg="del">
          <ac:chgData name="John Adams" userId="1143faee-bb16-416e-8056-0ed4c730fe93" providerId="ADAL" clId="{06B5DC74-EAD1-48DE-BEDE-5C6B9EBB14B5}" dt="2022-07-07T13:34:07.643" v="106" actId="478"/>
          <ac:picMkLst>
            <pc:docMk/>
            <pc:sldMk cId="11207855" sldId="368"/>
            <ac:picMk id="2" creationId="{33C48045-5B58-B19D-EBAD-C78FD1C883BA}"/>
          </ac:picMkLst>
        </pc:picChg>
        <pc:picChg chg="add mod modCrop">
          <ac:chgData name="John Adams" userId="1143faee-bb16-416e-8056-0ed4c730fe93" providerId="ADAL" clId="{06B5DC74-EAD1-48DE-BEDE-5C6B9EBB14B5}" dt="2022-07-07T13:34:42.092" v="113" actId="732"/>
          <ac:picMkLst>
            <pc:docMk/>
            <pc:sldMk cId="11207855" sldId="368"/>
            <ac:picMk id="5" creationId="{CE070E23-AC54-4E48-6B2E-BBCBC3DF642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19/07/2022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19/07/2022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19/07/2022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19/07/2022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19/07/2022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19/07/2022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19/07/2022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19/07/2022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August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Hope ~</a:t>
            </a:r>
          </a:p>
        </p:txBody>
      </p:sp>
      <p:pic>
        <p:nvPicPr>
          <p:cNvPr id="2" name="Picture 2" descr="a radical hope for the environment Allen Thompson">
            <a:extLst>
              <a:ext uri="{FF2B5EF4-FFF2-40B4-BE49-F238E27FC236}">
                <a16:creationId xmlns:a16="http://schemas.microsoft.com/office/drawing/2014/main" id="{C1A7B2DA-F770-4202-4910-4D9B7EE6A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7" y="1865827"/>
            <a:ext cx="9128930" cy="3126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480291" y="1698171"/>
            <a:ext cx="10873510" cy="50620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24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2400" dirty="0">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300" dirty="0">
                <a:latin typeface="Garamond" panose="02020404030301010803" pitchFamily="18" charset="0"/>
              </a:rPr>
              <a:t>Lord Jesus, </a:t>
            </a:r>
          </a:p>
          <a:p>
            <a:pPr algn="ctr">
              <a:lnSpc>
                <a:spcPct val="107000"/>
              </a:lnSpc>
              <a:spcAft>
                <a:spcPts val="0"/>
              </a:spcAft>
            </a:pPr>
            <a:r>
              <a:rPr lang="en-US" sz="2300" dirty="0">
                <a:latin typeface="Garamond" panose="02020404030301010803" pitchFamily="18" charset="0"/>
              </a:rPr>
              <a:t>I ask for Your help as I begin this new school year. </a:t>
            </a:r>
          </a:p>
          <a:p>
            <a:pPr algn="ctr">
              <a:lnSpc>
                <a:spcPct val="107000"/>
              </a:lnSpc>
              <a:spcAft>
                <a:spcPts val="0"/>
              </a:spcAft>
            </a:pPr>
            <a:r>
              <a:rPr lang="en-US" sz="2300" dirty="0">
                <a:latin typeface="Garamond" panose="02020404030301010803" pitchFamily="18" charset="0"/>
              </a:rPr>
              <a:t>Allow me to experience Your presence in the many blessings You put before me. </a:t>
            </a:r>
          </a:p>
          <a:p>
            <a:pPr algn="ctr">
              <a:lnSpc>
                <a:spcPct val="107000"/>
              </a:lnSpc>
              <a:spcAft>
                <a:spcPts val="0"/>
              </a:spcAft>
            </a:pPr>
            <a:r>
              <a:rPr lang="en-US" sz="2300" dirty="0">
                <a:latin typeface="Garamond" panose="02020404030301010803" pitchFamily="18" charset="0"/>
              </a:rPr>
              <a:t>Open my eyes to the new challenges and exciting opportunities </a:t>
            </a:r>
          </a:p>
          <a:p>
            <a:pPr algn="ctr">
              <a:lnSpc>
                <a:spcPct val="107000"/>
              </a:lnSpc>
              <a:spcAft>
                <a:spcPts val="0"/>
              </a:spcAft>
            </a:pPr>
            <a:r>
              <a:rPr lang="en-US" sz="2300" dirty="0">
                <a:latin typeface="Garamond" panose="02020404030301010803" pitchFamily="18" charset="0"/>
              </a:rPr>
              <a:t>that this new school year brings. </a:t>
            </a:r>
          </a:p>
          <a:p>
            <a:pPr algn="ctr">
              <a:lnSpc>
                <a:spcPct val="107000"/>
              </a:lnSpc>
              <a:spcAft>
                <a:spcPts val="0"/>
              </a:spcAft>
            </a:pPr>
            <a:r>
              <a:rPr lang="en-US" sz="2300" dirty="0">
                <a:latin typeface="Garamond" panose="02020404030301010803" pitchFamily="18" charset="0"/>
              </a:rPr>
              <a:t>Open my heart and mind to new friends and new teachers. </a:t>
            </a:r>
          </a:p>
          <a:p>
            <a:pPr algn="ctr">
              <a:lnSpc>
                <a:spcPct val="107000"/>
              </a:lnSpc>
              <a:spcAft>
                <a:spcPts val="0"/>
              </a:spcAft>
            </a:pPr>
            <a:r>
              <a:rPr lang="en-US" sz="2300" dirty="0">
                <a:latin typeface="Garamond" panose="02020404030301010803" pitchFamily="18" charset="0"/>
              </a:rPr>
              <a:t>Give me a generous spirit to be enthusiastic with my studies </a:t>
            </a:r>
          </a:p>
          <a:p>
            <a:pPr algn="ctr">
              <a:lnSpc>
                <a:spcPct val="107000"/>
              </a:lnSpc>
              <a:spcAft>
                <a:spcPts val="0"/>
              </a:spcAft>
            </a:pPr>
            <a:r>
              <a:rPr lang="en-US" sz="2300" dirty="0">
                <a:latin typeface="Garamond" panose="02020404030301010803" pitchFamily="18" charset="0"/>
              </a:rPr>
              <a:t>and courage to embrace what is new with a happy heart.</a:t>
            </a:r>
          </a:p>
          <a:p>
            <a:pPr algn="ctr">
              <a:lnSpc>
                <a:spcPct val="107000"/>
              </a:lnSpc>
              <a:spcAft>
                <a:spcPts val="0"/>
              </a:spcAft>
            </a:pPr>
            <a:r>
              <a:rPr lang="en-US" sz="2300" dirty="0">
                <a:latin typeface="Garamond" panose="02020404030301010803" pitchFamily="18" charset="0"/>
              </a:rPr>
              <a:t> Help me to be attentive to my lessons </a:t>
            </a:r>
          </a:p>
          <a:p>
            <a:pPr algn="ctr">
              <a:lnSpc>
                <a:spcPct val="107000"/>
              </a:lnSpc>
              <a:spcAft>
                <a:spcPts val="0"/>
              </a:spcAft>
            </a:pPr>
            <a:r>
              <a:rPr lang="en-US" sz="2300" dirty="0">
                <a:latin typeface="Garamond" panose="02020404030301010803" pitchFamily="18" charset="0"/>
              </a:rPr>
              <a:t>and let me experience Your presence in the people I meet. </a:t>
            </a:r>
          </a:p>
          <a:p>
            <a:pPr algn="ctr">
              <a:lnSpc>
                <a:spcPct val="107000"/>
              </a:lnSpc>
              <a:spcAft>
                <a:spcPts val="0"/>
              </a:spcAft>
            </a:pPr>
            <a:r>
              <a:rPr lang="en-US" sz="2300" dirty="0">
                <a:latin typeface="Garamond" panose="02020404030301010803" pitchFamily="18" charset="0"/>
              </a:rPr>
              <a:t>Inspire me to do my best this year! </a:t>
            </a:r>
          </a:p>
          <a:p>
            <a:pPr algn="ctr">
              <a:lnSpc>
                <a:spcPct val="107000"/>
              </a:lnSpc>
              <a:spcAft>
                <a:spcPts val="0"/>
              </a:spcAft>
            </a:pPr>
            <a:r>
              <a:rPr lang="en-US" sz="2300" dirty="0">
                <a:latin typeface="Garamond" panose="02020404030301010803" pitchFamily="18" charset="0"/>
              </a:rPr>
              <a:t>Amen</a:t>
            </a:r>
            <a:endParaRPr lang="en-GB" sz="23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39131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Forward in Hope</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3148" y="298360"/>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on the Creed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6487296" y="2248034"/>
            <a:ext cx="4036240" cy="3895282"/>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algn="ctr">
              <a:spcAft>
                <a:spcPts val="300"/>
              </a:spcAft>
            </a:pPr>
            <a:r>
              <a:rPr lang="en-GB" sz="4800" dirty="0">
                <a:solidFill>
                  <a:srgbClr val="202124"/>
                </a:solidFill>
                <a:effectLst/>
                <a:latin typeface="Garamond" panose="02020404030301010803" pitchFamily="18" charset="0"/>
                <a:ea typeface="Times New Roman" panose="02020603050405020304" pitchFamily="18" charset="0"/>
                <a:cs typeface="Arial" panose="020B0604020202020204" pitchFamily="34" charset="0"/>
              </a:rPr>
              <a:t>I </a:t>
            </a:r>
          </a:p>
          <a:p>
            <a:pPr algn="ctr">
              <a:spcAft>
                <a:spcPts val="300"/>
              </a:spcAft>
            </a:pPr>
            <a:r>
              <a:rPr lang="en-GB" sz="4800" dirty="0">
                <a:solidFill>
                  <a:srgbClr val="202124"/>
                </a:solidFill>
                <a:effectLst/>
                <a:latin typeface="Garamond" panose="02020404030301010803" pitchFamily="18" charset="0"/>
                <a:ea typeface="Times New Roman" panose="02020603050405020304" pitchFamily="18" charset="0"/>
                <a:cs typeface="Arial" panose="020B0604020202020204" pitchFamily="34" charset="0"/>
              </a:rPr>
              <a:t>believe</a:t>
            </a:r>
          </a:p>
          <a:p>
            <a:pPr algn="ctr">
              <a:spcAft>
                <a:spcPts val="300"/>
              </a:spcAft>
            </a:pPr>
            <a:r>
              <a:rPr lang="en-GB" sz="4800" dirty="0">
                <a:solidFill>
                  <a:srgbClr val="202124"/>
                </a:solidFill>
                <a:effectLst/>
                <a:latin typeface="Garamond" panose="02020404030301010803" pitchFamily="18" charset="0"/>
                <a:ea typeface="Times New Roman" panose="02020603050405020304" pitchFamily="18" charset="0"/>
                <a:cs typeface="Arial" panose="020B0604020202020204" pitchFamily="34" charset="0"/>
              </a:rPr>
              <a:t> in </a:t>
            </a:r>
          </a:p>
          <a:p>
            <a:pPr algn="ctr">
              <a:spcAft>
                <a:spcPts val="300"/>
              </a:spcAft>
            </a:pPr>
            <a:r>
              <a:rPr lang="en-GB" sz="4800" dirty="0">
                <a:solidFill>
                  <a:srgbClr val="202124"/>
                </a:solidFill>
                <a:effectLst/>
                <a:latin typeface="Garamond" panose="02020404030301010803" pitchFamily="18" charset="0"/>
                <a:ea typeface="Times New Roman" panose="02020603050405020304" pitchFamily="18" charset="0"/>
                <a:cs typeface="Arial" panose="020B0604020202020204" pitchFamily="34" charset="0"/>
              </a:rPr>
              <a:t>One </a:t>
            </a:r>
          </a:p>
          <a:p>
            <a:pPr algn="ctr">
              <a:spcAft>
                <a:spcPts val="300"/>
              </a:spcAft>
            </a:pPr>
            <a:r>
              <a:rPr lang="en-GB" sz="4800" dirty="0">
                <a:solidFill>
                  <a:srgbClr val="202124"/>
                </a:solidFill>
                <a:effectLst/>
                <a:latin typeface="Garamond" panose="02020404030301010803" pitchFamily="18" charset="0"/>
                <a:ea typeface="Times New Roman" panose="02020603050405020304" pitchFamily="18" charset="0"/>
                <a:cs typeface="Arial" panose="020B0604020202020204" pitchFamily="34" charset="0"/>
              </a:rPr>
              <a:t>God</a:t>
            </a:r>
            <a:endParaRPr lang="en-GB" sz="4800" dirty="0">
              <a:effectLst/>
              <a:latin typeface="Times New Roman" panose="02020603050405020304" pitchFamily="18" charset="0"/>
              <a:ea typeface="Times New Roman" panose="02020603050405020304" pitchFamily="18" charset="0"/>
            </a:endParaRPr>
          </a:p>
        </p:txBody>
      </p:sp>
      <p:pic>
        <p:nvPicPr>
          <p:cNvPr id="2" name="Picture 2" descr="I believe in one God : Greek Orthodox Prayers @ YiaHara!">
            <a:extLst>
              <a:ext uri="{FF2B5EF4-FFF2-40B4-BE49-F238E27FC236}">
                <a16:creationId xmlns:a16="http://schemas.microsoft.com/office/drawing/2014/main" id="{33C48045-5B58-B19D-EBAD-C78FD1C883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77" t="15335" b="9631"/>
          <a:stretch/>
        </p:blipFill>
        <p:spPr bwMode="auto">
          <a:xfrm>
            <a:off x="1348510" y="1974584"/>
            <a:ext cx="5597237" cy="4776761"/>
          </a:xfrm>
          <a:prstGeom prst="ellipse">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33086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8" name="Title 1"/>
          <p:cNvSpPr txBox="1">
            <a:spLocks/>
          </p:cNvSpPr>
          <p:nvPr/>
        </p:nvSpPr>
        <p:spPr>
          <a:xfrm>
            <a:off x="653143" y="370437"/>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7884971" y="2269103"/>
            <a:ext cx="3419183" cy="3585597"/>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28</a:t>
            </a:r>
            <a:r>
              <a:rPr lang="en-GB" sz="2600" b="1" baseline="30000" dirty="0">
                <a:latin typeface="Garamond" panose="02020404030301010803" pitchFamily="18" charset="0"/>
              </a:rPr>
              <a:t>th</a:t>
            </a:r>
            <a:r>
              <a:rPr lang="en-GB" sz="2600" b="1" dirty="0">
                <a:latin typeface="Garamond" panose="02020404030301010803" pitchFamily="18" charset="0"/>
              </a:rPr>
              <a:t> July 2022</a:t>
            </a:r>
            <a:r>
              <a:rPr lang="en-GB" sz="2600" dirty="0">
                <a:latin typeface="Garamond" panose="02020404030301010803" pitchFamily="18" charset="0"/>
              </a:rPr>
              <a:t> </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Luke, Jesus teaches us </a:t>
            </a:r>
            <a:r>
              <a:rPr lang="en-GB" sz="1600" dirty="0">
                <a:latin typeface="Garamond" panose="02020404030301010803" pitchFamily="18" charset="0"/>
              </a:rPr>
              <a:t>:  </a:t>
            </a:r>
          </a:p>
          <a:p>
            <a:pPr algn="ctr"/>
            <a:r>
              <a:rPr lang="en-GB" sz="1600" dirty="0">
                <a:latin typeface="Garamond" panose="02020404030301010803" pitchFamily="18" charset="0"/>
              </a:rPr>
              <a:t>                                                                                      </a:t>
            </a:r>
          </a:p>
          <a:p>
            <a:pPr algn="ctr"/>
            <a:r>
              <a:rPr lang="en-GB" sz="3600" dirty="0">
                <a:latin typeface="Garamond" panose="02020404030301010803" pitchFamily="18" charset="0"/>
              </a:rPr>
              <a:t>“</a:t>
            </a:r>
            <a:r>
              <a:rPr lang="en-GB" sz="36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The one who humbles himself will be exalted.</a:t>
            </a:r>
            <a:r>
              <a:rPr lang="en-GB" sz="3600" dirty="0">
                <a:latin typeface="Garamond" panose="02020404030301010803" pitchFamily="18" charset="0"/>
              </a:rPr>
              <a:t>”</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4098" name="Picture 2">
            <a:extLst>
              <a:ext uri="{FF2B5EF4-FFF2-40B4-BE49-F238E27FC236}">
                <a16:creationId xmlns:a16="http://schemas.microsoft.com/office/drawing/2014/main" id="{6E78F0B2-DB4B-8002-B813-856A69944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761" y="2005197"/>
            <a:ext cx="6490242" cy="486768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3148" y="298360"/>
            <a:ext cx="11358561" cy="1949674"/>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World Day of Prayer for the Care of Creation : 1</a:t>
            </a:r>
            <a:r>
              <a:rPr lang="en-GB" sz="6000" baseline="30000" dirty="0">
                <a:solidFill>
                  <a:schemeClr val="accent4">
                    <a:lumMod val="75000"/>
                  </a:schemeClr>
                </a:solidFill>
                <a:latin typeface="Garamond" panose="02020404030301010803" pitchFamily="18" charset="0"/>
              </a:rPr>
              <a:t>st</a:t>
            </a:r>
            <a:r>
              <a:rPr lang="en-GB" sz="6000" dirty="0">
                <a:solidFill>
                  <a:schemeClr val="accent4">
                    <a:lumMod val="75000"/>
                  </a:schemeClr>
                </a:solidFill>
                <a:latin typeface="Garamond" panose="02020404030301010803" pitchFamily="18" charset="0"/>
              </a:rPr>
              <a:t> September</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7396285" y="2448914"/>
            <a:ext cx="4036240" cy="4110726"/>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a:spcAft>
                <a:spcPts val="300"/>
              </a:spcAft>
            </a:pPr>
            <a:r>
              <a:rPr lang="en-US" sz="2400" b="0" i="0" dirty="0">
                <a:solidFill>
                  <a:srgbClr val="0F1419"/>
                </a:solidFill>
                <a:effectLst/>
                <a:latin typeface="Garamond" panose="02020404030301010803" pitchFamily="18" charset="0"/>
              </a:rPr>
              <a:t>Father of all, Creator and ruler of the universe,                   You entrusted your world to us as a gift.                              Help us to care for it and all people,                                 that we may live in right relationship –                      with You, with ourselves,            with one another,                 and with creation.</a:t>
            </a:r>
            <a:endParaRPr lang="en-GB" sz="2400" dirty="0">
              <a:effectLst/>
              <a:latin typeface="Garamond" panose="02020404030301010803"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CE070E23-AC54-4E48-6B2E-BBCBC3DF642D}"/>
              </a:ext>
            </a:extLst>
          </p:cNvPr>
          <p:cNvPicPr>
            <a:picLocks noChangeAspect="1"/>
          </p:cNvPicPr>
          <p:nvPr/>
        </p:nvPicPr>
        <p:blipFill rotWithShape="1">
          <a:blip r:embed="rId3"/>
          <a:srcRect l="22955" t="19394" r="27486" b="23807"/>
          <a:stretch/>
        </p:blipFill>
        <p:spPr>
          <a:xfrm>
            <a:off x="353149" y="2398862"/>
            <a:ext cx="6952816" cy="4482313"/>
          </a:xfrm>
          <a:prstGeom prst="rect">
            <a:avLst/>
          </a:prstGeom>
        </p:spPr>
      </p:pic>
    </p:spTree>
    <p:extLst>
      <p:ext uri="{BB962C8B-B14F-4D97-AF65-F5344CB8AC3E}">
        <p14:creationId xmlns:p14="http://schemas.microsoft.com/office/powerpoint/2010/main" val="1120785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2375838" y="2009034"/>
            <a:ext cx="9816162" cy="4490460"/>
          </a:xfrm>
          <a:prstGeom prst="rect">
            <a:avLst/>
          </a:prstGeom>
          <a:noFill/>
        </p:spPr>
        <p:txBody>
          <a:bodyPr wrap="square" rtlCol="0">
            <a:spAutoFit/>
          </a:bodyPr>
          <a:lstStyle/>
          <a:p>
            <a:pPr algn="ctr">
              <a:lnSpc>
                <a:spcPct val="107000"/>
              </a:lnSpc>
              <a:spcAft>
                <a:spcPts val="800"/>
              </a:spcAft>
              <a:buSzPts val="1200"/>
            </a:pPr>
            <a:r>
              <a:rPr lang="en-GB" sz="6600" dirty="0">
                <a:solidFill>
                  <a:srgbClr val="373737"/>
                </a:solidFill>
                <a:effectLst/>
                <a:latin typeface="Garamond" panose="02020404030301010803" pitchFamily="18" charset="0"/>
                <a:ea typeface="Calibri" panose="020F0502020204030204" pitchFamily="34" charset="0"/>
                <a:cs typeface="Times New Roman" panose="02020603050405020304" pitchFamily="18" charset="0"/>
              </a:rPr>
              <a:t>“</a:t>
            </a:r>
            <a:r>
              <a:rPr lang="en-GB" sz="6600" dirty="0">
                <a:solidFill>
                  <a:srgbClr val="212121"/>
                </a:solidFill>
                <a:effectLst/>
                <a:latin typeface="Garamond" panose="02020404030301010803" pitchFamily="18" charset="0"/>
                <a:ea typeface="Calibri" panose="020F0502020204030204" pitchFamily="34" charset="0"/>
                <a:cs typeface="Times New Roman" panose="02020603050405020304" pitchFamily="18" charset="0"/>
              </a:rPr>
              <a:t>Always know in your heart </a:t>
            </a:r>
          </a:p>
          <a:p>
            <a:pPr algn="ctr">
              <a:lnSpc>
                <a:spcPct val="107000"/>
              </a:lnSpc>
              <a:spcAft>
                <a:spcPts val="800"/>
              </a:spcAft>
              <a:buSzPts val="1200"/>
            </a:pPr>
            <a:r>
              <a:rPr lang="en-GB" sz="6600" dirty="0">
                <a:solidFill>
                  <a:srgbClr val="212121"/>
                </a:solidFill>
                <a:effectLst/>
                <a:latin typeface="Garamond" panose="02020404030301010803" pitchFamily="18" charset="0"/>
                <a:ea typeface="Calibri" panose="020F0502020204030204" pitchFamily="34" charset="0"/>
                <a:cs typeface="Times New Roman" panose="02020603050405020304" pitchFamily="18" charset="0"/>
              </a:rPr>
              <a:t>that God is </a:t>
            </a:r>
          </a:p>
          <a:p>
            <a:pPr algn="ctr">
              <a:lnSpc>
                <a:spcPct val="107000"/>
              </a:lnSpc>
              <a:spcAft>
                <a:spcPts val="800"/>
              </a:spcAft>
              <a:buSzPts val="1200"/>
            </a:pPr>
            <a:r>
              <a:rPr lang="en-GB" sz="6600" dirty="0">
                <a:solidFill>
                  <a:srgbClr val="212121"/>
                </a:solidFill>
                <a:effectLst/>
                <a:latin typeface="Garamond" panose="02020404030301010803" pitchFamily="18" charset="0"/>
                <a:ea typeface="Calibri" panose="020F0502020204030204" pitchFamily="34" charset="0"/>
                <a:cs typeface="Times New Roman" panose="02020603050405020304" pitchFamily="18" charset="0"/>
              </a:rPr>
              <a:t>by your side.</a:t>
            </a:r>
            <a:r>
              <a:rPr lang="en-GB" sz="66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endParaRPr lang="en-GB" sz="6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SzPts val="1200"/>
            </a:pPr>
            <a:endParaRPr lang="en-GB" sz="1100" dirty="0">
              <a:effectLst/>
              <a:latin typeface="Garamond" panose="02020404030301010803" pitchFamily="18" charset="0"/>
              <a:ea typeface="Calibri" panose="020F0502020204030204" pitchFamily="34" charset="0"/>
              <a:cs typeface="Times New Roman" panose="02020603050405020304" pitchFamily="18" charset="0"/>
            </a:endParaRPr>
          </a:p>
          <a:p>
            <a:pPr algn="just"/>
            <a:endParaRPr lang="en-GB" sz="1050" dirty="0">
              <a:latin typeface="Garamond" panose="02020404030301010803" pitchFamily="18" charset="0"/>
            </a:endParaRPr>
          </a:p>
          <a:p>
            <a:pPr algn="r"/>
            <a:endParaRPr lang="en-GB" sz="100" dirty="0">
              <a:latin typeface="Garamond" panose="02020404030301010803" pitchFamily="18" charset="0"/>
            </a:endParaRPr>
          </a:p>
          <a:p>
            <a:r>
              <a:rPr lang="en-GB" sz="2400" dirty="0">
                <a:latin typeface="Garamond" panose="02020404030301010803" pitchFamily="18" charset="0"/>
              </a:rPr>
              <a:t>                              - Pope Francis, World Youth Day 2021</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932218" y="281396"/>
            <a:ext cx="6693725" cy="21847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Saint </a:t>
            </a:r>
            <a:r>
              <a:rPr lang="en-GB" altLang="en-US" sz="6600" dirty="0" err="1">
                <a:solidFill>
                  <a:schemeClr val="accent4">
                    <a:lumMod val="75000"/>
                  </a:schemeClr>
                </a:solidFill>
                <a:latin typeface="Garamond" panose="02020404030301010803" pitchFamily="18" charset="0"/>
              </a:rPr>
              <a:t>Sebbi</a:t>
            </a:r>
            <a:r>
              <a:rPr lang="en-GB" altLang="en-US" sz="6600" dirty="0">
                <a:solidFill>
                  <a:schemeClr val="accent4">
                    <a:lumMod val="75000"/>
                  </a:schemeClr>
                </a:solidFill>
                <a:latin typeface="Garamond" panose="02020404030301010803" pitchFamily="18" charset="0"/>
              </a:rPr>
              <a:t> of Essex</a:t>
            </a: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29</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August</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4932218" y="2520639"/>
            <a:ext cx="6637480" cy="4154984"/>
          </a:xfrm>
          <a:prstGeom prst="rect">
            <a:avLst/>
          </a:prstGeom>
          <a:noFill/>
        </p:spPr>
        <p:txBody>
          <a:bodyPr wrap="square" rtlCol="0">
            <a:spAutoFit/>
          </a:bodyPr>
          <a:lstStyle/>
          <a:p>
            <a:pPr algn="just"/>
            <a:r>
              <a:rPr lang="en-GB" sz="2400" dirty="0" err="1">
                <a:latin typeface="Garamond" panose="02020404030301010803" pitchFamily="18" charset="0"/>
              </a:rPr>
              <a:t>Sebbi</a:t>
            </a:r>
            <a:r>
              <a:rPr lang="en-GB" sz="2400" dirty="0">
                <a:latin typeface="Garamond" panose="02020404030301010803" pitchFamily="18" charset="0"/>
              </a:rPr>
              <a:t> was King of Essex from 664 until 694 AD.  According to St Bede, he was given to “religious action, almsgiving, and frequent prayer, preferring a private and monastic life to all the wealth and honours of his kingdom.”  His brother and joint-king </a:t>
            </a:r>
            <a:r>
              <a:rPr lang="en-GB" sz="2400" dirty="0" err="1">
                <a:latin typeface="Garamond" panose="02020404030301010803" pitchFamily="18" charset="0"/>
              </a:rPr>
              <a:t>Sighere</a:t>
            </a:r>
            <a:r>
              <a:rPr lang="en-GB" sz="2400" dirty="0">
                <a:latin typeface="Garamond" panose="02020404030301010803" pitchFamily="18" charset="0"/>
              </a:rPr>
              <a:t> fell back into pagan worship and took many people with him but </a:t>
            </a:r>
            <a:r>
              <a:rPr lang="en-GB" sz="2400" dirty="0" err="1">
                <a:latin typeface="Garamond" panose="02020404030301010803" pitchFamily="18" charset="0"/>
              </a:rPr>
              <a:t>Sebbi</a:t>
            </a:r>
            <a:r>
              <a:rPr lang="en-GB" sz="2400" dirty="0">
                <a:latin typeface="Garamond" panose="02020404030301010803" pitchFamily="18" charset="0"/>
              </a:rPr>
              <a:t> remained a loyal Christian and re-established the faith.  He was buried in St Paul’s but his tomb was lost in the Great Fire of London.  He is now commemorated in a plaque in Sir </a:t>
            </a:r>
            <a:r>
              <a:rPr lang="en-GB" sz="2400" dirty="0">
                <a:solidFill>
                  <a:schemeClr val="bg1"/>
                </a:solidFill>
                <a:latin typeface="Garamond" panose="02020404030301010803" pitchFamily="18" charset="0"/>
              </a:rPr>
              <a:t>xxx </a:t>
            </a:r>
            <a:r>
              <a:rPr lang="en-GB" sz="2400" dirty="0">
                <a:latin typeface="Garamond" panose="02020404030301010803" pitchFamily="18" charset="0"/>
              </a:rPr>
              <a:t>Christopher Wren’s magnificent cathedral.</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pic>
        <p:nvPicPr>
          <p:cNvPr id="2" name="Picture 2">
            <a:extLst>
              <a:ext uri="{FF2B5EF4-FFF2-40B4-BE49-F238E27FC236}">
                <a16:creationId xmlns:a16="http://schemas.microsoft.com/office/drawing/2014/main" id="{2FB1FD23-6284-6861-067A-2E79DB9F5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20" y="281395"/>
            <a:ext cx="4370641" cy="55676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D86204-F77F-A728-1839-54A4BF5E063E}"/>
              </a:ext>
            </a:extLst>
          </p:cNvPr>
          <p:cNvSpPr txBox="1"/>
          <p:nvPr/>
        </p:nvSpPr>
        <p:spPr>
          <a:xfrm>
            <a:off x="268720" y="5932998"/>
            <a:ext cx="4370641" cy="646331"/>
          </a:xfrm>
          <a:prstGeom prst="rect">
            <a:avLst/>
          </a:prstGeom>
          <a:noFill/>
        </p:spPr>
        <p:txBody>
          <a:bodyPr wrap="square" rtlCol="0">
            <a:spAutoFit/>
          </a:bodyPr>
          <a:lstStyle/>
          <a:p>
            <a:pPr algn="ctr"/>
            <a:r>
              <a:rPr lang="en-US" i="1" dirty="0">
                <a:latin typeface="Garamond" panose="02020404030301010803" pitchFamily="18" charset="0"/>
              </a:rPr>
              <a:t>St </a:t>
            </a:r>
            <a:r>
              <a:rPr lang="en-US" i="1" dirty="0" err="1">
                <a:latin typeface="Garamond" panose="02020404030301010803" pitchFamily="18" charset="0"/>
              </a:rPr>
              <a:t>Sebbi</a:t>
            </a:r>
            <a:r>
              <a:rPr lang="en-US" i="1" dirty="0">
                <a:latin typeface="Garamond" panose="02020404030301010803" pitchFamily="18" charset="0"/>
              </a:rPr>
              <a:t> is amongst the saints of London.  </a:t>
            </a:r>
          </a:p>
          <a:p>
            <a:pPr algn="ctr"/>
            <a:r>
              <a:rPr lang="en-US" i="1" dirty="0">
                <a:latin typeface="Garamond" panose="02020404030301010803" pitchFamily="18" charset="0"/>
              </a:rPr>
              <a:t>He was buried in Old St Paul’s Cathedral.</a:t>
            </a:r>
            <a:endParaRPr lang="en-GB" i="1" dirty="0">
              <a:latin typeface="Garamond" panose="02020404030301010803" pitchFamily="18" charset="0"/>
            </a:endParaRPr>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24588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1188" y="368590"/>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600" i="1" dirty="0">
                <a:solidFill>
                  <a:schemeClr val="accent4">
                    <a:lumMod val="75000"/>
                  </a:schemeClr>
                </a:solidFill>
                <a:latin typeface="Garamond" panose="02020404030301010803" pitchFamily="18" charset="0"/>
              </a:rPr>
              <a:t>Saints and schools # 33 </a:t>
            </a:r>
            <a:r>
              <a:rPr lang="en-GB" altLang="en-US" sz="4600" dirty="0">
                <a:solidFill>
                  <a:schemeClr val="accent4">
                    <a:lumMod val="75000"/>
                  </a:schemeClr>
                </a:solidFill>
                <a:latin typeface="Garamond" panose="02020404030301010803" pitchFamily="18" charset="0"/>
              </a:rPr>
              <a:t>: St Augustine</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943600"/>
            <a:ext cx="771525" cy="914400"/>
          </a:xfrm>
          <a:prstGeom prst="rect">
            <a:avLst/>
          </a:prstGeom>
        </p:spPr>
      </p:pic>
      <p:sp>
        <p:nvSpPr>
          <p:cNvPr id="9" name="Rectangle 8">
            <a:extLst>
              <a:ext uri="{FF2B5EF4-FFF2-40B4-BE49-F238E27FC236}">
                <a16:creationId xmlns:a16="http://schemas.microsoft.com/office/drawing/2014/main" id="{86DF3ECD-1A94-4E29-B9CC-75D7B04FE216}"/>
              </a:ext>
            </a:extLst>
          </p:cNvPr>
          <p:cNvSpPr/>
          <p:nvPr/>
        </p:nvSpPr>
        <p:spPr>
          <a:xfrm>
            <a:off x="5579731" y="1740519"/>
            <a:ext cx="5946919" cy="2462213"/>
          </a:xfrm>
          <a:prstGeom prst="rect">
            <a:avLst/>
          </a:prstGeom>
        </p:spPr>
        <p:txBody>
          <a:bodyPr wrap="square">
            <a:spAutoFit/>
          </a:bodyPr>
          <a:lstStyle/>
          <a:p>
            <a:pPr algn="just">
              <a:defRPr/>
            </a:pPr>
            <a:r>
              <a:rPr lang="en-US" sz="2200" b="0" i="0" dirty="0">
                <a:solidFill>
                  <a:srgbClr val="202122"/>
                </a:solidFill>
                <a:effectLst/>
                <a:latin typeface="Garamond" panose="02020404030301010803" pitchFamily="18" charset="0"/>
              </a:rPr>
              <a:t>St Augustine (d. 604 AD) was originally a monk who became the first Archbishop of Canterbury after being sent by Pope Gregory the Great to England to convert the Angles, </a:t>
            </a:r>
            <a:r>
              <a:rPr lang="en-US" sz="2200" dirty="0">
                <a:solidFill>
                  <a:srgbClr val="202122"/>
                </a:solidFill>
                <a:latin typeface="Garamond" panose="02020404030301010803" pitchFamily="18" charset="0"/>
              </a:rPr>
              <a:t>Jutes and Saxons. He is known as the “Apostle to the English” and is considered to be the founder of the English Church.</a:t>
            </a:r>
            <a:endParaRPr lang="en-US" sz="2200" b="0" i="0" dirty="0">
              <a:solidFill>
                <a:srgbClr val="000000"/>
              </a:solidFill>
              <a:effectLst/>
              <a:latin typeface="Garamond" panose="02020404030301010803" pitchFamily="18" charset="0"/>
            </a:endParaRPr>
          </a:p>
          <a:p>
            <a:pPr algn="just">
              <a:defRPr/>
            </a:pPr>
            <a:r>
              <a:rPr lang="en-US" sz="2200" dirty="0">
                <a:solidFill>
                  <a:srgbClr val="000000"/>
                </a:solidFill>
                <a:latin typeface="Garamond" panose="02020404030301010803" pitchFamily="18" charset="0"/>
              </a:rPr>
              <a:t>                                  </a:t>
            </a:r>
            <a:endParaRPr lang="en-US" sz="2200" i="1" dirty="0">
              <a:solidFill>
                <a:srgbClr val="202122"/>
              </a:solidFill>
              <a:latin typeface="Garamond" panose="02020404030301010803" pitchFamily="18" charset="0"/>
            </a:endParaRPr>
          </a:p>
        </p:txBody>
      </p:sp>
      <p:sp>
        <p:nvSpPr>
          <p:cNvPr id="11" name="Rectangle 10">
            <a:extLst>
              <a:ext uri="{FF2B5EF4-FFF2-40B4-BE49-F238E27FC236}">
                <a16:creationId xmlns:a16="http://schemas.microsoft.com/office/drawing/2014/main" id="{8C0819C2-B585-49A3-99B9-0C1B726A5F5D}"/>
              </a:ext>
            </a:extLst>
          </p:cNvPr>
          <p:cNvSpPr/>
          <p:nvPr/>
        </p:nvSpPr>
        <p:spPr>
          <a:xfrm>
            <a:off x="5579731" y="3940574"/>
            <a:ext cx="6159831" cy="2554545"/>
          </a:xfrm>
          <a:prstGeom prst="rect">
            <a:avLst/>
          </a:prstGeom>
        </p:spPr>
        <p:txBody>
          <a:bodyPr wrap="square">
            <a:spAutoFit/>
          </a:bodyPr>
          <a:lstStyle/>
          <a:p>
            <a:pPr algn="just">
              <a:defRPr/>
            </a:pPr>
            <a:r>
              <a:rPr lang="en-US" sz="2200" b="1" dirty="0">
                <a:latin typeface="Garamond" panose="02020404030301010803" pitchFamily="18" charset="0"/>
              </a:rPr>
              <a:t>St Augustine’s Catholic Primary School opened in 1938.  Its early years were disturbed by war, bombing and evacuation.  After World War II it grew and grew until it became the school it is today.  Their mission : </a:t>
            </a:r>
            <a:r>
              <a:rPr lang="en-US" sz="2200" b="1" i="0" dirty="0">
                <a:effectLst/>
                <a:latin typeface="Garamond" panose="02020404030301010803" pitchFamily="18" charset="0"/>
              </a:rPr>
              <a:t>Following Jesus, our school family shows love and respect for one another and the world around us.</a:t>
            </a:r>
            <a:endParaRPr lang="en-GB" sz="2200" b="1" dirty="0">
              <a:latin typeface="Garamond" panose="02020404030301010803" pitchFamily="18" charset="0"/>
            </a:endParaRPr>
          </a:p>
        </p:txBody>
      </p:sp>
      <p:pic>
        <p:nvPicPr>
          <p:cNvPr id="3" name="Picture 4">
            <a:extLst>
              <a:ext uri="{FF2B5EF4-FFF2-40B4-BE49-F238E27FC236}">
                <a16:creationId xmlns:a16="http://schemas.microsoft.com/office/drawing/2014/main" id="{682C922E-2B20-D7E0-F7C6-14D734033B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27" t="4304" r="6202" b="2876"/>
          <a:stretch/>
        </p:blipFill>
        <p:spPr bwMode="auto">
          <a:xfrm>
            <a:off x="601187" y="1736174"/>
            <a:ext cx="4829795" cy="503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August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Hope ~</a:t>
            </a:r>
          </a:p>
        </p:txBody>
      </p:sp>
      <p:pic>
        <p:nvPicPr>
          <p:cNvPr id="2" name="Picture 2" descr="a radical hope for the environment Allen Thompson">
            <a:extLst>
              <a:ext uri="{FF2B5EF4-FFF2-40B4-BE49-F238E27FC236}">
                <a16:creationId xmlns:a16="http://schemas.microsoft.com/office/drawing/2014/main" id="{C1A7B2DA-F770-4202-4910-4D9B7EE6A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7" y="1865827"/>
            <a:ext cx="9128930" cy="3126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60808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6359</TotalTime>
  <Words>554</Words>
  <Application>Microsoft Office PowerPoint</Application>
  <PresentationFormat>Widescreen</PresentationFormat>
  <Paragraphs>67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236</cp:revision>
  <dcterms:created xsi:type="dcterms:W3CDTF">2019-09-06T14:56:38Z</dcterms:created>
  <dcterms:modified xsi:type="dcterms:W3CDTF">2022-07-19T13:20:30Z</dcterms:modified>
</cp:coreProperties>
</file>