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334" r:id="rId5"/>
    <p:sldId id="289" r:id="rId6"/>
    <p:sldId id="297" r:id="rId7"/>
    <p:sldId id="333" r:id="rId8"/>
    <p:sldId id="258" r:id="rId9"/>
    <p:sldId id="272" r:id="rId10"/>
    <p:sldId id="321" r:id="rId11"/>
    <p:sldId id="33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761" autoAdjust="0"/>
    <p:restoredTop sz="94660"/>
  </p:normalViewPr>
  <p:slideViewPr>
    <p:cSldViewPr snapToGrid="0">
      <p:cViewPr varScale="1">
        <p:scale>
          <a:sx n="66" d="100"/>
          <a:sy n="66" d="100"/>
        </p:scale>
        <p:origin x="382"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439FD456-EAC8-4F5A-93AA-4BB7E980A8A8}"/>
    <pc:docChg chg="modSld">
      <pc:chgData name="John Adams" userId="1143faee-bb16-416e-8056-0ed4c730fe93" providerId="ADAL" clId="{439FD456-EAC8-4F5A-93AA-4BB7E980A8A8}" dt="2022-09-08T13:37:37.067" v="0" actId="20577"/>
      <pc:docMkLst>
        <pc:docMk/>
      </pc:docMkLst>
      <pc:sldChg chg="modSp mod">
        <pc:chgData name="John Adams" userId="1143faee-bb16-416e-8056-0ed4c730fe93" providerId="ADAL" clId="{439FD456-EAC8-4F5A-93AA-4BB7E980A8A8}" dt="2022-09-08T13:37:37.067" v="0" actId="20577"/>
        <pc:sldMkLst>
          <pc:docMk/>
          <pc:sldMk cId="2339235338" sldId="272"/>
        </pc:sldMkLst>
        <pc:spChg chg="mod">
          <ac:chgData name="John Adams" userId="1143faee-bb16-416e-8056-0ed4c730fe93" providerId="ADAL" clId="{439FD456-EAC8-4F5A-93AA-4BB7E980A8A8}" dt="2022-09-08T13:37:37.067" v="0" actId="20577"/>
          <ac:spMkLst>
            <pc:docMk/>
            <pc:sldMk cId="2339235338" sldId="272"/>
            <ac:spMk id="5"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08/09/2022</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08/09/2022</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jpeg"/><Relationship Id="rId1" Type="http://schemas.openxmlformats.org/officeDocument/2006/relationships/slideLayout" Target="../slideLayouts/slideLayout4.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October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34237" y="1966588"/>
            <a:ext cx="4855514" cy="2740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13920719"/>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42748" y="1802135"/>
            <a:ext cx="10506504" cy="4186665"/>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r>
              <a:rPr lang="en-GB" sz="2400" dirty="0">
                <a:latin typeface="Garamond" panose="02020404030301010803" pitchFamily="18" charset="0"/>
              </a:rPr>
              <a:t>October is the month of the Rosary.</a:t>
            </a:r>
          </a:p>
          <a:p>
            <a:pPr algn="ctr"/>
            <a:endParaRPr lang="en-GB" sz="1100" dirty="0">
              <a:latin typeface="Garamond" panose="02020404030301010803" pitchFamily="18" charset="0"/>
            </a:endParaRPr>
          </a:p>
          <a:p>
            <a:pPr algn="ctr"/>
            <a:r>
              <a:rPr lang="en-GB" sz="2400" dirty="0">
                <a:latin typeface="Garamond" panose="02020404030301010803" pitchFamily="18" charset="0"/>
              </a:rPr>
              <a:t>Pope Benedict XVI said the rosary helps to put Christ at the centre. </a:t>
            </a:r>
          </a:p>
          <a:p>
            <a:pPr algn="ctr"/>
            <a:r>
              <a:rPr lang="en-GB" sz="2400" dirty="0">
                <a:latin typeface="Garamond" panose="02020404030301010803" pitchFamily="18" charset="0"/>
              </a:rPr>
              <a:t>To trace the steps of Christ’s incarnation, mission and ministry. </a:t>
            </a:r>
          </a:p>
          <a:p>
            <a:pPr algn="ctr"/>
            <a:endParaRPr lang="en-GB" sz="1050" dirty="0">
              <a:latin typeface="Garamond" panose="02020404030301010803" pitchFamily="18" charset="0"/>
            </a:endParaRPr>
          </a:p>
          <a:p>
            <a:pPr algn="ctr"/>
            <a:r>
              <a:rPr lang="en-GB" sz="2400" dirty="0">
                <a:latin typeface="Garamond" panose="02020404030301010803" pitchFamily="18" charset="0"/>
              </a:rPr>
              <a:t>May Mary help us to welcome within ourselves </a:t>
            </a:r>
          </a:p>
          <a:p>
            <a:pPr algn="ctr"/>
            <a:r>
              <a:rPr lang="en-GB" sz="2400" dirty="0">
                <a:latin typeface="Garamond" panose="02020404030301010803" pitchFamily="18" charset="0"/>
              </a:rPr>
              <a:t>the grace which comes from these mysteries, </a:t>
            </a:r>
          </a:p>
          <a:p>
            <a:pPr algn="ctr"/>
            <a:r>
              <a:rPr lang="en-GB" sz="2400" dirty="0">
                <a:latin typeface="Garamond" panose="02020404030301010803" pitchFamily="18" charset="0"/>
              </a:rPr>
              <a:t>so that through us we can "water" society, </a:t>
            </a:r>
          </a:p>
          <a:p>
            <a:pPr algn="ctr"/>
            <a:r>
              <a:rPr lang="en-GB" sz="2400" dirty="0">
                <a:latin typeface="Garamond" panose="02020404030301010803" pitchFamily="18" charset="0"/>
              </a:rPr>
              <a:t>beginning with our daily relationships, </a:t>
            </a:r>
          </a:p>
          <a:p>
            <a:pPr algn="ctr"/>
            <a:r>
              <a:rPr lang="en-GB" sz="2400" dirty="0">
                <a:latin typeface="Garamond" panose="02020404030301010803" pitchFamily="18" charset="0"/>
              </a:rPr>
              <a:t>and purifying them from so many negative forces, </a:t>
            </a:r>
          </a:p>
          <a:p>
            <a:pPr algn="ctr"/>
            <a:r>
              <a:rPr lang="en-GB" sz="2400" dirty="0">
                <a:latin typeface="Garamond" panose="02020404030301010803" pitchFamily="18" charset="0"/>
              </a:rPr>
              <a:t>thus opening them to the newness of God. </a:t>
            </a:r>
          </a:p>
          <a:p>
            <a:pPr algn="ctr"/>
            <a:endParaRPr lang="en-GB" sz="1100" dirty="0">
              <a:latin typeface="Garamond" panose="02020404030301010803" pitchFamily="18" charset="0"/>
            </a:endParaRPr>
          </a:p>
          <a:p>
            <a:pPr algn="ctr"/>
            <a:r>
              <a:rPr lang="en-GB" sz="2400" dirty="0">
                <a:latin typeface="Garamond" panose="02020404030301010803" pitchFamily="18" charset="0"/>
              </a:rPr>
              <a:t>May the Rosary bring us peace and reconciliation. </a:t>
            </a:r>
            <a:r>
              <a:rPr lang="en-GB" sz="2800" dirty="0">
                <a:latin typeface="Garamond" panose="02020404030301010803" pitchFamily="18" charset="0"/>
              </a:rPr>
              <a:t> </a:t>
            </a:r>
          </a:p>
          <a:p>
            <a:pPr algn="ctr"/>
            <a:endParaRPr lang="en-GB" sz="2800" dirty="0">
              <a:latin typeface="Garamond" panose="02020404030301010803" pitchFamily="18" charset="0"/>
            </a:endParaRPr>
          </a:p>
          <a:p>
            <a:pPr algn="ctr"/>
            <a:r>
              <a:rPr lang="en-GB" sz="2800" dirty="0">
                <a:latin typeface="Garamond" panose="02020404030301010803" pitchFamily="18" charset="0"/>
              </a:rPr>
              <a:t> </a:t>
            </a:r>
          </a:p>
          <a:p>
            <a:pPr algn="ctr"/>
            <a:endParaRPr lang="en-GB" sz="10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2100" y="5845821"/>
            <a:ext cx="771525" cy="914400"/>
          </a:xfrm>
          <a:prstGeom prst="rect">
            <a:avLst/>
          </a:prstGeom>
        </p:spPr>
      </p:pic>
      <p:sp>
        <p:nvSpPr>
          <p:cNvPr id="11" name="Text Box 2"/>
          <p:cNvSpPr txBox="1">
            <a:spLocks noChangeArrowheads="1"/>
          </p:cNvSpPr>
          <p:nvPr/>
        </p:nvSpPr>
        <p:spPr bwMode="auto">
          <a:xfrm>
            <a:off x="838199" y="244172"/>
            <a:ext cx="10461171" cy="1292003"/>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endParaRPr lang="en-GB" sz="600" dirty="0">
              <a:effectLst/>
              <a:latin typeface="Garamond" panose="02020404030301010803" pitchFamily="18" charset="0"/>
              <a:ea typeface="Calibri" panose="020F0502020204030204" pitchFamily="34" charset="0"/>
              <a:cs typeface="Times New Roman" panose="02020603050405020304" pitchFamily="18" charset="0"/>
            </a:endParaRPr>
          </a:p>
          <a:p>
            <a:pPr algn="ctr">
              <a:lnSpc>
                <a:spcPct val="107000"/>
              </a:lnSpc>
              <a:spcAft>
                <a:spcPts val="0"/>
              </a:spcAft>
            </a:pPr>
            <a:r>
              <a:rPr lang="en-GB" sz="6000" dirty="0">
                <a:effectLst/>
                <a:latin typeface="Garamond" panose="02020404030301010803" pitchFamily="18" charset="0"/>
                <a:ea typeface="Calibri" panose="020F0502020204030204" pitchFamily="34" charset="0"/>
                <a:cs typeface="Times New Roman" panose="02020603050405020304" pitchFamily="18" charset="0"/>
              </a:rPr>
              <a:t>Looking </a:t>
            </a:r>
            <a:r>
              <a:rPr lang="en-GB" sz="6000" dirty="0">
                <a:latin typeface="Garamond" panose="02020404030301010803" pitchFamily="18" charset="0"/>
                <a:ea typeface="Calibri" panose="020F0502020204030204" pitchFamily="34" charset="0"/>
                <a:cs typeface="Times New Roman" panose="02020603050405020304" pitchFamily="18" charset="0"/>
              </a:rPr>
              <a:t>F</a:t>
            </a:r>
            <a:r>
              <a:rPr lang="en-GB" sz="6000" dirty="0">
                <a:effectLst/>
                <a:latin typeface="Garamond" panose="02020404030301010803" pitchFamily="18" charset="0"/>
                <a:ea typeface="Calibri" panose="020F0502020204030204" pitchFamily="34" charset="0"/>
                <a:cs typeface="Times New Roman" panose="02020603050405020304" pitchFamily="18" charset="0"/>
              </a:rPr>
              <a:t>orward in Hope</a:t>
            </a:r>
            <a:endParaRPr lang="en-GB" sz="60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B1D6D902-36D1-4CF9-BDFA-75FE237F5371}"/>
              </a:ext>
            </a:extLst>
          </p:cNvPr>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6436448" y="2638619"/>
            <a:ext cx="5450194" cy="2462213"/>
          </a:xfrm>
          <a:prstGeom prst="rect">
            <a:avLst/>
          </a:prstGeom>
        </p:spPr>
        <p:txBody>
          <a:bodyPr wrap="square">
            <a:spAutoFit/>
          </a:bodyPr>
          <a:lstStyle/>
          <a:p>
            <a:pPr algn="ctr"/>
            <a:r>
              <a:rPr lang="en-GB" sz="2600" b="1" dirty="0">
                <a:latin typeface="Garamond" panose="02020404030301010803" pitchFamily="18" charset="0"/>
              </a:rPr>
              <a:t>Sunday 2</a:t>
            </a:r>
            <a:r>
              <a:rPr lang="en-GB" sz="2600" b="1" baseline="30000" dirty="0">
                <a:latin typeface="Garamond" panose="02020404030301010803" pitchFamily="18" charset="0"/>
              </a:rPr>
              <a:t>nd</a:t>
            </a:r>
            <a:r>
              <a:rPr lang="en-GB" sz="2600" b="1" dirty="0">
                <a:latin typeface="Garamond" panose="02020404030301010803" pitchFamily="18" charset="0"/>
              </a:rPr>
              <a:t> October 2022</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Luke,  </a:t>
            </a:r>
          </a:p>
          <a:p>
            <a:pPr algn="ctr"/>
            <a:r>
              <a:rPr lang="en-GB" sz="2800" dirty="0">
                <a:latin typeface="Garamond" panose="02020404030301010803" pitchFamily="18" charset="0"/>
              </a:rPr>
              <a:t>the disciples ask Jesus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3600" dirty="0">
                <a:latin typeface="Garamond" panose="02020404030301010803" pitchFamily="18" charset="0"/>
              </a:rPr>
              <a:t>“Increase our faith</a:t>
            </a:r>
            <a:r>
              <a:rPr lang="en-GB" sz="4000" dirty="0">
                <a:latin typeface="Garamond" panose="02020404030301010803" pitchFamily="18" charset="0"/>
              </a:rPr>
              <a:t>.”</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9" name="Picture 2">
            <a:extLst>
              <a:ext uri="{FF2B5EF4-FFF2-40B4-BE49-F238E27FC236}">
                <a16:creationId xmlns:a16="http://schemas.microsoft.com/office/drawing/2014/main" id="{47A9A5F0-7396-3CB3-F212-7E73E5773285}"/>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153089" y="2438649"/>
            <a:ext cx="4834634" cy="38159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353148" y="298360"/>
            <a:ext cx="11358561"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 on the Creed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4" name="Rectangle 3"/>
          <p:cNvSpPr>
            <a:spLocks noChangeArrowheads="1"/>
          </p:cNvSpPr>
          <p:nvPr/>
        </p:nvSpPr>
        <p:spPr bwMode="auto">
          <a:xfrm>
            <a:off x="6764786" y="2311698"/>
            <a:ext cx="4434228" cy="3372062"/>
          </a:xfrm>
          <a:prstGeom prst="rect">
            <a:avLst/>
          </a:prstGeom>
          <a:noFill/>
          <a:ln>
            <a:noFill/>
          </a:ln>
          <a:effectLst/>
        </p:spPr>
        <p:txBody>
          <a:bodyPr vert="horz" wrap="square" lIns="253920" tIns="31740" rIns="0" bIns="15870" numCol="1" anchor="ctr" anchorCtr="0" compatLnSpc="1">
            <a:prstTxWarp prst="textNoShape">
              <a:avLst/>
            </a:prstTxWarp>
            <a:spAutoFit/>
          </a:bodyPr>
          <a:lstStyle/>
          <a:p>
            <a:pPr algn="ctr" eaLnBrk="0" fontAlgn="base" hangingPunct="0">
              <a:spcBef>
                <a:spcPct val="0"/>
              </a:spcBef>
              <a:spcAft>
                <a:spcPct val="0"/>
              </a:spcAft>
            </a:pPr>
            <a:r>
              <a:rPr lang="en-GB" sz="3600" dirty="0">
                <a:latin typeface="Garamond" panose="02020404030301010803" pitchFamily="18" charset="0"/>
              </a:rPr>
              <a:t>I believe in one Lord, Jesus Christ : </a:t>
            </a:r>
          </a:p>
          <a:p>
            <a:pPr algn="ctr" eaLnBrk="0" fontAlgn="base" hangingPunct="0">
              <a:spcBef>
                <a:spcPct val="0"/>
              </a:spcBef>
              <a:spcAft>
                <a:spcPct val="0"/>
              </a:spcAft>
            </a:pPr>
            <a:r>
              <a:rPr lang="en-GB" sz="3600" dirty="0">
                <a:latin typeface="Garamond" panose="02020404030301010803" pitchFamily="18" charset="0"/>
              </a:rPr>
              <a:t>for us men and </a:t>
            </a:r>
          </a:p>
          <a:p>
            <a:pPr algn="ctr" eaLnBrk="0" fontAlgn="base" hangingPunct="0">
              <a:spcBef>
                <a:spcPct val="0"/>
              </a:spcBef>
              <a:spcAft>
                <a:spcPct val="0"/>
              </a:spcAft>
            </a:pPr>
            <a:r>
              <a:rPr lang="en-GB" sz="3600" dirty="0">
                <a:latin typeface="Garamond" panose="02020404030301010803" pitchFamily="18" charset="0"/>
              </a:rPr>
              <a:t>for our salvation </a:t>
            </a:r>
          </a:p>
          <a:p>
            <a:pPr algn="ctr" eaLnBrk="0" fontAlgn="base" hangingPunct="0">
              <a:spcBef>
                <a:spcPct val="0"/>
              </a:spcBef>
              <a:spcAft>
                <a:spcPct val="0"/>
              </a:spcAft>
            </a:pPr>
            <a:r>
              <a:rPr lang="en-GB" sz="3600" dirty="0">
                <a:latin typeface="Garamond" panose="02020404030301010803" pitchFamily="18" charset="0"/>
              </a:rPr>
              <a:t>He came down </a:t>
            </a:r>
          </a:p>
          <a:p>
            <a:pPr algn="ctr" eaLnBrk="0" fontAlgn="base" hangingPunct="0">
              <a:spcBef>
                <a:spcPct val="0"/>
              </a:spcBef>
              <a:spcAft>
                <a:spcPct val="0"/>
              </a:spcAft>
            </a:pPr>
            <a:r>
              <a:rPr lang="en-GB" sz="3600" dirty="0">
                <a:latin typeface="Garamond" panose="02020404030301010803" pitchFamily="18" charset="0"/>
              </a:rPr>
              <a:t>from heaven.</a:t>
            </a:r>
            <a:endParaRPr lang="en-GB" sz="4000" dirty="0">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1026" name="Picture 2">
            <a:extLst>
              <a:ext uri="{FF2B5EF4-FFF2-40B4-BE49-F238E27FC236}">
                <a16:creationId xmlns:a16="http://schemas.microsoft.com/office/drawing/2014/main" id="{34BF8FAA-323B-2105-1DB2-AB8013369F6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2288" y="1952771"/>
            <a:ext cx="6149839" cy="4905229"/>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733815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792625" y="212079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4433074" y="2120794"/>
            <a:ext cx="6793681" cy="3508653"/>
          </a:xfrm>
          <a:prstGeom prst="rect">
            <a:avLst/>
          </a:prstGeom>
          <a:noFill/>
        </p:spPr>
        <p:txBody>
          <a:bodyPr wrap="square" rtlCol="0">
            <a:spAutoFit/>
          </a:bodyPr>
          <a:lstStyle/>
          <a:p>
            <a:pPr algn="ctr"/>
            <a:r>
              <a:rPr lang="en-GB" sz="6000" dirty="0">
                <a:latin typeface="Garamond" panose="02020404030301010803" pitchFamily="18" charset="0"/>
              </a:rPr>
              <a:t>“Let us maintain a positive outlook on reality.”</a:t>
            </a:r>
          </a:p>
          <a:p>
            <a:pPr algn="ctr"/>
            <a:endParaRPr lang="en-GB" dirty="0">
              <a:latin typeface="Garamond" panose="02020404030301010803" pitchFamily="18" charset="0"/>
            </a:endParaRPr>
          </a:p>
          <a:p>
            <a:r>
              <a:rPr lang="en-GB" sz="2400" dirty="0">
                <a:latin typeface="Garamond" panose="02020404030301010803" pitchFamily="18" charset="0"/>
              </a:rPr>
              <a:t>                         - Pope Francis, </a:t>
            </a:r>
            <a:r>
              <a:rPr lang="en-GB" sz="2400" i="1" dirty="0">
                <a:latin typeface="Garamond" panose="02020404030301010803" pitchFamily="18" charset="0"/>
              </a:rPr>
              <a:t>World Youth Day  2013</a:t>
            </a: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3B032866-7D98-903E-2F34-A3FD4C9AF10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270" t="19067" b="18325"/>
          <a:stretch/>
        </p:blipFill>
        <p:spPr bwMode="auto">
          <a:xfrm>
            <a:off x="6895015" y="4190259"/>
            <a:ext cx="5028803" cy="210771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252210" y="286440"/>
            <a:ext cx="6512638" cy="1406706"/>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5400" dirty="0">
                <a:solidFill>
                  <a:schemeClr val="accent4">
                    <a:lumMod val="75000"/>
                  </a:schemeClr>
                </a:solidFill>
                <a:latin typeface="Garamond" panose="02020404030301010803" pitchFamily="18" charset="0"/>
              </a:rPr>
              <a:t>St </a:t>
            </a:r>
            <a:r>
              <a:rPr lang="en-GB" sz="5400" dirty="0" err="1">
                <a:solidFill>
                  <a:schemeClr val="accent4">
                    <a:lumMod val="75000"/>
                  </a:schemeClr>
                </a:solidFill>
                <a:latin typeface="Garamond" panose="02020404030301010803" pitchFamily="18" charset="0"/>
              </a:rPr>
              <a:t>Osyth</a:t>
            </a:r>
            <a:r>
              <a:rPr lang="en-GB" sz="5400" dirty="0">
                <a:solidFill>
                  <a:schemeClr val="accent4">
                    <a:lumMod val="75000"/>
                  </a:schemeClr>
                </a:solidFill>
                <a:latin typeface="Garamond" panose="02020404030301010803" pitchFamily="18" charset="0"/>
              </a:rPr>
              <a:t> : 7</a:t>
            </a:r>
            <a:r>
              <a:rPr lang="en-GB" sz="5400" baseline="30000" dirty="0">
                <a:solidFill>
                  <a:schemeClr val="accent4">
                    <a:lumMod val="75000"/>
                  </a:schemeClr>
                </a:solidFill>
                <a:latin typeface="Garamond" panose="02020404030301010803" pitchFamily="18" charset="0"/>
              </a:rPr>
              <a:t>th</a:t>
            </a:r>
            <a:r>
              <a:rPr lang="en-GB" sz="5400" dirty="0">
                <a:solidFill>
                  <a:schemeClr val="accent4">
                    <a:lumMod val="75000"/>
                  </a:schemeClr>
                </a:solidFill>
                <a:latin typeface="Garamond" panose="02020404030301010803" pitchFamily="18" charset="0"/>
              </a:rPr>
              <a:t> October</a:t>
            </a:r>
          </a:p>
        </p:txBody>
      </p:sp>
      <p:sp>
        <p:nvSpPr>
          <p:cNvPr id="3" name="TextBox 2"/>
          <p:cNvSpPr txBox="1"/>
          <p:nvPr/>
        </p:nvSpPr>
        <p:spPr>
          <a:xfrm>
            <a:off x="3588151" y="2359148"/>
            <a:ext cx="7714921" cy="523220"/>
          </a:xfrm>
          <a:prstGeom prst="rect">
            <a:avLst/>
          </a:prstGeom>
          <a:noFill/>
        </p:spPr>
        <p:txBody>
          <a:bodyPr wrap="square" rtlCol="0">
            <a:spAutoFit/>
          </a:bodyPr>
          <a:lstStyle/>
          <a:p>
            <a:pPr algn="just"/>
            <a:endParaRPr lang="en-US" sz="2800" b="0" i="0" dirty="0">
              <a:solidFill>
                <a:srgbClr val="202122"/>
              </a:solidFill>
              <a:effectLst/>
              <a:latin typeface="Garamond" panose="02020404030301010803" pitchFamily="18" charset="0"/>
            </a:endParaRPr>
          </a:p>
        </p:txBody>
      </p:sp>
      <p:sp>
        <p:nvSpPr>
          <p:cNvPr id="4" name="TextBox 3"/>
          <p:cNvSpPr txBox="1"/>
          <p:nvPr/>
        </p:nvSpPr>
        <p:spPr>
          <a:xfrm>
            <a:off x="5758405" y="2359148"/>
            <a:ext cx="6313990" cy="430887"/>
          </a:xfrm>
          <a:prstGeom prst="rect">
            <a:avLst/>
          </a:prstGeom>
          <a:noFill/>
        </p:spPr>
        <p:txBody>
          <a:bodyPr wrap="square" rtlCol="0">
            <a:spAutoFit/>
          </a:bodyPr>
          <a:lstStyle/>
          <a:p>
            <a:pPr algn="just"/>
            <a:endParaRPr lang="en-GB" sz="2200" dirty="0"/>
          </a:p>
        </p:txBody>
      </p:sp>
      <p:sp>
        <p:nvSpPr>
          <p:cNvPr id="5" name="TextBox 4"/>
          <p:cNvSpPr txBox="1"/>
          <p:nvPr/>
        </p:nvSpPr>
        <p:spPr>
          <a:xfrm>
            <a:off x="168625" y="1773672"/>
            <a:ext cx="6596223" cy="4893647"/>
          </a:xfrm>
          <a:prstGeom prst="rect">
            <a:avLst/>
          </a:prstGeom>
          <a:noFill/>
        </p:spPr>
        <p:txBody>
          <a:bodyPr wrap="square" rtlCol="0">
            <a:spAutoFit/>
          </a:bodyPr>
          <a:lstStyle/>
          <a:p>
            <a:pPr algn="just"/>
            <a:r>
              <a:rPr lang="en-GB" sz="2400" dirty="0">
                <a:latin typeface="Garamond" panose="02020404030301010803" pitchFamily="18" charset="0"/>
              </a:rPr>
              <a:t>St </a:t>
            </a:r>
            <a:r>
              <a:rPr lang="en-GB" sz="2400" dirty="0" err="1">
                <a:latin typeface="Garamond" panose="02020404030301010803" pitchFamily="18" charset="0"/>
              </a:rPr>
              <a:t>Osyth</a:t>
            </a:r>
            <a:r>
              <a:rPr lang="en-GB" sz="2400" dirty="0">
                <a:latin typeface="Garamond" panose="02020404030301010803" pitchFamily="18" charset="0"/>
              </a:rPr>
              <a:t> or </a:t>
            </a:r>
            <a:r>
              <a:rPr lang="en-GB" sz="2400" dirty="0" err="1">
                <a:latin typeface="Garamond" panose="02020404030301010803" pitchFamily="18" charset="0"/>
              </a:rPr>
              <a:t>Osgyth</a:t>
            </a:r>
            <a:r>
              <a:rPr lang="en-GB" sz="2400" dirty="0">
                <a:latin typeface="Garamond" panose="02020404030301010803" pitchFamily="18" charset="0"/>
              </a:rPr>
              <a:t> was an English saint of the 8</a:t>
            </a:r>
            <a:r>
              <a:rPr lang="en-GB" sz="2400" baseline="30000" dirty="0">
                <a:latin typeface="Garamond" panose="02020404030301010803" pitchFamily="18" charset="0"/>
              </a:rPr>
              <a:t>th</a:t>
            </a:r>
            <a:r>
              <a:rPr lang="en-GB" sz="2400" dirty="0">
                <a:latin typeface="Garamond" panose="02020404030301010803" pitchFamily="18" charset="0"/>
              </a:rPr>
              <a:t> century from the Kingdom of Essex. She was from a noble family and became the abbess of a priory near the manor Chich. She probably died about 700 AD, martyred by beheading by some raiding pirates for refusing to renounce her faith.</a:t>
            </a:r>
          </a:p>
          <a:p>
            <a:pPr algn="just"/>
            <a:r>
              <a:rPr lang="en-GB" sz="2400" dirty="0">
                <a:latin typeface="Garamond" panose="02020404030301010803" pitchFamily="18" charset="0"/>
              </a:rPr>
              <a:t>In the 12</a:t>
            </a:r>
            <a:r>
              <a:rPr lang="en-GB" sz="2400" baseline="30000" dirty="0">
                <a:latin typeface="Garamond" panose="02020404030301010803" pitchFamily="18" charset="0"/>
              </a:rPr>
              <a:t>th</a:t>
            </a:r>
            <a:r>
              <a:rPr lang="en-GB" sz="2400" dirty="0">
                <a:latin typeface="Garamond" panose="02020404030301010803" pitchFamily="18" charset="0"/>
              </a:rPr>
              <a:t> Century a priory of Augustinian Canons was built on the site of </a:t>
            </a:r>
            <a:r>
              <a:rPr lang="en-GB" sz="2400" dirty="0" err="1">
                <a:latin typeface="Garamond" panose="02020404030301010803" pitchFamily="18" charset="0"/>
              </a:rPr>
              <a:t>Osyth’s</a:t>
            </a:r>
            <a:r>
              <a:rPr lang="en-GB" sz="2400" dirty="0">
                <a:latin typeface="Garamond" panose="02020404030301010803" pitchFamily="18" charset="0"/>
              </a:rPr>
              <a:t> monastery and named after her.  The village of Chich also took on her name.  It was later dissolved during the Dissolution of the Monasteries by Henry VIII. The buildings were sold to the Darcy family in the 16</a:t>
            </a:r>
            <a:r>
              <a:rPr lang="en-GB" sz="2400" baseline="30000" dirty="0">
                <a:latin typeface="Garamond" panose="02020404030301010803" pitchFamily="18" charset="0"/>
              </a:rPr>
              <a:t>th</a:t>
            </a:r>
            <a:r>
              <a:rPr lang="en-GB" sz="2400" dirty="0">
                <a:latin typeface="Garamond" panose="02020404030301010803" pitchFamily="18" charset="0"/>
              </a:rPr>
              <a:t> century and part of the gatehouse remains </a:t>
            </a:r>
            <a:r>
              <a:rPr lang="en-GB" sz="2400">
                <a:latin typeface="Garamond" panose="02020404030301010803" pitchFamily="18" charset="0"/>
              </a:rPr>
              <a:t>visible today.</a:t>
            </a:r>
            <a:endParaRPr lang="en-GB" sz="2400" dirty="0">
              <a:latin typeface="Garamond" panose="02020404030301010803" pitchFamily="18" charset="0"/>
            </a:endParaRPr>
          </a:p>
        </p:txBody>
      </p:sp>
      <p:pic>
        <p:nvPicPr>
          <p:cNvPr id="7" name="Content Placeholder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1026" name="Picture 2">
            <a:extLst>
              <a:ext uri="{FF2B5EF4-FFF2-40B4-BE49-F238E27FC236}">
                <a16:creationId xmlns:a16="http://schemas.microsoft.com/office/drawing/2014/main" id="{C0B784F1-59E2-1BC4-F558-B50293F686A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7229" y="270904"/>
            <a:ext cx="5052561" cy="37815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70164" y="350478"/>
            <a:ext cx="11526640" cy="824537"/>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4000" i="1" dirty="0">
                <a:solidFill>
                  <a:schemeClr val="accent4">
                    <a:lumMod val="75000"/>
                  </a:schemeClr>
                </a:solidFill>
                <a:latin typeface="Garamond" panose="02020404030301010803" pitchFamily="18" charset="0"/>
              </a:rPr>
              <a:t>Saints and Schools # 38 </a:t>
            </a:r>
            <a:r>
              <a:rPr lang="en-GB" altLang="en-US" sz="4000" dirty="0">
                <a:solidFill>
                  <a:schemeClr val="accent4">
                    <a:lumMod val="75000"/>
                  </a:schemeClr>
                </a:solidFill>
                <a:latin typeface="Garamond" panose="02020404030301010803" pitchFamily="18" charset="0"/>
              </a:rPr>
              <a:t>: St Francis</a:t>
            </a:r>
            <a:endParaRPr lang="en-GB" sz="40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TextBox 1"/>
          <p:cNvSpPr txBox="1"/>
          <p:nvPr/>
        </p:nvSpPr>
        <p:spPr>
          <a:xfrm>
            <a:off x="5943600" y="1336876"/>
            <a:ext cx="5677382" cy="400110"/>
          </a:xfrm>
          <a:prstGeom prst="rect">
            <a:avLst/>
          </a:prstGeom>
          <a:noFill/>
        </p:spPr>
        <p:txBody>
          <a:bodyPr wrap="square" rtlCol="0">
            <a:spAutoFit/>
          </a:bodyPr>
          <a:lstStyle/>
          <a:p>
            <a:pPr algn="just"/>
            <a:endParaRPr lang="en-GB" sz="2000" dirty="0">
              <a:latin typeface="Garamond" panose="02020404030301010803" pitchFamily="18" charset="0"/>
            </a:endParaRPr>
          </a:p>
        </p:txBody>
      </p:sp>
      <p:sp>
        <p:nvSpPr>
          <p:cNvPr id="3" name="TextBox 2"/>
          <p:cNvSpPr txBox="1"/>
          <p:nvPr/>
        </p:nvSpPr>
        <p:spPr>
          <a:xfrm>
            <a:off x="3986074" y="1231130"/>
            <a:ext cx="7753488" cy="5355312"/>
          </a:xfrm>
          <a:prstGeom prst="rect">
            <a:avLst/>
          </a:prstGeom>
          <a:noFill/>
          <a:ln w="15875">
            <a:solidFill>
              <a:schemeClr val="bg1"/>
            </a:solidFill>
          </a:ln>
        </p:spPr>
        <p:txBody>
          <a:bodyPr wrap="square" rtlCol="0">
            <a:spAutoFit/>
          </a:bodyPr>
          <a:lstStyle/>
          <a:p>
            <a:pPr algn="just"/>
            <a:r>
              <a:rPr lang="en-GB" sz="2400" dirty="0">
                <a:latin typeface="Garamond" panose="02020404030301010803" pitchFamily="18" charset="0"/>
              </a:rPr>
              <a:t>The Catholic primary schools at Braintree, Maldon and Stratford are all named after St Francis of Assisi.</a:t>
            </a:r>
            <a:endParaRPr lang="en-GB" sz="1000" dirty="0">
              <a:latin typeface="Garamond" panose="02020404030301010803" pitchFamily="18" charset="0"/>
            </a:endParaRPr>
          </a:p>
          <a:p>
            <a:pPr algn="just"/>
            <a:r>
              <a:rPr lang="en-GB" sz="1000" dirty="0">
                <a:latin typeface="Garamond" panose="02020404030301010803" pitchFamily="18" charset="0"/>
              </a:rPr>
              <a:t> </a:t>
            </a:r>
          </a:p>
          <a:p>
            <a:pPr algn="just"/>
            <a:r>
              <a:rPr lang="en-GB" sz="2400" dirty="0">
                <a:latin typeface="Garamond" panose="02020404030301010803" pitchFamily="18" charset="0"/>
              </a:rPr>
              <a:t>St Francis started the order of friars minor (“little brothers”) in 1209 and a female order followed through the foundation of his friend St Clare (known popularly as the “Poor </a:t>
            </a:r>
            <a:r>
              <a:rPr lang="en-GB" sz="2400" dirty="0" err="1">
                <a:latin typeface="Garamond" panose="02020404030301010803" pitchFamily="18" charset="0"/>
              </a:rPr>
              <a:t>Clares</a:t>
            </a:r>
            <a:r>
              <a:rPr lang="en-GB" sz="2400" dirty="0">
                <a:latin typeface="Garamond" panose="02020404030301010803" pitchFamily="18" charset="0"/>
              </a:rPr>
              <a:t>”).  </a:t>
            </a:r>
            <a:endParaRPr lang="en-GB" sz="1000" dirty="0">
              <a:latin typeface="Garamond" panose="02020404030301010803" pitchFamily="18" charset="0"/>
            </a:endParaRPr>
          </a:p>
          <a:p>
            <a:pPr algn="just"/>
            <a:endParaRPr lang="en-GB" sz="1000" dirty="0">
              <a:latin typeface="Garamond" panose="02020404030301010803" pitchFamily="18" charset="0"/>
            </a:endParaRPr>
          </a:p>
          <a:p>
            <a:pPr algn="just"/>
            <a:r>
              <a:rPr lang="en-GB" sz="2400" dirty="0">
                <a:latin typeface="Garamond" panose="02020404030301010803" pitchFamily="18" charset="0"/>
              </a:rPr>
              <a:t>The Franciscan nuns contributed to the foundation of the school in Braintree. In Stratford the school is closely linked to the parish of St Francis of Assisi which has served the area for over 150 years.</a:t>
            </a:r>
            <a:endParaRPr lang="en-GB" sz="1000" dirty="0">
              <a:latin typeface="Garamond" panose="02020404030301010803" pitchFamily="18" charset="0"/>
            </a:endParaRPr>
          </a:p>
          <a:p>
            <a:pPr algn="just"/>
            <a:endParaRPr lang="en-GB" sz="1000" dirty="0">
              <a:latin typeface="Garamond" panose="02020404030301010803" pitchFamily="18" charset="0"/>
            </a:endParaRPr>
          </a:p>
          <a:p>
            <a:pPr algn="just"/>
            <a:r>
              <a:rPr lang="en-GB" sz="2400" dirty="0">
                <a:latin typeface="Garamond" panose="02020404030301010803" pitchFamily="18" charset="0"/>
              </a:rPr>
              <a:t>St Francis set out to imitate Christ and carry out his work in humility and gentleness. The schools that bear his name continue in this tradition of love and service.</a:t>
            </a:r>
          </a:p>
          <a:p>
            <a:pPr algn="just"/>
            <a:r>
              <a:rPr lang="en-GB" sz="2400" dirty="0">
                <a:latin typeface="Garamond" panose="02020404030301010803" pitchFamily="18" charset="0"/>
              </a:rPr>
              <a:t> </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943600"/>
            <a:ext cx="771525" cy="914400"/>
          </a:xfrm>
          <a:prstGeom prst="rect">
            <a:avLst/>
          </a:prstGeom>
        </p:spPr>
      </p:pic>
      <p:sp>
        <p:nvSpPr>
          <p:cNvPr id="6" name="TextBox 5"/>
          <p:cNvSpPr txBox="1"/>
          <p:nvPr/>
        </p:nvSpPr>
        <p:spPr>
          <a:xfrm>
            <a:off x="9944893" y="61391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1026" name="Picture 2">
            <a:extLst>
              <a:ext uri="{FF2B5EF4-FFF2-40B4-BE49-F238E27FC236}">
                <a16:creationId xmlns:a16="http://schemas.microsoft.com/office/drawing/2014/main" id="{FC33337F-7B24-0156-76B4-0D63D666EE7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70164" y="1333964"/>
            <a:ext cx="3482745" cy="5303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3</a:t>
            </a:r>
            <a:r>
              <a:rPr lang="en-GB" sz="2800" baseline="30000" dirty="0">
                <a:solidFill>
                  <a:schemeClr val="accent4">
                    <a:lumMod val="75000"/>
                  </a:schemeClr>
                </a:solidFill>
                <a:latin typeface="Garamond" panose="02020404030301010803" pitchFamily="18" charset="0"/>
              </a:rPr>
              <a:t>rd</a:t>
            </a:r>
            <a:r>
              <a:rPr lang="en-GB" sz="2800" dirty="0">
                <a:solidFill>
                  <a:schemeClr val="accent4">
                    <a:lumMod val="75000"/>
                  </a:schemeClr>
                </a:solidFill>
                <a:latin typeface="Garamond" panose="02020404030301010803" pitchFamily="18" charset="0"/>
              </a:rPr>
              <a:t> October 2022</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5023168"/>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Looking Forward in Hope~</a:t>
            </a:r>
          </a:p>
        </p:txBody>
      </p:sp>
      <p:pic>
        <p:nvPicPr>
          <p:cNvPr id="1026" name="Picture 2">
            <a:extLst>
              <a:ext uri="{FF2B5EF4-FFF2-40B4-BE49-F238E27FC236}">
                <a16:creationId xmlns:a16="http://schemas.microsoft.com/office/drawing/2014/main" id="{D0D4E249-6698-465A-9CB1-396CF6737381}"/>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634237" y="1966588"/>
            <a:ext cx="4855514" cy="27406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57850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674C4D908A1454EA680D99890B63DD8" ma:contentTypeVersion="11" ma:contentTypeDescription="Create a new document." ma:contentTypeScope="" ma:versionID="9402c1d68d3900ee211fc7516b8e0b3d">
  <xsd:schema xmlns:xsd="http://www.w3.org/2001/XMLSchema" xmlns:xs="http://www.w3.org/2001/XMLSchema" xmlns:p="http://schemas.microsoft.com/office/2006/metadata/properties" xmlns:ns3="66f78821-969e-443f-8b7e-99ce487fda93" targetNamespace="http://schemas.microsoft.com/office/2006/metadata/properties" ma:root="true" ma:fieldsID="41d38482d1c0efd77029f8be5c83b58b" ns3:_="">
    <xsd:import namespace="66f78821-969e-443f-8b7e-99ce487fda9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LengthInSeconds" minOccurs="0"/>
                <xsd:element ref="ns3:MediaServiceAutoTags" minOccurs="0"/>
                <xsd:element ref="ns3:MediaServiceLocation"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f78821-969e-443f-8b7e-99ce487fda9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51E2457-5AA8-4476-B0FB-665F6FA191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f78821-969e-443f-8b7e-99ce487fda9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71895A-9627-4D5A-93F3-5760510F593D}">
  <ds:schemaRefs>
    <ds:schemaRef ds:uri="http://schemas.microsoft.com/sharepoint/v3/contenttype/forms"/>
  </ds:schemaRefs>
</ds:datastoreItem>
</file>

<file path=customXml/itemProps3.xml><?xml version="1.0" encoding="utf-8"?>
<ds:datastoreItem xmlns:ds="http://schemas.openxmlformats.org/officeDocument/2006/customXml" ds:itemID="{5F5F0585-C9A4-4F37-BF45-19570350497D}">
  <ds:schemaRefs>
    <ds:schemaRef ds:uri="http://schemas.microsoft.com/office/2006/documentManagement/types"/>
    <ds:schemaRef ds:uri="http://purl.org/dc/elements/1.1/"/>
    <ds:schemaRef ds:uri="http://schemas.microsoft.com/office/infopath/2007/PartnerControls"/>
    <ds:schemaRef ds:uri="66f78821-969e-443f-8b7e-99ce487fda93"/>
    <ds:schemaRef ds:uri="http://purl.org/dc/terms/"/>
    <ds:schemaRef ds:uri="http://schemas.microsoft.com/office/2006/metadata/propertie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6661</TotalTime>
  <Words>487</Words>
  <Application>Microsoft Office PowerPoint</Application>
  <PresentationFormat>Widescreen</PresentationFormat>
  <Paragraphs>63</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388</cp:revision>
  <dcterms:created xsi:type="dcterms:W3CDTF">2019-09-06T14:56:38Z</dcterms:created>
  <dcterms:modified xsi:type="dcterms:W3CDTF">2022-09-08T14:10:03Z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0x0101001674C4D908A1454EA680D99890B63DD8</vt:lpwstr>
  </property>
</Properties>
</file>